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2" r:id="rId2"/>
    <p:sldId id="257" r:id="rId3"/>
    <p:sldId id="258" r:id="rId4"/>
    <p:sldId id="294" r:id="rId5"/>
    <p:sldId id="321" r:id="rId6"/>
    <p:sldId id="296" r:id="rId7"/>
    <p:sldId id="297" r:id="rId8"/>
    <p:sldId id="298" r:id="rId9"/>
    <p:sldId id="327" r:id="rId10"/>
    <p:sldId id="324" r:id="rId11"/>
    <p:sldId id="300" r:id="rId12"/>
    <p:sldId id="301" r:id="rId13"/>
    <p:sldId id="303" r:id="rId14"/>
    <p:sldId id="325" r:id="rId15"/>
    <p:sldId id="328" r:id="rId16"/>
    <p:sldId id="319" r:id="rId17"/>
    <p:sldId id="295" r:id="rId18"/>
    <p:sldId id="320" r:id="rId19"/>
    <p:sldId id="304" r:id="rId20"/>
    <p:sldId id="322" r:id="rId21"/>
    <p:sldId id="302" r:id="rId22"/>
    <p:sldId id="329" r:id="rId23"/>
    <p:sldId id="306" r:id="rId24"/>
    <p:sldId id="307" r:id="rId25"/>
    <p:sldId id="308" r:id="rId26"/>
    <p:sldId id="323" r:id="rId27"/>
    <p:sldId id="309" r:id="rId28"/>
    <p:sldId id="330" r:id="rId29"/>
    <p:sldId id="311" r:id="rId30"/>
    <p:sldId id="312" r:id="rId31"/>
    <p:sldId id="313" r:id="rId32"/>
    <p:sldId id="314" r:id="rId33"/>
    <p:sldId id="315" r:id="rId34"/>
    <p:sldId id="326" r:id="rId35"/>
    <p:sldId id="33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CB40"/>
    <a:srgbClr val="25846A"/>
    <a:srgbClr val="ECF3AD"/>
    <a:srgbClr val="F2F4A9"/>
    <a:srgbClr val="038F95"/>
    <a:srgbClr val="9E010A"/>
    <a:srgbClr val="D90828"/>
    <a:srgbClr val="515151"/>
    <a:srgbClr val="A6A4A5"/>
    <a:srgbClr val="90C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47" autoAdjust="0"/>
    <p:restoredTop sz="96318" autoAdjust="0"/>
  </p:normalViewPr>
  <p:slideViewPr>
    <p:cSldViewPr snapToGrid="0">
      <p:cViewPr>
        <p:scale>
          <a:sx n="64" d="100"/>
          <a:sy n="64" d="100"/>
        </p:scale>
        <p:origin x="2388" y="115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rgbClr val="EFEFEF"/>
            </a:solidFill>
            <a:effectLst>
              <a:outerShdw blurRad="114300" dist="114300" dir="5400000" algn="t" rotWithShape="0">
                <a:schemeClr val="tx1">
                  <a:alpha val="20000"/>
                </a:schemeClr>
              </a:outerShdw>
            </a:effectLst>
          </c:spPr>
          <c:dPt>
            <c:idx val="0"/>
            <c:bubble3D val="0"/>
            <c:spPr>
              <a:gradFill>
                <a:gsLst>
                  <a:gs pos="0">
                    <a:srgbClr val="88CB40"/>
                  </a:gs>
                  <a:gs pos="100000">
                    <a:srgbClr val="25846A"/>
                  </a:gs>
                </a:gsLst>
                <a:lin ang="2700000" scaled="0"/>
              </a:gradFill>
              <a:ln>
                <a:noFill/>
              </a:ln>
              <a:effectLst>
                <a:outerShdw blurRad="114300" dist="114300" dir="5400000" algn="t" rotWithShape="0">
                  <a:schemeClr val="tx1">
                    <a:alpha val="20000"/>
                  </a:schemeClr>
                </a:outerShdw>
              </a:effectLst>
            </c:spPr>
            <c:extLst xmlns:c16r2="http://schemas.microsoft.com/office/drawing/2015/06/chart">
              <c:ext xmlns:c16="http://schemas.microsoft.com/office/drawing/2014/chart" uri="{C3380CC4-5D6E-409C-BE32-E72D297353CC}">
                <c16:uniqueId val="{00000001-EA86-4287-882A-8BAD2A518E1D}"/>
              </c:ext>
            </c:extLst>
          </c:dPt>
          <c:dPt>
            <c:idx val="1"/>
            <c:bubble3D val="0"/>
            <c:extLst xmlns:c16r2="http://schemas.microsoft.com/office/drawing/2015/06/chart">
              <c:ext xmlns:c16="http://schemas.microsoft.com/office/drawing/2014/chart" uri="{C3380CC4-5D6E-409C-BE32-E72D297353CC}">
                <c16:uniqueId val="{00000003-EA86-4287-882A-8BAD2A518E1D}"/>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EA86-4287-882A-8BAD2A518E1D}"/>
            </c:ext>
          </c:extLst>
        </c:ser>
        <c:dLbls>
          <c:showLegendKey val="0"/>
          <c:showVal val="1"/>
          <c:showCatName val="1"/>
          <c:showSerName val="0"/>
          <c:showPercent val="0"/>
          <c:showBubbleSize val="0"/>
          <c:showLeaderLines val="1"/>
        </c:dLbls>
        <c:firstSliceAng val="0"/>
        <c:holeSize val="84"/>
      </c:doughnutChart>
    </c:plotArea>
    <c:plotVisOnly val="1"/>
    <c:dispBlanksAs val="gap"/>
    <c:showDLblsOverMax val="0"/>
  </c:chart>
  <c:txPr>
    <a:bodyPr/>
    <a:lstStyle/>
    <a:p>
      <a:pPr>
        <a:defRPr sz="1800">
          <a:latin typeface="Bebas" pitchFamily="2" charset="0"/>
          <a:ea typeface="微软雅黑" panose="020B0503020204020204" pitchFamily="34" charset="-122"/>
          <a:sym typeface="Bebas" pitchFamily="2"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rgbClr val="EFEFEF"/>
            </a:solidFill>
            <a:effectLst>
              <a:outerShdw blurRad="114300" dist="114300" dir="5400000" algn="t" rotWithShape="0">
                <a:schemeClr val="tx1">
                  <a:alpha val="20000"/>
                </a:schemeClr>
              </a:outerShdw>
            </a:effectLst>
          </c:spPr>
          <c:dPt>
            <c:idx val="0"/>
            <c:bubble3D val="0"/>
            <c:spPr>
              <a:gradFill>
                <a:gsLst>
                  <a:gs pos="0">
                    <a:schemeClr val="tx1">
                      <a:lumMod val="50000"/>
                      <a:lumOff val="50000"/>
                    </a:schemeClr>
                  </a:gs>
                  <a:gs pos="100000">
                    <a:schemeClr val="tx1">
                      <a:lumMod val="85000"/>
                      <a:lumOff val="15000"/>
                    </a:schemeClr>
                  </a:gs>
                </a:gsLst>
                <a:lin ang="2700000" scaled="0"/>
              </a:gradFill>
              <a:ln>
                <a:noFill/>
              </a:ln>
              <a:effectLst>
                <a:outerShdw blurRad="114300" dist="114300" dir="5400000" algn="t" rotWithShape="0">
                  <a:schemeClr val="tx1">
                    <a:alpha val="20000"/>
                  </a:schemeClr>
                </a:outerShdw>
              </a:effectLst>
            </c:spPr>
            <c:extLst xmlns:c16r2="http://schemas.microsoft.com/office/drawing/2015/06/chart">
              <c:ext xmlns:c16="http://schemas.microsoft.com/office/drawing/2014/chart" uri="{C3380CC4-5D6E-409C-BE32-E72D297353CC}">
                <c16:uniqueId val="{00000001-EA86-4287-882A-8BAD2A518E1D}"/>
              </c:ext>
            </c:extLst>
          </c:dPt>
          <c:dPt>
            <c:idx val="1"/>
            <c:bubble3D val="0"/>
            <c:extLst xmlns:c16r2="http://schemas.microsoft.com/office/drawing/2015/06/chart">
              <c:ext xmlns:c16="http://schemas.microsoft.com/office/drawing/2014/chart" uri="{C3380CC4-5D6E-409C-BE32-E72D297353CC}">
                <c16:uniqueId val="{00000003-EA86-4287-882A-8BAD2A518E1D}"/>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EA86-4287-882A-8BAD2A518E1D}"/>
            </c:ext>
          </c:extLst>
        </c:ser>
        <c:dLbls>
          <c:showLegendKey val="0"/>
          <c:showVal val="1"/>
          <c:showCatName val="1"/>
          <c:showSerName val="0"/>
          <c:showPercent val="0"/>
          <c:showBubbleSize val="0"/>
          <c:showLeaderLines val="1"/>
        </c:dLbls>
        <c:firstSliceAng val="0"/>
        <c:holeSize val="84"/>
      </c:doughnutChart>
    </c:plotArea>
    <c:plotVisOnly val="1"/>
    <c:dispBlanksAs val="gap"/>
    <c:showDLblsOverMax val="0"/>
  </c:chart>
  <c:txPr>
    <a:bodyPr/>
    <a:lstStyle/>
    <a:p>
      <a:pPr>
        <a:defRPr sz="1800">
          <a:latin typeface="Bebas" pitchFamily="2" charset="0"/>
          <a:ea typeface="微软雅黑" panose="020B0503020204020204" pitchFamily="34" charset="-122"/>
          <a:sym typeface="Bebas" pitchFamily="2"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chemeClr val="bg1">
                <a:lumMod val="95000"/>
              </a:schemeClr>
            </a:solidFill>
            <a:effectLst>
              <a:outerShdw blurRad="114300" dist="114300" dir="5400000" algn="t" rotWithShape="0">
                <a:schemeClr val="tx1">
                  <a:alpha val="20000"/>
                </a:schemeClr>
              </a:outerShdw>
            </a:effectLst>
          </c:spPr>
          <c:dPt>
            <c:idx val="0"/>
            <c:bubble3D val="0"/>
            <c:spPr>
              <a:gradFill>
                <a:gsLst>
                  <a:gs pos="0">
                    <a:srgbClr val="88CB40"/>
                  </a:gs>
                  <a:gs pos="100000">
                    <a:srgbClr val="25846A"/>
                  </a:gs>
                </a:gsLst>
                <a:lin ang="0" scaled="0"/>
              </a:gradFill>
              <a:ln>
                <a:noFill/>
              </a:ln>
              <a:effectLst>
                <a:outerShdw blurRad="114300" dist="114300" dir="5400000" algn="t" rotWithShape="0">
                  <a:schemeClr val="tx1">
                    <a:alpha val="20000"/>
                  </a:schemeClr>
                </a:outerShdw>
              </a:effectLst>
            </c:spPr>
            <c:extLst xmlns:c16r2="http://schemas.microsoft.com/office/drawing/2015/06/chart">
              <c:ext xmlns:c16="http://schemas.microsoft.com/office/drawing/2014/chart" uri="{C3380CC4-5D6E-409C-BE32-E72D297353CC}">
                <c16:uniqueId val="{00000001-EA86-4287-882A-8BAD2A518E1D}"/>
              </c:ext>
            </c:extLst>
          </c:dPt>
          <c:dPt>
            <c:idx val="1"/>
            <c:bubble3D val="0"/>
            <c:extLst xmlns:c16r2="http://schemas.microsoft.com/office/drawing/2015/06/chart">
              <c:ext xmlns:c16="http://schemas.microsoft.com/office/drawing/2014/chart" uri="{C3380CC4-5D6E-409C-BE32-E72D297353CC}">
                <c16:uniqueId val="{00000003-EA86-4287-882A-8BAD2A518E1D}"/>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EA86-4287-882A-8BAD2A518E1D}"/>
            </c:ext>
          </c:extLst>
        </c:ser>
        <c:dLbls>
          <c:showLegendKey val="0"/>
          <c:showVal val="1"/>
          <c:showCatName val="1"/>
          <c:showSerName val="0"/>
          <c:showPercent val="0"/>
          <c:showBubbleSize val="0"/>
          <c:showLeaderLines val="1"/>
        </c:dLbls>
        <c:firstSliceAng val="0"/>
        <c:holeSize val="84"/>
      </c:doughnutChart>
    </c:plotArea>
    <c:plotVisOnly val="1"/>
    <c:dispBlanksAs val="gap"/>
    <c:showDLblsOverMax val="0"/>
  </c:chart>
  <c:txPr>
    <a:bodyPr/>
    <a:lstStyle/>
    <a:p>
      <a:pPr>
        <a:defRPr sz="1800">
          <a:latin typeface="Bebas" pitchFamily="2" charset="0"/>
          <a:ea typeface="微软雅黑" panose="020B0503020204020204" pitchFamily="34" charset="-122"/>
          <a:sym typeface="Bebas" pitchFamily="2" charset="0"/>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rgbClr val="EFEFEF"/>
            </a:solidFill>
            <a:effectLst>
              <a:outerShdw blurRad="114300" dist="114300" dir="5400000" algn="t" rotWithShape="0">
                <a:schemeClr val="tx1">
                  <a:alpha val="20000"/>
                </a:schemeClr>
              </a:outerShdw>
            </a:effectLst>
          </c:spPr>
          <c:dPt>
            <c:idx val="0"/>
            <c:bubble3D val="0"/>
            <c:spPr>
              <a:gradFill>
                <a:gsLst>
                  <a:gs pos="0">
                    <a:schemeClr val="tx1">
                      <a:lumMod val="50000"/>
                      <a:lumOff val="50000"/>
                    </a:schemeClr>
                  </a:gs>
                  <a:gs pos="100000">
                    <a:schemeClr val="tx1">
                      <a:lumMod val="85000"/>
                      <a:lumOff val="15000"/>
                    </a:schemeClr>
                  </a:gs>
                </a:gsLst>
                <a:lin ang="2700000" scaled="0"/>
              </a:gradFill>
              <a:ln>
                <a:noFill/>
              </a:ln>
              <a:effectLst>
                <a:outerShdw blurRad="114300" dist="114300" dir="5400000" algn="t" rotWithShape="0">
                  <a:schemeClr val="tx1">
                    <a:alpha val="20000"/>
                  </a:schemeClr>
                </a:outerShdw>
              </a:effectLst>
            </c:spPr>
            <c:extLst xmlns:c16r2="http://schemas.microsoft.com/office/drawing/2015/06/chart">
              <c:ext xmlns:c16="http://schemas.microsoft.com/office/drawing/2014/chart" uri="{C3380CC4-5D6E-409C-BE32-E72D297353CC}">
                <c16:uniqueId val="{00000001-EA86-4287-882A-8BAD2A518E1D}"/>
              </c:ext>
            </c:extLst>
          </c:dPt>
          <c:dPt>
            <c:idx val="1"/>
            <c:bubble3D val="0"/>
            <c:extLst xmlns:c16r2="http://schemas.microsoft.com/office/drawing/2015/06/chart">
              <c:ext xmlns:c16="http://schemas.microsoft.com/office/drawing/2014/chart" uri="{C3380CC4-5D6E-409C-BE32-E72D297353CC}">
                <c16:uniqueId val="{00000003-EA86-4287-882A-8BAD2A518E1D}"/>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EA86-4287-882A-8BAD2A518E1D}"/>
            </c:ext>
          </c:extLst>
        </c:ser>
        <c:dLbls>
          <c:showLegendKey val="0"/>
          <c:showVal val="1"/>
          <c:showCatName val="1"/>
          <c:showSerName val="0"/>
          <c:showPercent val="0"/>
          <c:showBubbleSize val="0"/>
          <c:showLeaderLines val="1"/>
        </c:dLbls>
        <c:firstSliceAng val="0"/>
        <c:holeSize val="84"/>
      </c:doughnutChart>
    </c:plotArea>
    <c:plotVisOnly val="1"/>
    <c:dispBlanksAs val="gap"/>
    <c:showDLblsOverMax val="0"/>
  </c:chart>
  <c:txPr>
    <a:bodyPr/>
    <a:lstStyle/>
    <a:p>
      <a:pPr>
        <a:defRPr sz="1800">
          <a:latin typeface="Bebas" pitchFamily="2" charset="0"/>
          <a:ea typeface="微软雅黑" panose="020B0503020204020204" pitchFamily="34" charset="-122"/>
          <a:sym typeface="Bebas" pitchFamily="2" charset="0"/>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1">
                  <a:lumMod val="85000"/>
                </a:schemeClr>
              </a:solidFill>
              <a:ln w="19050">
                <a:solidFill>
                  <a:schemeClr val="lt1"/>
                </a:solidFill>
              </a:ln>
              <a:effectLst/>
            </c:spPr>
          </c:dPt>
          <c:dPt>
            <c:idx val="1"/>
            <c:bubble3D val="0"/>
            <c:spPr>
              <a:solidFill>
                <a:srgbClr val="25846A"/>
              </a:solidFill>
              <a:ln w="19050">
                <a:solidFill>
                  <a:schemeClr val="lt1"/>
                </a:solidFill>
              </a:ln>
              <a:effectLst/>
            </c:spPr>
          </c:dPt>
          <c:dPt>
            <c:idx val="2"/>
            <c:bubble3D val="0"/>
            <c:spPr>
              <a:solidFill>
                <a:srgbClr val="88CB40"/>
              </a:solidFill>
              <a:ln w="19050">
                <a:solidFill>
                  <a:schemeClr val="lt1"/>
                </a:solidFill>
              </a:ln>
              <a:effectLst/>
            </c:spPr>
          </c:dPt>
          <c:dPt>
            <c:idx val="3"/>
            <c:bubble3D val="0"/>
            <c:spPr>
              <a:solidFill>
                <a:srgbClr val="515151"/>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62BE9-1D87-4796-B06E-D2B74D1D4553}" type="datetimeFigureOut">
              <a:rPr lang="zh-CN" altLang="en-US" smtClean="0"/>
              <a:t>2022/2/22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0574-92FB-4A4C-97E4-DAE82A9F5575}" type="slidenum">
              <a:rPr lang="zh-CN" altLang="en-US" smtClean="0"/>
              <a:t>‹#›</a:t>
            </a:fld>
            <a:endParaRPr lang="zh-CN" altLang="en-US"/>
          </a:p>
        </p:txBody>
      </p:sp>
    </p:spTree>
    <p:extLst>
      <p:ext uri="{BB962C8B-B14F-4D97-AF65-F5344CB8AC3E}">
        <p14:creationId xmlns:p14="http://schemas.microsoft.com/office/powerpoint/2010/main" val="386731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19187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EA66DE-A9BF-4553-B074-A17DB1ED236B}" type="slidenum">
              <a:rPr lang="zh-CN" altLang="en-US" smtClean="0"/>
              <a:t>20</a:t>
            </a:fld>
            <a:endParaRPr lang="zh-CN" altLang="en-US"/>
          </a:p>
        </p:txBody>
      </p:sp>
    </p:spTree>
    <p:extLst>
      <p:ext uri="{BB962C8B-B14F-4D97-AF65-F5344CB8AC3E}">
        <p14:creationId xmlns:p14="http://schemas.microsoft.com/office/powerpoint/2010/main" val="171852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87901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23</a:t>
            </a:fld>
            <a:endParaRPr lang="zh-CN" altLang="en-US"/>
          </a:p>
        </p:txBody>
      </p:sp>
    </p:spTree>
    <p:extLst>
      <p:ext uri="{BB962C8B-B14F-4D97-AF65-F5344CB8AC3E}">
        <p14:creationId xmlns:p14="http://schemas.microsoft.com/office/powerpoint/2010/main" val="2578900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2408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26</a:t>
            </a:fld>
            <a:endParaRPr lang="zh-CN" altLang="en-US"/>
          </a:p>
        </p:txBody>
      </p:sp>
    </p:spTree>
    <p:extLst>
      <p:ext uri="{BB962C8B-B14F-4D97-AF65-F5344CB8AC3E}">
        <p14:creationId xmlns:p14="http://schemas.microsoft.com/office/powerpoint/2010/main" val="424003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30</a:t>
            </a:fld>
            <a:endParaRPr lang="zh-CN" altLang="en-US"/>
          </a:p>
        </p:txBody>
      </p:sp>
    </p:spTree>
    <p:extLst>
      <p:ext uri="{BB962C8B-B14F-4D97-AF65-F5344CB8AC3E}">
        <p14:creationId xmlns:p14="http://schemas.microsoft.com/office/powerpoint/2010/main" val="365569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3490677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t>35</a:t>
            </a:fld>
            <a:endParaRPr lang="zh-CN" altLang="en-US"/>
          </a:p>
        </p:txBody>
      </p:sp>
    </p:spTree>
    <p:extLst>
      <p:ext uri="{BB962C8B-B14F-4D97-AF65-F5344CB8AC3E}">
        <p14:creationId xmlns:p14="http://schemas.microsoft.com/office/powerpoint/2010/main" val="374789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EA66DE-A9BF-4553-B074-A17DB1ED236B}" type="slidenum">
              <a:rPr lang="zh-CN" altLang="en-US" smtClean="0"/>
              <a:t>5</a:t>
            </a:fld>
            <a:endParaRPr lang="zh-CN" altLang="en-US"/>
          </a:p>
        </p:txBody>
      </p:sp>
    </p:spTree>
    <p:extLst>
      <p:ext uri="{BB962C8B-B14F-4D97-AF65-F5344CB8AC3E}">
        <p14:creationId xmlns:p14="http://schemas.microsoft.com/office/powerpoint/2010/main" val="260728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7</a:t>
            </a:fld>
            <a:endParaRPr lang="zh-CN" altLang="en-US"/>
          </a:p>
        </p:txBody>
      </p:sp>
    </p:spTree>
    <p:extLst>
      <p:ext uri="{BB962C8B-B14F-4D97-AF65-F5344CB8AC3E}">
        <p14:creationId xmlns:p14="http://schemas.microsoft.com/office/powerpoint/2010/main" val="209284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t>8</a:t>
            </a:fld>
            <a:endParaRPr lang="en-GB"/>
          </a:p>
        </p:txBody>
      </p:sp>
    </p:spTree>
    <p:extLst>
      <p:ext uri="{BB962C8B-B14F-4D97-AF65-F5344CB8AC3E}">
        <p14:creationId xmlns:p14="http://schemas.microsoft.com/office/powerpoint/2010/main" val="3780532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10</a:t>
            </a:fld>
            <a:endParaRPr lang="zh-CN" altLang="en-US"/>
          </a:p>
        </p:txBody>
      </p:sp>
    </p:spTree>
    <p:extLst>
      <p:ext uri="{BB962C8B-B14F-4D97-AF65-F5344CB8AC3E}">
        <p14:creationId xmlns:p14="http://schemas.microsoft.com/office/powerpoint/2010/main" val="3386970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240190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14</a:t>
            </a:fld>
            <a:endParaRPr lang="zh-CN" altLang="en-US"/>
          </a:p>
        </p:txBody>
      </p:sp>
    </p:spTree>
    <p:extLst>
      <p:ext uri="{BB962C8B-B14F-4D97-AF65-F5344CB8AC3E}">
        <p14:creationId xmlns:p14="http://schemas.microsoft.com/office/powerpoint/2010/main" val="153444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EA66DE-A9BF-4553-B074-A17DB1ED236B}" type="slidenum">
              <a:rPr lang="zh-CN" altLang="en-US" smtClean="0"/>
              <a:t>16</a:t>
            </a:fld>
            <a:endParaRPr lang="zh-CN" altLang="en-US"/>
          </a:p>
        </p:txBody>
      </p:sp>
    </p:spTree>
    <p:extLst>
      <p:ext uri="{BB962C8B-B14F-4D97-AF65-F5344CB8AC3E}">
        <p14:creationId xmlns:p14="http://schemas.microsoft.com/office/powerpoint/2010/main" val="4024252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53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1811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1875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518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0031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511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788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24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8672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5380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矩形 1"/>
          <p:cNvSpPr/>
          <p:nvPr userDrawn="1"/>
        </p:nvSpPr>
        <p:spPr>
          <a:xfrm>
            <a:off x="0" y="1350"/>
            <a:ext cx="988757" cy="477621"/>
          </a:xfrm>
          <a:custGeom>
            <a:avLst/>
            <a:gdLst>
              <a:gd name="connsiteX0" fmla="*/ 0 w 2278782"/>
              <a:gd name="connsiteY0" fmla="*/ 0 h 1185739"/>
              <a:gd name="connsiteX1" fmla="*/ 2278782 w 2278782"/>
              <a:gd name="connsiteY1" fmla="*/ 0 h 1185739"/>
              <a:gd name="connsiteX2" fmla="*/ 2278782 w 2278782"/>
              <a:gd name="connsiteY2" fmla="*/ 1185739 h 1185739"/>
              <a:gd name="connsiteX3" fmla="*/ 0 w 2278782"/>
              <a:gd name="connsiteY3" fmla="*/ 1185739 h 1185739"/>
              <a:gd name="connsiteX4" fmla="*/ 0 w 2278782"/>
              <a:gd name="connsiteY4"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Lst>
            <a:ahLst/>
            <a:cxnLst>
              <a:cxn ang="0">
                <a:pos x="connsiteX0" y="connsiteY0"/>
              </a:cxn>
              <a:cxn ang="0">
                <a:pos x="connsiteX1" y="connsiteY1"/>
              </a:cxn>
              <a:cxn ang="0">
                <a:pos x="connsiteX2" y="connsiteY2"/>
              </a:cxn>
              <a:cxn ang="0">
                <a:pos x="connsiteX3" y="connsiteY3"/>
              </a:cxn>
            </a:cxnLst>
            <a:rect l="l" t="t" r="r" b="b"/>
            <a:pathLst>
              <a:path w="2278782" h="1185739">
                <a:moveTo>
                  <a:pt x="0" y="0"/>
                </a:moveTo>
                <a:lnTo>
                  <a:pt x="2278782" y="0"/>
                </a:lnTo>
                <a:cubicBezTo>
                  <a:pt x="1561836" y="209976"/>
                  <a:pt x="436656" y="837059"/>
                  <a:pt x="0" y="1185739"/>
                </a:cubicBezTo>
                <a:lnTo>
                  <a:pt x="0" y="0"/>
                </a:lnTo>
                <a:close/>
              </a:path>
            </a:pathLst>
          </a:custGeom>
          <a:gradFill>
            <a:gsLst>
              <a:gs pos="79000">
                <a:srgbClr val="88CB40"/>
              </a:gs>
              <a:gs pos="0">
                <a:srgbClr val="25846A"/>
              </a:gs>
            </a:gsLst>
            <a:lin ang="4200000" scaled="0"/>
          </a:gra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1"/>
          <p:cNvSpPr/>
          <p:nvPr userDrawn="1"/>
        </p:nvSpPr>
        <p:spPr>
          <a:xfrm flipH="1" flipV="1">
            <a:off x="11203243" y="6395369"/>
            <a:ext cx="988757" cy="477621"/>
          </a:xfrm>
          <a:custGeom>
            <a:avLst/>
            <a:gdLst>
              <a:gd name="connsiteX0" fmla="*/ 0 w 2278782"/>
              <a:gd name="connsiteY0" fmla="*/ 0 h 1185739"/>
              <a:gd name="connsiteX1" fmla="*/ 2278782 w 2278782"/>
              <a:gd name="connsiteY1" fmla="*/ 0 h 1185739"/>
              <a:gd name="connsiteX2" fmla="*/ 2278782 w 2278782"/>
              <a:gd name="connsiteY2" fmla="*/ 1185739 h 1185739"/>
              <a:gd name="connsiteX3" fmla="*/ 0 w 2278782"/>
              <a:gd name="connsiteY3" fmla="*/ 1185739 h 1185739"/>
              <a:gd name="connsiteX4" fmla="*/ 0 w 2278782"/>
              <a:gd name="connsiteY4"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 name="connsiteX0" fmla="*/ 0 w 2278782"/>
              <a:gd name="connsiteY0" fmla="*/ 0 h 1185739"/>
              <a:gd name="connsiteX1" fmla="*/ 2278782 w 2278782"/>
              <a:gd name="connsiteY1" fmla="*/ 0 h 1185739"/>
              <a:gd name="connsiteX2" fmla="*/ 0 w 2278782"/>
              <a:gd name="connsiteY2" fmla="*/ 1185739 h 1185739"/>
              <a:gd name="connsiteX3" fmla="*/ 0 w 2278782"/>
              <a:gd name="connsiteY3" fmla="*/ 0 h 1185739"/>
            </a:gdLst>
            <a:ahLst/>
            <a:cxnLst>
              <a:cxn ang="0">
                <a:pos x="connsiteX0" y="connsiteY0"/>
              </a:cxn>
              <a:cxn ang="0">
                <a:pos x="connsiteX1" y="connsiteY1"/>
              </a:cxn>
              <a:cxn ang="0">
                <a:pos x="connsiteX2" y="connsiteY2"/>
              </a:cxn>
              <a:cxn ang="0">
                <a:pos x="connsiteX3" y="connsiteY3"/>
              </a:cxn>
            </a:cxnLst>
            <a:rect l="l" t="t" r="r" b="b"/>
            <a:pathLst>
              <a:path w="2278782" h="1185739">
                <a:moveTo>
                  <a:pt x="0" y="0"/>
                </a:moveTo>
                <a:lnTo>
                  <a:pt x="2278782" y="0"/>
                </a:lnTo>
                <a:cubicBezTo>
                  <a:pt x="1561836" y="209976"/>
                  <a:pt x="436656" y="837059"/>
                  <a:pt x="0" y="1185739"/>
                </a:cubicBezTo>
                <a:lnTo>
                  <a:pt x="0" y="0"/>
                </a:lnTo>
                <a:close/>
              </a:path>
            </a:pathLst>
          </a:custGeom>
          <a:gradFill>
            <a:gsLst>
              <a:gs pos="74000">
                <a:srgbClr val="88CB40"/>
              </a:gs>
              <a:gs pos="9000">
                <a:srgbClr val="25846A"/>
              </a:gs>
            </a:gsLst>
            <a:lin ang="4200000" scaled="0"/>
          </a:gradFill>
          <a:ln>
            <a:noFill/>
          </a:ln>
          <a:effectLst>
            <a:outerShdw blurRad="254000" dist="63500" dir="108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7063696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849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49551" y="2140260"/>
            <a:ext cx="8656320" cy="1107996"/>
          </a:xfrm>
          <a:prstGeom prst="rect">
            <a:avLst/>
          </a:prstGeom>
          <a:noFill/>
        </p:spPr>
        <p:txBody>
          <a:bodyPr wrap="square" rtlCol="0">
            <a:spAutoFit/>
          </a:bodyPr>
          <a:lstStyle/>
          <a:p>
            <a:pPr algn="dist"/>
            <a:r>
              <a:rPr lang="zh-CN" altLang="en-US" sz="6600" b="1" dirty="0" smtClean="0">
                <a:solidFill>
                  <a:schemeClr val="tx1">
                    <a:lumMod val="85000"/>
                    <a:lumOff val="15000"/>
                  </a:schemeClr>
                </a:soli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rPr>
              <a:t>清新简约工作汇报计划</a:t>
            </a:r>
            <a:endParaRPr lang="zh-CN" altLang="en-US" sz="6600" b="1" dirty="0">
              <a:solidFill>
                <a:schemeClr val="tx1">
                  <a:lumMod val="85000"/>
                  <a:lumOff val="15000"/>
                </a:schemeClr>
              </a:soli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endParaRPr>
          </a:p>
        </p:txBody>
      </p:sp>
      <p:sp>
        <p:nvSpPr>
          <p:cNvPr id="8" name="文本框 7"/>
          <p:cNvSpPr txBox="1"/>
          <p:nvPr/>
        </p:nvSpPr>
        <p:spPr>
          <a:xfrm>
            <a:off x="1767838" y="3236210"/>
            <a:ext cx="8619746" cy="884858"/>
          </a:xfrm>
          <a:prstGeom prst="rect">
            <a:avLst/>
          </a:prstGeom>
          <a:noFill/>
        </p:spPr>
        <p:txBody>
          <a:bodyPr wrap="square" rtlCol="0">
            <a:spAutoFit/>
          </a:bodyPr>
          <a:lstStyle/>
          <a:p>
            <a:pPr algn="ctr">
              <a:lnSpc>
                <a:spcPct val="150000"/>
              </a:lnSpc>
            </a:pPr>
            <a:r>
              <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summary report of fresh and simple </a:t>
            </a:r>
            <a:r>
              <a:rPr lang="en-US" altLang="zh-CN" sz="1200" dirty="0" err="1" smtClean="0">
                <a:solidFill>
                  <a:schemeClr val="tx1">
                    <a:lumMod val="50000"/>
                    <a:lumOff val="50000"/>
                  </a:schemeClr>
                </a:solidFill>
                <a:latin typeface="字魂105号-简雅黑" panose="00000500000000000000" pitchFamily="2" charset="-122"/>
                <a:ea typeface="字魂105号-简雅黑" panose="00000500000000000000" pitchFamily="2" charset="-122"/>
              </a:rPr>
              <a:t>workthe</a:t>
            </a:r>
            <a:r>
              <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 user can demonstrate on a projector or computer, or print the presentation and make it into a film to be used in a wider field</a:t>
            </a:r>
          </a:p>
          <a:p>
            <a:pPr algn="ctr">
              <a:lnSpc>
                <a:spcPct val="150000"/>
              </a:lnSpc>
            </a:pP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nvGrpSpPr>
          <p:cNvPr id="9" name="组合 8"/>
          <p:cNvGrpSpPr/>
          <p:nvPr/>
        </p:nvGrpSpPr>
        <p:grpSpPr>
          <a:xfrm>
            <a:off x="4623778" y="4330349"/>
            <a:ext cx="2011390" cy="276999"/>
            <a:chOff x="3434345" y="5943264"/>
            <a:chExt cx="2463061" cy="339202"/>
          </a:xfrm>
        </p:grpSpPr>
        <p:grpSp>
          <p:nvGrpSpPr>
            <p:cNvPr id="10" name="组合 9"/>
            <p:cNvGrpSpPr/>
            <p:nvPr/>
          </p:nvGrpSpPr>
          <p:grpSpPr>
            <a:xfrm>
              <a:off x="3434345" y="5969714"/>
              <a:ext cx="290422" cy="290422"/>
              <a:chOff x="3434345" y="5959066"/>
              <a:chExt cx="290422" cy="290422"/>
            </a:xfrm>
          </p:grpSpPr>
          <p:sp>
            <p:nvSpPr>
              <p:cNvPr id="12" name="椭圆 11"/>
              <p:cNvSpPr/>
              <p:nvPr/>
            </p:nvSpPr>
            <p:spPr>
              <a:xfrm>
                <a:off x="3434345" y="5959066"/>
                <a:ext cx="290422" cy="290422"/>
              </a:xfrm>
              <a:prstGeom prst="ellipse">
                <a:avLst/>
              </a:prstGeom>
              <a:gradFill>
                <a:gsLst>
                  <a:gs pos="100000">
                    <a:schemeClr val="tx1">
                      <a:lumMod val="85000"/>
                      <a:lumOff val="15000"/>
                    </a:schemeClr>
                  </a:gs>
                  <a:gs pos="0">
                    <a:schemeClr val="tx1">
                      <a:lumMod val="65000"/>
                      <a:lumOff val="35000"/>
                    </a:schemeClr>
                  </a:gs>
                </a:gsLst>
                <a:lin ang="2700000" scaled="0"/>
              </a:gra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3" name="student-graduation-cap-shape_52041"/>
              <p:cNvSpPr>
                <a:spLocks noChangeAspect="1"/>
              </p:cNvSpPr>
              <p:nvPr/>
            </p:nvSpPr>
            <p:spPr bwMode="auto">
              <a:xfrm>
                <a:off x="3506911" y="6029152"/>
                <a:ext cx="145290" cy="150250"/>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i="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grpSp>
        <p:sp>
          <p:nvSpPr>
            <p:cNvPr id="11" name="文本框 10"/>
            <p:cNvSpPr txBox="1"/>
            <p:nvPr/>
          </p:nvSpPr>
          <p:spPr>
            <a:xfrm>
              <a:off x="3788130" y="5943264"/>
              <a:ext cx="2109276" cy="339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smtClean="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rPr>
                <a:t>部门：宣传部</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grpSp>
      <p:grpSp>
        <p:nvGrpSpPr>
          <p:cNvPr id="14" name="组合 13"/>
          <p:cNvGrpSpPr/>
          <p:nvPr/>
        </p:nvGrpSpPr>
        <p:grpSpPr>
          <a:xfrm>
            <a:off x="6702122" y="4330349"/>
            <a:ext cx="2055832" cy="276999"/>
            <a:chOff x="6290819" y="5943264"/>
            <a:chExt cx="2517483" cy="339202"/>
          </a:xfrm>
        </p:grpSpPr>
        <p:sp>
          <p:nvSpPr>
            <p:cNvPr id="15" name="文本框 14"/>
            <p:cNvSpPr txBox="1"/>
            <p:nvPr/>
          </p:nvSpPr>
          <p:spPr>
            <a:xfrm>
              <a:off x="6642755" y="5943264"/>
              <a:ext cx="2165547" cy="339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smtClean="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rPr>
                <a:t>汇报人：</a:t>
              </a:r>
              <a:r>
                <a:rPr lang="zh-CN" altLang="en-US" sz="1200" noProof="0" dirty="0">
                  <a:solidFill>
                    <a:schemeClr val="tx1">
                      <a:lumMod val="75000"/>
                      <a:lumOff val="25000"/>
                    </a:schemeClr>
                  </a:solidFill>
                  <a:latin typeface="字魂105号-简雅黑" panose="00000500000000000000" pitchFamily="2" charset="-122"/>
                  <a:ea typeface="字魂105号-简雅黑" panose="00000500000000000000" pitchFamily="2" charset="-122"/>
                </a:rPr>
                <a:t>千图网</a:t>
              </a:r>
              <a:endParaRPr kumimoji="0" lang="zh-CN" altLang="en-US" sz="1200" i="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grpSp>
          <p:nvGrpSpPr>
            <p:cNvPr id="16" name="组合 15"/>
            <p:cNvGrpSpPr/>
            <p:nvPr/>
          </p:nvGrpSpPr>
          <p:grpSpPr>
            <a:xfrm>
              <a:off x="6290819" y="5969714"/>
              <a:ext cx="290422" cy="290422"/>
              <a:chOff x="6112795" y="5959066"/>
              <a:chExt cx="290422" cy="290422"/>
            </a:xfrm>
          </p:grpSpPr>
          <p:sp>
            <p:nvSpPr>
              <p:cNvPr id="17" name="椭圆 16"/>
              <p:cNvSpPr/>
              <p:nvPr/>
            </p:nvSpPr>
            <p:spPr>
              <a:xfrm>
                <a:off x="6112795" y="5959066"/>
                <a:ext cx="290422" cy="290422"/>
              </a:xfrm>
              <a:prstGeom prst="ellipse">
                <a:avLst/>
              </a:prstGeom>
              <a:gradFill>
                <a:gsLst>
                  <a:gs pos="100000">
                    <a:schemeClr val="tx1">
                      <a:lumMod val="85000"/>
                      <a:lumOff val="15000"/>
                    </a:schemeClr>
                  </a:gs>
                  <a:gs pos="0">
                    <a:schemeClr val="tx1">
                      <a:lumMod val="65000"/>
                      <a:lumOff val="35000"/>
                    </a:schemeClr>
                  </a:gs>
                </a:gsLst>
                <a:lin ang="2700000" scaled="0"/>
              </a:gra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8" name="student-graduation-cap-shape_52041"/>
              <p:cNvSpPr>
                <a:spLocks noChangeAspect="1"/>
              </p:cNvSpPr>
              <p:nvPr/>
            </p:nvSpPr>
            <p:spPr bwMode="auto">
              <a:xfrm>
                <a:off x="6195064" y="6028461"/>
                <a:ext cx="125885" cy="151633"/>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i="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grpSp>
      </p:grpSp>
      <p:sp>
        <p:nvSpPr>
          <p:cNvPr id="36" name="文本框 35"/>
          <p:cNvSpPr txBox="1"/>
          <p:nvPr/>
        </p:nvSpPr>
        <p:spPr>
          <a:xfrm>
            <a:off x="2243326" y="1378844"/>
            <a:ext cx="7668770" cy="707886"/>
          </a:xfrm>
          <a:prstGeom prst="rect">
            <a:avLst/>
          </a:prstGeom>
          <a:noFill/>
        </p:spPr>
        <p:txBody>
          <a:bodyPr wrap="square" rtlCol="0">
            <a:spAutoFit/>
          </a:bodyPr>
          <a:lstStyle/>
          <a:p>
            <a:pPr algn="ctr"/>
            <a:r>
              <a:rPr lang="en-US" altLang="zh-CN" sz="4000" dirty="0" smtClean="0">
                <a:gradFill>
                  <a:gsLst>
                    <a:gs pos="100000">
                      <a:srgbClr val="25846A"/>
                    </a:gs>
                    <a:gs pos="0">
                      <a:srgbClr val="88CB40"/>
                    </a:gs>
                  </a:gsLst>
                  <a:lin ang="2700000" scaled="0"/>
                </a:gra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rPr>
              <a:t>2022-WORK SUMMARY</a:t>
            </a:r>
            <a:endParaRPr lang="zh-CN" altLang="en-US" sz="4000" dirty="0">
              <a:gradFill>
                <a:gsLst>
                  <a:gs pos="100000">
                    <a:srgbClr val="25846A"/>
                  </a:gs>
                  <a:gs pos="0">
                    <a:srgbClr val="88CB40"/>
                  </a:gs>
                </a:gsLst>
                <a:lin ang="2700000" scaled="0"/>
              </a:gra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endParaRPr>
          </a:p>
        </p:txBody>
      </p:sp>
      <p:grpSp>
        <p:nvGrpSpPr>
          <p:cNvPr id="39" name="组合 38"/>
          <p:cNvGrpSpPr/>
          <p:nvPr/>
        </p:nvGrpSpPr>
        <p:grpSpPr>
          <a:xfrm>
            <a:off x="-1" y="4257878"/>
            <a:ext cx="12192004" cy="2600124"/>
            <a:chOff x="-1" y="4257878"/>
            <a:chExt cx="12192004" cy="2600124"/>
          </a:xfrm>
          <a:effectLst>
            <a:outerShdw blurRad="101600" dist="38100" algn="l" rotWithShape="0">
              <a:prstClr val="black">
                <a:alpha val="25000"/>
              </a:prstClr>
            </a:outerShdw>
          </a:effectLst>
        </p:grpSpPr>
        <p:sp>
          <p:nvSpPr>
            <p:cNvPr id="33" name="任意多边形 32"/>
            <p:cNvSpPr/>
            <p:nvPr/>
          </p:nvSpPr>
          <p:spPr>
            <a:xfrm rot="5400000">
              <a:off x="4945074" y="-388927"/>
              <a:ext cx="2301854" cy="12192003"/>
            </a:xfrm>
            <a:custGeom>
              <a:avLst/>
              <a:gdLst>
                <a:gd name="connsiteX0" fmla="*/ 0 w 2301854"/>
                <a:gd name="connsiteY0" fmla="*/ 0 h 12192003"/>
                <a:gd name="connsiteX1" fmla="*/ 2301854 w 2301854"/>
                <a:gd name="connsiteY1" fmla="*/ 2 h 12192003"/>
                <a:gd name="connsiteX2" fmla="*/ 2301854 w 2301854"/>
                <a:gd name="connsiteY2" fmla="*/ 12192003 h 12192003"/>
                <a:gd name="connsiteX3" fmla="*/ 685736 w 2301854"/>
                <a:gd name="connsiteY3" fmla="*/ 12192003 h 12192003"/>
                <a:gd name="connsiteX4" fmla="*/ 1574062 w 2301854"/>
                <a:gd name="connsiteY4" fmla="*/ 6030503 h 12192003"/>
                <a:gd name="connsiteX5" fmla="*/ 0 w 2301854"/>
                <a:gd name="connsiteY5" fmla="*/ 0 h 121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854" h="12192003">
                  <a:moveTo>
                    <a:pt x="0" y="0"/>
                  </a:moveTo>
                  <a:lnTo>
                    <a:pt x="2301854" y="2"/>
                  </a:lnTo>
                  <a:lnTo>
                    <a:pt x="2301854" y="12192003"/>
                  </a:lnTo>
                  <a:lnTo>
                    <a:pt x="685736" y="12192003"/>
                  </a:lnTo>
                  <a:cubicBezTo>
                    <a:pt x="414211" y="9756581"/>
                    <a:pt x="1469005" y="7452160"/>
                    <a:pt x="1574062" y="6030503"/>
                  </a:cubicBezTo>
                  <a:cubicBezTo>
                    <a:pt x="1823311" y="2803868"/>
                    <a:pt x="324205" y="705619"/>
                    <a:pt x="0" y="0"/>
                  </a:cubicBezTo>
                  <a:close/>
                </a:path>
              </a:pathLst>
            </a:custGeom>
            <a:gradFill>
              <a:gsLst>
                <a:gs pos="85000">
                  <a:srgbClr val="038F95"/>
                </a:gs>
                <a:gs pos="0">
                  <a:srgbClr val="88CB4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6"/>
            <p:cNvSpPr/>
            <p:nvPr/>
          </p:nvSpPr>
          <p:spPr>
            <a:xfrm rot="5400000">
              <a:off x="3533633" y="724244"/>
              <a:ext cx="1915213" cy="8982482"/>
            </a:xfrm>
            <a:custGeom>
              <a:avLst/>
              <a:gdLst>
                <a:gd name="connsiteX0" fmla="*/ 0 w 2309446"/>
                <a:gd name="connsiteY0" fmla="*/ 0 h 5052646"/>
                <a:gd name="connsiteX1" fmla="*/ 2309446 w 2309446"/>
                <a:gd name="connsiteY1" fmla="*/ 0 h 5052646"/>
                <a:gd name="connsiteX2" fmla="*/ 2309446 w 2309446"/>
                <a:gd name="connsiteY2" fmla="*/ 5052646 h 5052646"/>
                <a:gd name="connsiteX3" fmla="*/ 0 w 2309446"/>
                <a:gd name="connsiteY3" fmla="*/ 5052646 h 5052646"/>
                <a:gd name="connsiteX4" fmla="*/ 0 w 2309446"/>
                <a:gd name="connsiteY4" fmla="*/ 0 h 5052646"/>
                <a:gd name="connsiteX0" fmla="*/ 0 w 2309446"/>
                <a:gd name="connsiteY0" fmla="*/ 0 h 5052646"/>
                <a:gd name="connsiteX1" fmla="*/ 2309446 w 2309446"/>
                <a:gd name="connsiteY1" fmla="*/ 0 h 5052646"/>
                <a:gd name="connsiteX2" fmla="*/ 2309446 w 2309446"/>
                <a:gd name="connsiteY2" fmla="*/ 5052646 h 5052646"/>
                <a:gd name="connsiteX3" fmla="*/ 1359877 w 2309446"/>
                <a:gd name="connsiteY3" fmla="*/ 5040923 h 5052646"/>
                <a:gd name="connsiteX4" fmla="*/ 0 w 2309446"/>
                <a:gd name="connsiteY4" fmla="*/ 5052646 h 5052646"/>
                <a:gd name="connsiteX5" fmla="*/ 0 w 2309446"/>
                <a:gd name="connsiteY5" fmla="*/ 0 h 5052646"/>
                <a:gd name="connsiteX0" fmla="*/ 0 w 2309446"/>
                <a:gd name="connsiteY0" fmla="*/ 0 h 5052646"/>
                <a:gd name="connsiteX1" fmla="*/ 2309446 w 2309446"/>
                <a:gd name="connsiteY1" fmla="*/ 0 h 5052646"/>
                <a:gd name="connsiteX2" fmla="*/ 1699846 w 2309446"/>
                <a:gd name="connsiteY2" fmla="*/ 1899138 h 5052646"/>
                <a:gd name="connsiteX3" fmla="*/ 1359877 w 2309446"/>
                <a:gd name="connsiteY3" fmla="*/ 5040923 h 5052646"/>
                <a:gd name="connsiteX4" fmla="*/ 0 w 2309446"/>
                <a:gd name="connsiteY4" fmla="*/ 5052646 h 5052646"/>
                <a:gd name="connsiteX5" fmla="*/ 0 w 2309446"/>
                <a:gd name="connsiteY5" fmla="*/ 0 h 5052646"/>
                <a:gd name="connsiteX0" fmla="*/ 0 w 2309446"/>
                <a:gd name="connsiteY0" fmla="*/ 0 h 5052646"/>
                <a:gd name="connsiteX1" fmla="*/ 2309446 w 2309446"/>
                <a:gd name="connsiteY1" fmla="*/ 0 h 5052646"/>
                <a:gd name="connsiteX2" fmla="*/ 1359877 w 2309446"/>
                <a:gd name="connsiteY2" fmla="*/ 5040923 h 5052646"/>
                <a:gd name="connsiteX3" fmla="*/ 0 w 2309446"/>
                <a:gd name="connsiteY3" fmla="*/ 5052646 h 5052646"/>
                <a:gd name="connsiteX4" fmla="*/ 0 w 2309446"/>
                <a:gd name="connsiteY4" fmla="*/ 0 h 5052646"/>
                <a:gd name="connsiteX0" fmla="*/ 0 w 2309446"/>
                <a:gd name="connsiteY0" fmla="*/ 0 h 5052646"/>
                <a:gd name="connsiteX1" fmla="*/ 2309446 w 2309446"/>
                <a:gd name="connsiteY1" fmla="*/ 0 h 5052646"/>
                <a:gd name="connsiteX2" fmla="*/ 1359877 w 2309446"/>
                <a:gd name="connsiteY2" fmla="*/ 5040923 h 5052646"/>
                <a:gd name="connsiteX3" fmla="*/ 0 w 2309446"/>
                <a:gd name="connsiteY3" fmla="*/ 5052646 h 5052646"/>
                <a:gd name="connsiteX4" fmla="*/ 0 w 2309446"/>
                <a:gd name="connsiteY4" fmla="*/ 0 h 5052646"/>
                <a:gd name="connsiteX0" fmla="*/ 0 w 2563719"/>
                <a:gd name="connsiteY0" fmla="*/ 0 h 5052646"/>
                <a:gd name="connsiteX1" fmla="*/ 2309446 w 2563719"/>
                <a:gd name="connsiteY1" fmla="*/ 0 h 5052646"/>
                <a:gd name="connsiteX2" fmla="*/ 1359877 w 2563719"/>
                <a:gd name="connsiteY2" fmla="*/ 5040923 h 5052646"/>
                <a:gd name="connsiteX3" fmla="*/ 0 w 2563719"/>
                <a:gd name="connsiteY3" fmla="*/ 5052646 h 5052646"/>
                <a:gd name="connsiteX4" fmla="*/ 0 w 2563719"/>
                <a:gd name="connsiteY4" fmla="*/ 0 h 5052646"/>
                <a:gd name="connsiteX0" fmla="*/ 0 w 2630510"/>
                <a:gd name="connsiteY0" fmla="*/ 0 h 5052646"/>
                <a:gd name="connsiteX1" fmla="*/ 2309446 w 2630510"/>
                <a:gd name="connsiteY1" fmla="*/ 0 h 5052646"/>
                <a:gd name="connsiteX2" fmla="*/ 1359877 w 2630510"/>
                <a:gd name="connsiteY2" fmla="*/ 5040923 h 5052646"/>
                <a:gd name="connsiteX3" fmla="*/ 0 w 2630510"/>
                <a:gd name="connsiteY3" fmla="*/ 5052646 h 5052646"/>
                <a:gd name="connsiteX4" fmla="*/ 0 w 2630510"/>
                <a:gd name="connsiteY4" fmla="*/ 0 h 5052646"/>
                <a:gd name="connsiteX0" fmla="*/ 0 w 2602955"/>
                <a:gd name="connsiteY0" fmla="*/ 0 h 5052646"/>
                <a:gd name="connsiteX1" fmla="*/ 2309446 w 2602955"/>
                <a:gd name="connsiteY1" fmla="*/ 0 h 5052646"/>
                <a:gd name="connsiteX2" fmla="*/ 1359877 w 2602955"/>
                <a:gd name="connsiteY2" fmla="*/ 5040923 h 5052646"/>
                <a:gd name="connsiteX3" fmla="*/ 0 w 2602955"/>
                <a:gd name="connsiteY3" fmla="*/ 5052646 h 5052646"/>
                <a:gd name="connsiteX4" fmla="*/ 0 w 2602955"/>
                <a:gd name="connsiteY4" fmla="*/ 0 h 5052646"/>
                <a:gd name="connsiteX0" fmla="*/ 0 w 2633424"/>
                <a:gd name="connsiteY0" fmla="*/ 0 h 5052646"/>
                <a:gd name="connsiteX1" fmla="*/ 2309446 w 2633424"/>
                <a:gd name="connsiteY1" fmla="*/ 0 h 5052646"/>
                <a:gd name="connsiteX2" fmla="*/ 1359877 w 2633424"/>
                <a:gd name="connsiteY2" fmla="*/ 5040923 h 5052646"/>
                <a:gd name="connsiteX3" fmla="*/ 0 w 2633424"/>
                <a:gd name="connsiteY3" fmla="*/ 5052646 h 5052646"/>
                <a:gd name="connsiteX4" fmla="*/ 0 w 2633424"/>
                <a:gd name="connsiteY4" fmla="*/ 0 h 5052646"/>
                <a:gd name="connsiteX0" fmla="*/ 0 w 2623399"/>
                <a:gd name="connsiteY0" fmla="*/ 0 h 5052646"/>
                <a:gd name="connsiteX1" fmla="*/ 2309446 w 2623399"/>
                <a:gd name="connsiteY1" fmla="*/ 0 h 5052646"/>
                <a:gd name="connsiteX2" fmla="*/ 1359877 w 2623399"/>
                <a:gd name="connsiteY2" fmla="*/ 5040923 h 5052646"/>
                <a:gd name="connsiteX3" fmla="*/ 0 w 2623399"/>
                <a:gd name="connsiteY3" fmla="*/ 5052646 h 5052646"/>
                <a:gd name="connsiteX4" fmla="*/ 0 w 2623399"/>
                <a:gd name="connsiteY4" fmla="*/ 0 h 5052646"/>
                <a:gd name="connsiteX0" fmla="*/ 0 w 2645086"/>
                <a:gd name="connsiteY0" fmla="*/ 0 h 5052646"/>
                <a:gd name="connsiteX1" fmla="*/ 2309446 w 2645086"/>
                <a:gd name="connsiteY1" fmla="*/ 0 h 5052646"/>
                <a:gd name="connsiteX2" fmla="*/ 1359877 w 2645086"/>
                <a:gd name="connsiteY2" fmla="*/ 5040923 h 5052646"/>
                <a:gd name="connsiteX3" fmla="*/ 0 w 2645086"/>
                <a:gd name="connsiteY3" fmla="*/ 5052646 h 5052646"/>
                <a:gd name="connsiteX4" fmla="*/ 0 w 2645086"/>
                <a:gd name="connsiteY4" fmla="*/ 0 h 5052646"/>
                <a:gd name="connsiteX0" fmla="*/ 0 w 2647120"/>
                <a:gd name="connsiteY0" fmla="*/ 0 h 5052646"/>
                <a:gd name="connsiteX1" fmla="*/ 2309446 w 2647120"/>
                <a:gd name="connsiteY1" fmla="*/ 0 h 5052646"/>
                <a:gd name="connsiteX2" fmla="*/ 1359877 w 2647120"/>
                <a:gd name="connsiteY2" fmla="*/ 5040923 h 5052646"/>
                <a:gd name="connsiteX3" fmla="*/ 0 w 2647120"/>
                <a:gd name="connsiteY3" fmla="*/ 5052646 h 5052646"/>
                <a:gd name="connsiteX4" fmla="*/ 0 w 2647120"/>
                <a:gd name="connsiteY4" fmla="*/ 0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958 w 2648078"/>
                <a:gd name="connsiteY0" fmla="*/ 5052646 h 5052646"/>
                <a:gd name="connsiteX1" fmla="*/ 2310404 w 2648078"/>
                <a:gd name="connsiteY1" fmla="*/ 0 h 5052646"/>
                <a:gd name="connsiteX2" fmla="*/ 1360835 w 2648078"/>
                <a:gd name="connsiteY2" fmla="*/ 5040923 h 5052646"/>
                <a:gd name="connsiteX3" fmla="*/ 958 w 2648078"/>
                <a:gd name="connsiteY3" fmla="*/ 5052646 h 5052646"/>
                <a:gd name="connsiteX0" fmla="*/ 913 w 2648033"/>
                <a:gd name="connsiteY0" fmla="*/ 5052646 h 5052646"/>
                <a:gd name="connsiteX1" fmla="*/ 2310359 w 2648033"/>
                <a:gd name="connsiteY1" fmla="*/ 0 h 5052646"/>
                <a:gd name="connsiteX2" fmla="*/ 1360790 w 2648033"/>
                <a:gd name="connsiteY2" fmla="*/ 5040923 h 5052646"/>
                <a:gd name="connsiteX3" fmla="*/ 913 w 2648033"/>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14215"/>
                <a:gd name="connsiteY0" fmla="*/ 5052646 h 5052646"/>
                <a:gd name="connsiteX1" fmla="*/ 2309446 w 2614215"/>
                <a:gd name="connsiteY1" fmla="*/ 0 h 5052646"/>
                <a:gd name="connsiteX2" fmla="*/ 1359877 w 2614215"/>
                <a:gd name="connsiteY2" fmla="*/ 5040923 h 5052646"/>
                <a:gd name="connsiteX3" fmla="*/ 0 w 2614215"/>
                <a:gd name="connsiteY3" fmla="*/ 5052646 h 5052646"/>
                <a:gd name="connsiteX0" fmla="*/ 0 w 2630519"/>
                <a:gd name="connsiteY0" fmla="*/ 5052646 h 5052646"/>
                <a:gd name="connsiteX1" fmla="*/ 2309446 w 2630519"/>
                <a:gd name="connsiteY1" fmla="*/ 0 h 5052646"/>
                <a:gd name="connsiteX2" fmla="*/ 1359877 w 2630519"/>
                <a:gd name="connsiteY2" fmla="*/ 5040923 h 5052646"/>
                <a:gd name="connsiteX3" fmla="*/ 0 w 2630519"/>
                <a:gd name="connsiteY3" fmla="*/ 5052646 h 5052646"/>
                <a:gd name="connsiteX0" fmla="*/ 0 w 2646967"/>
                <a:gd name="connsiteY0" fmla="*/ 5052646 h 5052646"/>
                <a:gd name="connsiteX1" fmla="*/ 2309446 w 2646967"/>
                <a:gd name="connsiteY1" fmla="*/ 0 h 5052646"/>
                <a:gd name="connsiteX2" fmla="*/ 1359877 w 2646967"/>
                <a:gd name="connsiteY2" fmla="*/ 5040923 h 5052646"/>
                <a:gd name="connsiteX3" fmla="*/ 0 w 2646967"/>
                <a:gd name="connsiteY3" fmla="*/ 5052646 h 5052646"/>
                <a:gd name="connsiteX0" fmla="*/ 0 w 2664477"/>
                <a:gd name="connsiteY0" fmla="*/ 5052646 h 5052646"/>
                <a:gd name="connsiteX1" fmla="*/ 2309446 w 2664477"/>
                <a:gd name="connsiteY1" fmla="*/ 0 h 5052646"/>
                <a:gd name="connsiteX2" fmla="*/ 1359877 w 2664477"/>
                <a:gd name="connsiteY2" fmla="*/ 5040923 h 5052646"/>
                <a:gd name="connsiteX3" fmla="*/ 0 w 2664477"/>
                <a:gd name="connsiteY3" fmla="*/ 5052646 h 5052646"/>
                <a:gd name="connsiteX0" fmla="*/ 0 w 2663777"/>
                <a:gd name="connsiteY0" fmla="*/ 5052646 h 5052646"/>
                <a:gd name="connsiteX1" fmla="*/ 2309446 w 2663777"/>
                <a:gd name="connsiteY1" fmla="*/ 0 h 5052646"/>
                <a:gd name="connsiteX2" fmla="*/ 1353112 w 2663777"/>
                <a:gd name="connsiteY2" fmla="*/ 5049130 h 5052646"/>
                <a:gd name="connsiteX3" fmla="*/ 0 w 2663777"/>
                <a:gd name="connsiteY3" fmla="*/ 5052646 h 5052646"/>
              </a:gdLst>
              <a:ahLst/>
              <a:cxnLst>
                <a:cxn ang="0">
                  <a:pos x="connsiteX0" y="connsiteY0"/>
                </a:cxn>
                <a:cxn ang="0">
                  <a:pos x="connsiteX1" y="connsiteY1"/>
                </a:cxn>
                <a:cxn ang="0">
                  <a:pos x="connsiteX2" y="connsiteY2"/>
                </a:cxn>
                <a:cxn ang="0">
                  <a:pos x="connsiteX3" y="connsiteY3"/>
                </a:cxn>
              </a:cxnLst>
              <a:rect l="l" t="t" r="r" b="b"/>
              <a:pathLst>
                <a:path w="2663777" h="5052646">
                  <a:moveTo>
                    <a:pt x="0" y="5052646"/>
                  </a:moveTo>
                  <a:cubicBezTo>
                    <a:pt x="54708" y="3216031"/>
                    <a:pt x="3133970" y="2188307"/>
                    <a:pt x="2309446" y="0"/>
                  </a:cubicBezTo>
                  <a:cubicBezTo>
                    <a:pt x="3586853" y="2281998"/>
                    <a:pt x="970411" y="2836556"/>
                    <a:pt x="1353112" y="5049130"/>
                  </a:cubicBezTo>
                  <a:lnTo>
                    <a:pt x="0" y="5052646"/>
                  </a:lnTo>
                  <a:close/>
                </a:path>
              </a:pathLst>
            </a:custGeom>
            <a:solidFill>
              <a:srgbClr val="F2F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5400000">
              <a:off x="5257361" y="-76641"/>
              <a:ext cx="1677281" cy="12192003"/>
            </a:xfrm>
            <a:custGeom>
              <a:avLst/>
              <a:gdLst>
                <a:gd name="connsiteX0" fmla="*/ 4 w 1677281"/>
                <a:gd name="connsiteY0" fmla="*/ 11312746 h 12192003"/>
                <a:gd name="connsiteX1" fmla="*/ 1046625 w 1677281"/>
                <a:gd name="connsiteY1" fmla="*/ 5988821 h 12192003"/>
                <a:gd name="connsiteX2" fmla="*/ 307005 w 1677281"/>
                <a:gd name="connsiteY2" fmla="*/ 0 h 12192003"/>
                <a:gd name="connsiteX3" fmla="*/ 1677281 w 1677281"/>
                <a:gd name="connsiteY3" fmla="*/ 2 h 12192003"/>
                <a:gd name="connsiteX4" fmla="*/ 1677281 w 1677281"/>
                <a:gd name="connsiteY4" fmla="*/ 12192003 h 12192003"/>
                <a:gd name="connsiteX5" fmla="*/ 48726 w 1677281"/>
                <a:gd name="connsiteY5" fmla="*/ 12192003 h 12192003"/>
                <a:gd name="connsiteX6" fmla="*/ 4 w 1677281"/>
                <a:gd name="connsiteY6" fmla="*/ 11312746 h 121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7281" h="12192003">
                  <a:moveTo>
                    <a:pt x="4" y="11312746"/>
                  </a:moveTo>
                  <a:cubicBezTo>
                    <a:pt x="1959" y="9334945"/>
                    <a:pt x="755571" y="7834554"/>
                    <a:pt x="1046625" y="5988821"/>
                  </a:cubicBezTo>
                  <a:cubicBezTo>
                    <a:pt x="1574020" y="2449569"/>
                    <a:pt x="538493" y="705619"/>
                    <a:pt x="307005" y="0"/>
                  </a:cubicBezTo>
                  <a:lnTo>
                    <a:pt x="1677281" y="2"/>
                  </a:lnTo>
                  <a:lnTo>
                    <a:pt x="1677281" y="12192003"/>
                  </a:lnTo>
                  <a:lnTo>
                    <a:pt x="48726" y="12192003"/>
                  </a:lnTo>
                  <a:cubicBezTo>
                    <a:pt x="14785" y="11887575"/>
                    <a:pt x="-276" y="11595289"/>
                    <a:pt x="4" y="11312746"/>
                  </a:cubicBezTo>
                  <a:close/>
                </a:path>
              </a:pathLst>
            </a:custGeom>
            <a:gradFill>
              <a:gsLst>
                <a:gs pos="66000">
                  <a:srgbClr val="25846A"/>
                </a:gs>
                <a:gs pos="0">
                  <a:srgbClr val="ECF3A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22" name="焕然一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03883" y="-1527380"/>
            <a:ext cx="609600" cy="609600"/>
          </a:xfrm>
          <a:prstGeom prst="rect">
            <a:avLst/>
          </a:prstGeom>
        </p:spPr>
      </p:pic>
    </p:spTree>
    <p:extLst>
      <p:ext uri="{BB962C8B-B14F-4D97-AF65-F5344CB8AC3E}">
        <p14:creationId xmlns:p14="http://schemas.microsoft.com/office/powerpoint/2010/main" val="399558516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41" presetClass="entr" presetSubtype="0" fill="hold" grpId="0" nodeType="withEffect">
                                  <p:stCondLst>
                                    <p:cond delay="500"/>
                                  </p:stCondLst>
                                  <p:iterate type="lt">
                                    <p:tmPct val="10000"/>
                                  </p:iterate>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6"/>
                                        </p:tgtEl>
                                        <p:attrNameLst>
                                          <p:attrName>ppt_y</p:attrName>
                                        </p:attrNameLst>
                                      </p:cBhvr>
                                      <p:tavLst>
                                        <p:tav tm="0">
                                          <p:val>
                                            <p:strVal val="#ppt_y"/>
                                          </p:val>
                                        </p:tav>
                                        <p:tav tm="100000">
                                          <p:val>
                                            <p:strVal val="#ppt_y"/>
                                          </p:val>
                                        </p:tav>
                                      </p:tavLst>
                                    </p:anim>
                                    <p:anim calcmode="lin" valueType="num">
                                      <p:cBhvr>
                                        <p:cTn id="1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6"/>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37" presetClass="entr" presetSubtype="0" fill="hold" nodeType="with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900" decel="100000" fill="hold"/>
                                        <p:tgtEl>
                                          <p:spTgt spid="1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33" presetID="1" presetClass="mediacall" presetSubtype="0" fill="hold" nodeType="withEffect">
                                  <p:stCondLst>
                                    <p:cond delay="0"/>
                                  </p:stCondLst>
                                  <p:childTnLst>
                                    <p:cmd type="call" cmd="playFrom(0.0)">
                                      <p:cBhvr>
                                        <p:cTn id="34"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22"/>
                </p:tgtEl>
              </p:cMediaNode>
            </p:audio>
          </p:childTnLst>
        </p:cTn>
      </p:par>
    </p:tnLst>
    <p:bldLst>
      <p:bldP spid="7" grpId="0"/>
      <p:bldP spid="8"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组合 213"/>
          <p:cNvGrpSpPr/>
          <p:nvPr/>
        </p:nvGrpSpPr>
        <p:grpSpPr>
          <a:xfrm>
            <a:off x="1385913" y="1651233"/>
            <a:ext cx="9420180" cy="4286402"/>
            <a:chOff x="2045602" y="1955154"/>
            <a:chExt cx="8100797" cy="3686052"/>
          </a:xfrm>
        </p:grpSpPr>
        <p:sp>
          <p:nvSpPr>
            <p:cNvPr id="215" name="椭圆 214"/>
            <p:cNvSpPr/>
            <p:nvPr/>
          </p:nvSpPr>
          <p:spPr bwMode="auto">
            <a:xfrm rot="351052">
              <a:off x="2659068" y="4921547"/>
              <a:ext cx="216582" cy="221405"/>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16" name="椭圆 215"/>
            <p:cNvSpPr/>
            <p:nvPr/>
          </p:nvSpPr>
          <p:spPr bwMode="auto">
            <a:xfrm rot="285728">
              <a:off x="3257429" y="4328930"/>
              <a:ext cx="216582" cy="221405"/>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17" name="椭圆 216"/>
            <p:cNvSpPr/>
            <p:nvPr/>
          </p:nvSpPr>
          <p:spPr bwMode="auto">
            <a:xfrm rot="20925770">
              <a:off x="4049322" y="3866270"/>
              <a:ext cx="215391" cy="221405"/>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18" name="椭圆 217"/>
            <p:cNvSpPr/>
            <p:nvPr/>
          </p:nvSpPr>
          <p:spPr bwMode="auto">
            <a:xfrm rot="21146216">
              <a:off x="4650187" y="4477627"/>
              <a:ext cx="216582" cy="221405"/>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19" name="椭圆 218"/>
            <p:cNvSpPr/>
            <p:nvPr/>
          </p:nvSpPr>
          <p:spPr bwMode="auto">
            <a:xfrm rot="372077">
              <a:off x="6085899" y="4115283"/>
              <a:ext cx="215391" cy="221405"/>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20" name="椭圆 219"/>
            <p:cNvSpPr/>
            <p:nvPr/>
          </p:nvSpPr>
          <p:spPr bwMode="auto">
            <a:xfrm rot="444650">
              <a:off x="6775752" y="3737925"/>
              <a:ext cx="215391" cy="220214"/>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21" name="椭圆 220"/>
            <p:cNvSpPr/>
            <p:nvPr/>
          </p:nvSpPr>
          <p:spPr bwMode="auto">
            <a:xfrm rot="411978">
              <a:off x="7302869" y="3256443"/>
              <a:ext cx="216582" cy="220215"/>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22" name="椭圆 221"/>
            <p:cNvSpPr/>
            <p:nvPr/>
          </p:nvSpPr>
          <p:spPr bwMode="auto">
            <a:xfrm rot="705091">
              <a:off x="8323395" y="2784215"/>
              <a:ext cx="216582" cy="220214"/>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23" name="椭圆 222"/>
            <p:cNvSpPr/>
            <p:nvPr/>
          </p:nvSpPr>
          <p:spPr bwMode="auto">
            <a:xfrm rot="1654378">
              <a:off x="9243742" y="2261439"/>
              <a:ext cx="215391" cy="221405"/>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sp>
          <p:nvSpPr>
            <p:cNvPr id="224" name="文本框 30"/>
            <p:cNvSpPr txBox="1">
              <a:spLocks noChangeArrowheads="1"/>
            </p:cNvSpPr>
            <p:nvPr/>
          </p:nvSpPr>
          <p:spPr bwMode="auto">
            <a:xfrm>
              <a:off x="2505886"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25" name="文本框 31"/>
            <p:cNvSpPr txBox="1">
              <a:spLocks noChangeArrowheads="1"/>
            </p:cNvSpPr>
            <p:nvPr/>
          </p:nvSpPr>
          <p:spPr bwMode="auto">
            <a:xfrm>
              <a:off x="3118910"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26" name="文本框 32"/>
            <p:cNvSpPr txBox="1">
              <a:spLocks noChangeArrowheads="1"/>
            </p:cNvSpPr>
            <p:nvPr/>
          </p:nvSpPr>
          <p:spPr bwMode="auto">
            <a:xfrm>
              <a:off x="3891051"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27" name="文本框 33"/>
            <p:cNvSpPr txBox="1">
              <a:spLocks noChangeArrowheads="1"/>
            </p:cNvSpPr>
            <p:nvPr/>
          </p:nvSpPr>
          <p:spPr bwMode="auto">
            <a:xfrm>
              <a:off x="4468204"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28" name="文本框 34"/>
            <p:cNvSpPr txBox="1">
              <a:spLocks noChangeArrowheads="1"/>
            </p:cNvSpPr>
            <p:nvPr/>
          </p:nvSpPr>
          <p:spPr bwMode="auto">
            <a:xfrm>
              <a:off x="5966421"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29" name="文本框 35"/>
            <p:cNvSpPr txBox="1">
              <a:spLocks noChangeArrowheads="1"/>
            </p:cNvSpPr>
            <p:nvPr/>
          </p:nvSpPr>
          <p:spPr bwMode="auto">
            <a:xfrm>
              <a:off x="6685865"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9</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30" name="文本框 36"/>
            <p:cNvSpPr txBox="1">
              <a:spLocks noChangeArrowheads="1"/>
            </p:cNvSpPr>
            <p:nvPr/>
          </p:nvSpPr>
          <p:spPr bwMode="auto">
            <a:xfrm>
              <a:off x="7283418" y="5409682"/>
              <a:ext cx="573863"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31" name="文本框 37"/>
            <p:cNvSpPr txBox="1">
              <a:spLocks noChangeArrowheads="1"/>
            </p:cNvSpPr>
            <p:nvPr/>
          </p:nvSpPr>
          <p:spPr bwMode="auto">
            <a:xfrm>
              <a:off x="8307503" y="5409682"/>
              <a:ext cx="573863"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11</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32" name="文本框 38"/>
            <p:cNvSpPr txBox="1">
              <a:spLocks noChangeArrowheads="1"/>
            </p:cNvSpPr>
            <p:nvPr/>
          </p:nvSpPr>
          <p:spPr bwMode="auto">
            <a:xfrm>
              <a:off x="9154959" y="5409682"/>
              <a:ext cx="573863"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33" name="文本框 39"/>
            <p:cNvSpPr txBox="1">
              <a:spLocks noChangeArrowheads="1"/>
            </p:cNvSpPr>
            <p:nvPr/>
          </p:nvSpPr>
          <p:spPr bwMode="auto">
            <a:xfrm>
              <a:off x="2993824" y="4872526"/>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4" name="文本框 40"/>
            <p:cNvSpPr txBox="1">
              <a:spLocks noChangeArrowheads="1"/>
            </p:cNvSpPr>
            <p:nvPr/>
          </p:nvSpPr>
          <p:spPr bwMode="auto">
            <a:xfrm>
              <a:off x="2045602" y="4321698"/>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5" name="文本框 41"/>
            <p:cNvSpPr txBox="1">
              <a:spLocks noChangeArrowheads="1"/>
            </p:cNvSpPr>
            <p:nvPr/>
          </p:nvSpPr>
          <p:spPr bwMode="auto">
            <a:xfrm>
              <a:off x="3692913" y="3543886"/>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6" name="文本框 42"/>
            <p:cNvSpPr txBox="1">
              <a:spLocks noChangeArrowheads="1"/>
            </p:cNvSpPr>
            <p:nvPr/>
          </p:nvSpPr>
          <p:spPr bwMode="auto">
            <a:xfrm>
              <a:off x="4588963" y="418740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7" name="文本框 43"/>
            <p:cNvSpPr txBox="1">
              <a:spLocks noChangeArrowheads="1"/>
            </p:cNvSpPr>
            <p:nvPr/>
          </p:nvSpPr>
          <p:spPr bwMode="auto">
            <a:xfrm>
              <a:off x="6344478" y="4074331"/>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8" name="文本框 44"/>
            <p:cNvSpPr txBox="1">
              <a:spLocks noChangeArrowheads="1"/>
            </p:cNvSpPr>
            <p:nvPr/>
          </p:nvSpPr>
          <p:spPr bwMode="auto">
            <a:xfrm>
              <a:off x="7036643" y="3718379"/>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39" name="文本框 45"/>
            <p:cNvSpPr txBox="1">
              <a:spLocks noChangeArrowheads="1"/>
            </p:cNvSpPr>
            <p:nvPr/>
          </p:nvSpPr>
          <p:spPr bwMode="auto">
            <a:xfrm>
              <a:off x="7615768" y="324020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40" name="文本框 46"/>
            <p:cNvSpPr txBox="1">
              <a:spLocks noChangeArrowheads="1"/>
            </p:cNvSpPr>
            <p:nvPr/>
          </p:nvSpPr>
          <p:spPr bwMode="auto">
            <a:xfrm>
              <a:off x="8637382" y="274724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cxnSp>
          <p:nvCxnSpPr>
            <p:cNvPr id="241" name="直接连接符 240"/>
            <p:cNvCxnSpPr>
              <a:stCxn id="215" idx="7"/>
              <a:endCxn id="216" idx="3"/>
            </p:cNvCxnSpPr>
            <p:nvPr/>
          </p:nvCxnSpPr>
          <p:spPr>
            <a:xfrm flipV="1">
              <a:off x="2851513" y="4511284"/>
              <a:ext cx="431400" cy="4509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216" idx="7"/>
              <a:endCxn id="217" idx="2"/>
            </p:cNvCxnSpPr>
            <p:nvPr/>
          </p:nvCxnSpPr>
          <p:spPr>
            <a:xfrm flipV="1">
              <a:off x="3448527" y="3997960"/>
              <a:ext cx="602860" cy="3700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a:stCxn id="217" idx="5"/>
              <a:endCxn id="218" idx="1"/>
            </p:cNvCxnSpPr>
            <p:nvPr/>
          </p:nvCxnSpPr>
          <p:spPr>
            <a:xfrm>
              <a:off x="4246964" y="4038910"/>
              <a:ext cx="425304" cy="4819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4" name="椭圆 243"/>
            <p:cNvSpPr/>
            <p:nvPr/>
          </p:nvSpPr>
          <p:spPr bwMode="auto">
            <a:xfrm rot="827460">
              <a:off x="5277747" y="4826201"/>
              <a:ext cx="216582" cy="221405"/>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ea typeface="字魂105号-简雅黑" panose="00000500000000000000" pitchFamily="2" charset="-122"/>
              </a:endParaRPr>
            </a:p>
          </p:txBody>
        </p:sp>
        <p:cxnSp>
          <p:nvCxnSpPr>
            <p:cNvPr id="245" name="直接连接符 244"/>
            <p:cNvCxnSpPr>
              <a:stCxn id="218" idx="5"/>
              <a:endCxn id="244" idx="2"/>
            </p:cNvCxnSpPr>
            <p:nvPr/>
          </p:nvCxnSpPr>
          <p:spPr>
            <a:xfrm>
              <a:off x="4844688" y="4655849"/>
              <a:ext cx="436181" cy="255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244" idx="7"/>
              <a:endCxn id="219" idx="3"/>
            </p:cNvCxnSpPr>
            <p:nvPr/>
          </p:nvCxnSpPr>
          <p:spPr>
            <a:xfrm flipV="1">
              <a:off x="5479064" y="4295580"/>
              <a:ext cx="630368" cy="5835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19" idx="7"/>
              <a:endCxn id="220" idx="3"/>
            </p:cNvCxnSpPr>
            <p:nvPr/>
          </p:nvCxnSpPr>
          <p:spPr>
            <a:xfrm flipV="1">
              <a:off x="6277757" y="3915416"/>
              <a:ext cx="520132" cy="2409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20" idx="7"/>
              <a:endCxn id="221" idx="3"/>
            </p:cNvCxnSpPr>
            <p:nvPr/>
          </p:nvCxnSpPr>
          <p:spPr>
            <a:xfrm flipV="1">
              <a:off x="6969006" y="3434695"/>
              <a:ext cx="356822" cy="3459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21" idx="7"/>
              <a:endCxn id="222" idx="3"/>
            </p:cNvCxnSpPr>
            <p:nvPr/>
          </p:nvCxnSpPr>
          <p:spPr>
            <a:xfrm flipV="1">
              <a:off x="7496492" y="2954952"/>
              <a:ext cx="844369" cy="3434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22" idx="7"/>
              <a:endCxn id="223" idx="3"/>
            </p:cNvCxnSpPr>
            <p:nvPr/>
          </p:nvCxnSpPr>
          <p:spPr>
            <a:xfrm flipV="1">
              <a:off x="8522511" y="2406280"/>
              <a:ext cx="725190" cy="4274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1" name="文本框 39"/>
            <p:cNvSpPr txBox="1">
              <a:spLocks noChangeArrowheads="1"/>
            </p:cNvSpPr>
            <p:nvPr/>
          </p:nvSpPr>
          <p:spPr bwMode="auto">
            <a:xfrm>
              <a:off x="5550382" y="4815387"/>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sp>
          <p:nvSpPr>
            <p:cNvPr id="252" name="文本框 33"/>
            <p:cNvSpPr txBox="1">
              <a:spLocks noChangeArrowheads="1"/>
            </p:cNvSpPr>
            <p:nvPr/>
          </p:nvSpPr>
          <p:spPr bwMode="auto">
            <a:xfrm>
              <a:off x="5131491" y="5409682"/>
              <a:ext cx="489787"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7</a:t>
              </a:r>
              <a:r>
                <a:rPr lang="zh-CN" altLang="en-US" sz="13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53" name="文本框 46"/>
            <p:cNvSpPr txBox="1">
              <a:spLocks noChangeArrowheads="1"/>
            </p:cNvSpPr>
            <p:nvPr/>
          </p:nvSpPr>
          <p:spPr bwMode="auto">
            <a:xfrm>
              <a:off x="8776157" y="1955154"/>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latin typeface="Calibri" panose="020F0502020204030204" pitchFamily="34" charset="0"/>
                  <a:ea typeface="微软雅黑" panose="020B0503020204020204" pitchFamily="34" charset="-122"/>
                </a:rPr>
                <a:t>添加文字内容</a:t>
              </a:r>
            </a:p>
          </p:txBody>
        </p:sp>
        <p:grpSp>
          <p:nvGrpSpPr>
            <p:cNvPr id="254" name="组合 253"/>
            <p:cNvGrpSpPr/>
            <p:nvPr/>
          </p:nvGrpSpPr>
          <p:grpSpPr>
            <a:xfrm>
              <a:off x="2092444" y="5275574"/>
              <a:ext cx="8053955" cy="76668"/>
              <a:chOff x="738746" y="5964849"/>
              <a:chExt cx="10744200" cy="102248"/>
            </a:xfrm>
          </p:grpSpPr>
          <p:cxnSp>
            <p:nvCxnSpPr>
              <p:cNvPr id="255" name="直接连接符 254"/>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6" name="组合 265"/>
          <p:cNvGrpSpPr/>
          <p:nvPr/>
        </p:nvGrpSpPr>
        <p:grpSpPr>
          <a:xfrm>
            <a:off x="1726768" y="1868921"/>
            <a:ext cx="3438961" cy="1193780"/>
            <a:chOff x="6736921" y="2180774"/>
            <a:chExt cx="3439409" cy="1193932"/>
          </a:xfrm>
        </p:grpSpPr>
        <p:sp>
          <p:nvSpPr>
            <p:cNvPr id="267" name="TextBox 11"/>
            <p:cNvSpPr txBox="1"/>
            <p:nvPr/>
          </p:nvSpPr>
          <p:spPr>
            <a:xfrm>
              <a:off x="6736921" y="2520885"/>
              <a:ext cx="3439409" cy="853821"/>
            </a:xfrm>
            <a:prstGeom prst="rect">
              <a:avLst/>
            </a:prstGeom>
            <a:noFill/>
          </p:spPr>
          <p:txBody>
            <a:bodyPr wrap="square" lIns="0" tIns="0" rIns="0" bIns="0" rtlCol="0">
              <a:spAutoFit/>
              <a:scene3d>
                <a:camera prst="orthographicFront"/>
                <a:lightRig rig="threePt" dir="t"/>
              </a:scene3d>
              <a:sp3d contourW="12700"/>
            </a:bodyPr>
            <a:lstStyle/>
            <a:p>
              <a:pPr algn="just">
                <a:lnSpc>
                  <a:spcPct val="130000"/>
                </a:lnSpc>
              </a:pPr>
              <a:r>
                <a:rPr lang="zh-CN" altLang="en-US" sz="1067"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您的内容打在这里，或者通过复制您的文本后，在此框中选择粘贴，并选择只保留文字。您的内容打在这里，或者通过通过复制您的文本。您的内容打在这里，或者通过复制您的文本后，在此框中选择粘贴</a:t>
              </a:r>
              <a:endParaRPr lang="en-US" altLang="zh-CN" sz="1067"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8" name="TextBox 11"/>
            <p:cNvSpPr txBox="1"/>
            <p:nvPr/>
          </p:nvSpPr>
          <p:spPr>
            <a:xfrm>
              <a:off x="6736921" y="2180774"/>
              <a:ext cx="2449034" cy="307816"/>
            </a:xfrm>
            <a:prstGeom prst="rect">
              <a:avLst/>
            </a:prstGeom>
            <a:noFill/>
          </p:spPr>
          <p:txBody>
            <a:bodyPr wrap="square" lIns="0" tIns="0" rIns="0" bIns="0" rtlCol="0">
              <a:spAutoFit/>
              <a:scene3d>
                <a:camera prst="orthographicFront"/>
                <a:lightRig rig="threePt" dir="t"/>
              </a:scene3d>
              <a:sp3d contourW="12700"/>
            </a:bodyPr>
            <a:lstStyle/>
            <a:p>
              <a:pPr defTabSz="457143">
                <a:buClr>
                  <a:srgbClr val="151314"/>
                </a:buClr>
                <a:buSzPct val="25000"/>
              </a:pPr>
              <a:r>
                <a:rPr lang="zh-CN" altLang="en-US" sz="2000" b="1" kern="0" dirty="0">
                  <a:solidFill>
                    <a:schemeClr val="tx1">
                      <a:lumMod val="85000"/>
                      <a:lumOff val="15000"/>
                    </a:schemeClr>
                  </a:solidFill>
                  <a:ea typeface="字魂105号-简雅黑" panose="00000500000000000000" pitchFamily="2" charset="-122"/>
                  <a:cs typeface="+mn-ea"/>
                  <a:sym typeface="+mn-lt"/>
                </a:rPr>
                <a:t>月度完成情况</a:t>
              </a:r>
            </a:p>
          </p:txBody>
        </p:sp>
      </p:grpSp>
      <p:grpSp>
        <p:nvGrpSpPr>
          <p:cNvPr id="60" name="组合 59"/>
          <p:cNvGrpSpPr/>
          <p:nvPr/>
        </p:nvGrpSpPr>
        <p:grpSpPr>
          <a:xfrm>
            <a:off x="3320458" y="458741"/>
            <a:ext cx="5572519" cy="785143"/>
            <a:chOff x="1679798" y="438128"/>
            <a:chExt cx="5572519" cy="785143"/>
          </a:xfrm>
        </p:grpSpPr>
        <p:sp>
          <p:nvSpPr>
            <p:cNvPr id="63" name="文本框 62"/>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项目实施情况</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64" name="文本框 63"/>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144787437"/>
      </p:ext>
    </p:ext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fade">
                                      <p:cBhvr>
                                        <p:cTn id="11" dur="1000"/>
                                        <p:tgtEl>
                                          <p:spTgt spid="266"/>
                                        </p:tgtEl>
                                      </p:cBhvr>
                                    </p:animEffect>
                                    <p:anim calcmode="lin" valueType="num">
                                      <p:cBhvr>
                                        <p:cTn id="12" dur="1000" fill="hold"/>
                                        <p:tgtEl>
                                          <p:spTgt spid="266"/>
                                        </p:tgtEl>
                                        <p:attrNameLst>
                                          <p:attrName>ppt_x</p:attrName>
                                        </p:attrNameLst>
                                      </p:cBhvr>
                                      <p:tavLst>
                                        <p:tav tm="0">
                                          <p:val>
                                            <p:strVal val="#ppt_x"/>
                                          </p:val>
                                        </p:tav>
                                        <p:tav tm="100000">
                                          <p:val>
                                            <p:strVal val="#ppt_x"/>
                                          </p:val>
                                        </p:tav>
                                      </p:tavLst>
                                    </p:anim>
                                    <p:anim calcmode="lin" valueType="num">
                                      <p:cBhvr>
                                        <p:cTn id="13" dur="1000" fill="hold"/>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rcRect l="12157"/>
          <a:stretch>
            <a:fillRect/>
          </a:stretch>
        </p:blipFill>
        <p:spPr>
          <a:xfrm>
            <a:off x="1392702" y="2137423"/>
            <a:ext cx="9709296" cy="2334970"/>
          </a:xfrm>
          <a:custGeom>
            <a:avLst/>
            <a:gdLst>
              <a:gd name="connsiteX0" fmla="*/ 0 w 9709296"/>
              <a:gd name="connsiteY0" fmla="*/ 0 h 2334970"/>
              <a:gd name="connsiteX1" fmla="*/ 9709296 w 9709296"/>
              <a:gd name="connsiteY1" fmla="*/ 0 h 2334970"/>
              <a:gd name="connsiteX2" fmla="*/ 9709296 w 9709296"/>
              <a:gd name="connsiteY2" fmla="*/ 2334970 h 2334970"/>
              <a:gd name="connsiteX3" fmla="*/ 0 w 9709296"/>
              <a:gd name="connsiteY3" fmla="*/ 2334970 h 2334970"/>
            </a:gdLst>
            <a:ahLst/>
            <a:cxnLst>
              <a:cxn ang="0">
                <a:pos x="connsiteX0" y="connsiteY0"/>
              </a:cxn>
              <a:cxn ang="0">
                <a:pos x="connsiteX1" y="connsiteY1"/>
              </a:cxn>
              <a:cxn ang="0">
                <a:pos x="connsiteX2" y="connsiteY2"/>
              </a:cxn>
              <a:cxn ang="0">
                <a:pos x="connsiteX3" y="connsiteY3"/>
              </a:cxn>
            </a:cxnLst>
            <a:rect l="l" t="t" r="r" b="b"/>
            <a:pathLst>
              <a:path w="9709296" h="2334970">
                <a:moveTo>
                  <a:pt x="0" y="0"/>
                </a:moveTo>
                <a:lnTo>
                  <a:pt x="9709296" y="0"/>
                </a:lnTo>
                <a:lnTo>
                  <a:pt x="9709296" y="2334970"/>
                </a:lnTo>
                <a:lnTo>
                  <a:pt x="0" y="2334970"/>
                </a:lnTo>
                <a:close/>
              </a:path>
            </a:pathLst>
          </a:custGeom>
        </p:spPr>
      </p:pic>
      <p:sp>
        <p:nvSpPr>
          <p:cNvPr id="7" name="圆角矩形 6"/>
          <p:cNvSpPr/>
          <p:nvPr/>
        </p:nvSpPr>
        <p:spPr>
          <a:xfrm>
            <a:off x="2124221" y="1929791"/>
            <a:ext cx="1491175" cy="422031"/>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字魂105号-简雅黑" panose="00000500000000000000" pitchFamily="2" charset="-122"/>
                <a:ea typeface="字魂105号-简雅黑" panose="00000500000000000000" pitchFamily="2" charset="-122"/>
              </a:rPr>
              <a:t>完成情况</a:t>
            </a:r>
            <a:endParaRPr lang="zh-CN" altLang="en-US" sz="1600" dirty="0">
              <a:latin typeface="字魂105号-简雅黑" panose="00000500000000000000" pitchFamily="2" charset="-122"/>
              <a:ea typeface="字魂105号-简雅黑" panose="00000500000000000000" pitchFamily="2" charset="-122"/>
            </a:endParaRPr>
          </a:p>
        </p:txBody>
      </p:sp>
      <p:grpSp>
        <p:nvGrpSpPr>
          <p:cNvPr id="9" name="组合 8"/>
          <p:cNvGrpSpPr/>
          <p:nvPr/>
        </p:nvGrpSpPr>
        <p:grpSpPr>
          <a:xfrm>
            <a:off x="2124220" y="2531319"/>
            <a:ext cx="3179299" cy="1340257"/>
            <a:chOff x="8143731" y="1931262"/>
            <a:chExt cx="3179299" cy="1340257"/>
          </a:xfrm>
        </p:grpSpPr>
        <p:cxnSp>
          <p:nvCxnSpPr>
            <p:cNvPr id="10" name="直接连接符 9"/>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503E0C68-DA60-417A-94AF-3E2A39D1D51A}"/>
                </a:ext>
              </a:extLst>
            </p:cNvPr>
            <p:cNvSpPr txBox="1"/>
            <p:nvPr/>
          </p:nvSpPr>
          <p:spPr>
            <a:xfrm>
              <a:off x="8143731" y="2378967"/>
              <a:ext cx="3179299" cy="892552"/>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just">
                <a:lnSpc>
                  <a:spcPct val="130000"/>
                </a:lnSpc>
              </a:pP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2"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sp>
        <p:nvSpPr>
          <p:cNvPr id="13" name="圆角矩形 12"/>
          <p:cNvSpPr/>
          <p:nvPr/>
        </p:nvSpPr>
        <p:spPr>
          <a:xfrm>
            <a:off x="7143157" y="1929791"/>
            <a:ext cx="1491175" cy="42203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字魂105号-简雅黑" panose="00000500000000000000" pitchFamily="2" charset="-122"/>
                <a:ea typeface="字魂105号-简雅黑" panose="00000500000000000000" pitchFamily="2" charset="-122"/>
              </a:rPr>
              <a:t>完成情况</a:t>
            </a:r>
          </a:p>
        </p:txBody>
      </p:sp>
      <p:grpSp>
        <p:nvGrpSpPr>
          <p:cNvPr id="14" name="组合 13"/>
          <p:cNvGrpSpPr/>
          <p:nvPr/>
        </p:nvGrpSpPr>
        <p:grpSpPr>
          <a:xfrm>
            <a:off x="7143156" y="2531319"/>
            <a:ext cx="3179299" cy="1340257"/>
            <a:chOff x="8143731" y="1931262"/>
            <a:chExt cx="3179299" cy="1340257"/>
          </a:xfrm>
        </p:grpSpPr>
        <p:cxnSp>
          <p:nvCxnSpPr>
            <p:cNvPr id="15" name="直接连接符 14"/>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 xmlns:a16="http://schemas.microsoft.com/office/drawing/2014/main" id="{503E0C68-DA60-417A-94AF-3E2A39D1D51A}"/>
                </a:ext>
              </a:extLst>
            </p:cNvPr>
            <p:cNvSpPr txBox="1"/>
            <p:nvPr/>
          </p:nvSpPr>
          <p:spPr>
            <a:xfrm>
              <a:off x="8143731" y="2378967"/>
              <a:ext cx="3179299" cy="892552"/>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just">
                <a:lnSpc>
                  <a:spcPct val="130000"/>
                </a:lnSpc>
              </a:pP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7"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sp>
        <p:nvSpPr>
          <p:cNvPr id="18" name="圆角矩形 17"/>
          <p:cNvSpPr/>
          <p:nvPr/>
        </p:nvSpPr>
        <p:spPr>
          <a:xfrm>
            <a:off x="2124221" y="4275713"/>
            <a:ext cx="1491175" cy="42203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字魂105号-简雅黑" panose="00000500000000000000" pitchFamily="2" charset="-122"/>
                <a:ea typeface="字魂105号-简雅黑" panose="00000500000000000000" pitchFamily="2" charset="-122"/>
              </a:rPr>
              <a:t>完成情况</a:t>
            </a:r>
          </a:p>
        </p:txBody>
      </p:sp>
      <p:grpSp>
        <p:nvGrpSpPr>
          <p:cNvPr id="19" name="组合 18"/>
          <p:cNvGrpSpPr/>
          <p:nvPr/>
        </p:nvGrpSpPr>
        <p:grpSpPr>
          <a:xfrm>
            <a:off x="2124220" y="4877241"/>
            <a:ext cx="3179299" cy="1340257"/>
            <a:chOff x="8143731" y="1931262"/>
            <a:chExt cx="3179299" cy="1340257"/>
          </a:xfrm>
        </p:grpSpPr>
        <p:cxnSp>
          <p:nvCxnSpPr>
            <p:cNvPr id="20" name="直接连接符 19"/>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 xmlns:a16="http://schemas.microsoft.com/office/drawing/2014/main" id="{503E0C68-DA60-417A-94AF-3E2A39D1D51A}"/>
                </a:ext>
              </a:extLst>
            </p:cNvPr>
            <p:cNvSpPr txBox="1"/>
            <p:nvPr/>
          </p:nvSpPr>
          <p:spPr>
            <a:xfrm>
              <a:off x="8143731" y="2378967"/>
              <a:ext cx="3179299" cy="892552"/>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just">
                <a:lnSpc>
                  <a:spcPct val="130000"/>
                </a:lnSpc>
              </a:pP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22"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sp>
        <p:nvSpPr>
          <p:cNvPr id="23" name="圆角矩形 22"/>
          <p:cNvSpPr/>
          <p:nvPr/>
        </p:nvSpPr>
        <p:spPr>
          <a:xfrm>
            <a:off x="7143157" y="4275713"/>
            <a:ext cx="1491175" cy="422031"/>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字魂105号-简雅黑" panose="00000500000000000000" pitchFamily="2" charset="-122"/>
                <a:ea typeface="字魂105号-简雅黑" panose="00000500000000000000" pitchFamily="2" charset="-122"/>
              </a:rPr>
              <a:t>完成情况</a:t>
            </a:r>
          </a:p>
        </p:txBody>
      </p:sp>
      <p:grpSp>
        <p:nvGrpSpPr>
          <p:cNvPr id="24" name="组合 23"/>
          <p:cNvGrpSpPr/>
          <p:nvPr/>
        </p:nvGrpSpPr>
        <p:grpSpPr>
          <a:xfrm>
            <a:off x="7143156" y="4877241"/>
            <a:ext cx="3179299" cy="1340257"/>
            <a:chOff x="8143731" y="1931262"/>
            <a:chExt cx="3179299" cy="1340257"/>
          </a:xfrm>
        </p:grpSpPr>
        <p:cxnSp>
          <p:nvCxnSpPr>
            <p:cNvPr id="25" name="直接连接符 24"/>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 xmlns:a16="http://schemas.microsoft.com/office/drawing/2014/main" id="{503E0C68-DA60-417A-94AF-3E2A39D1D51A}"/>
                </a:ext>
              </a:extLst>
            </p:cNvPr>
            <p:cNvSpPr txBox="1"/>
            <p:nvPr/>
          </p:nvSpPr>
          <p:spPr>
            <a:xfrm>
              <a:off x="8143731" y="2378967"/>
              <a:ext cx="3179299" cy="892552"/>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just">
                <a:lnSpc>
                  <a:spcPct val="130000"/>
                </a:lnSpc>
              </a:pP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27"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8" name="组合 27"/>
          <p:cNvGrpSpPr/>
          <p:nvPr/>
        </p:nvGrpSpPr>
        <p:grpSpPr>
          <a:xfrm>
            <a:off x="3320458" y="458741"/>
            <a:ext cx="5572519" cy="785143"/>
            <a:chOff x="1679798" y="438128"/>
            <a:chExt cx="5572519" cy="785143"/>
          </a:xfrm>
        </p:grpSpPr>
        <p:sp>
          <p:nvSpPr>
            <p:cNvPr id="29" name="文本框 28"/>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项目实施情况</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0" name="文本框 29"/>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73833144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2"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1+#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2"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86692" y="3207331"/>
            <a:ext cx="10460182"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648898" y="3523274"/>
            <a:ext cx="1613288" cy="2260028"/>
            <a:chOff x="1570341" y="3521676"/>
            <a:chExt cx="1300847" cy="1822338"/>
          </a:xfrm>
        </p:grpSpPr>
        <p:grpSp>
          <p:nvGrpSpPr>
            <p:cNvPr id="7" name="组合 6"/>
            <p:cNvGrpSpPr/>
            <p:nvPr/>
          </p:nvGrpSpPr>
          <p:grpSpPr>
            <a:xfrm>
              <a:off x="1570341" y="3521676"/>
              <a:ext cx="1300847" cy="1341645"/>
              <a:chOff x="1557984" y="3645243"/>
              <a:chExt cx="1300847" cy="1341645"/>
            </a:xfrm>
          </p:grpSpPr>
          <p:graphicFrame>
            <p:nvGraphicFramePr>
              <p:cNvPr id="5" name="图表 4"/>
              <p:cNvGraphicFramePr/>
              <p:nvPr>
                <p:extLst>
                  <p:ext uri="{D42A27DB-BD31-4B8C-83A1-F6EECF244321}">
                    <p14:modId xmlns:p14="http://schemas.microsoft.com/office/powerpoint/2010/main" val="3011272789"/>
                  </p:ext>
                </p:extLst>
              </p:nvPr>
            </p:nvGraphicFramePr>
            <p:xfrm>
              <a:off x="1557984" y="3645243"/>
              <a:ext cx="1300847" cy="134164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16"/>
              <p:cNvSpPr txBox="1"/>
              <p:nvPr/>
            </p:nvSpPr>
            <p:spPr>
              <a:xfrm>
                <a:off x="1834813" y="4206823"/>
                <a:ext cx="760104" cy="297805"/>
              </a:xfrm>
              <a:prstGeom prst="rect">
                <a:avLst/>
              </a:prstGeom>
              <a:noFill/>
            </p:spPr>
            <p:txBody>
              <a:bodyPr wrap="square" rtlCol="0" anchor="ctr">
                <a:spAutoFit/>
              </a:bodyPr>
              <a:lstStyle/>
              <a:p>
                <a:pPr algn="ctr"/>
                <a:r>
                  <a:rPr lang="en-US" altLang="zh-CN"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rPr>
                  <a:t>75%</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endParaRPr>
              </a:p>
            </p:txBody>
          </p:sp>
        </p:grpSp>
        <p:sp>
          <p:nvSpPr>
            <p:cNvPr id="8" name="矩形 7"/>
            <p:cNvSpPr/>
            <p:nvPr/>
          </p:nvSpPr>
          <p:spPr>
            <a:xfrm>
              <a:off x="1720623" y="5066734"/>
              <a:ext cx="1001988" cy="277280"/>
            </a:xfrm>
            <a:prstGeom prst="rect">
              <a:avLst/>
            </a:prstGeom>
          </p:spPr>
          <p:txBody>
            <a:bodyPr wrap="none">
              <a:spAutoFit/>
            </a:bodyPr>
            <a:lstStyle/>
            <a:p>
              <a:pPr algn="ctr">
                <a:lnSpc>
                  <a:spcPct val="130000"/>
                </a:lnSpc>
              </a:pPr>
              <a:r>
                <a:rPr lang="zh-CN" altLang="en-US" sz="1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重点生产数据</a:t>
              </a:r>
              <a:endParaRPr lang="en-US" altLang="zh-CN" sz="14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0" name="组合 9"/>
          <p:cNvGrpSpPr/>
          <p:nvPr/>
        </p:nvGrpSpPr>
        <p:grpSpPr>
          <a:xfrm>
            <a:off x="4046108" y="3523274"/>
            <a:ext cx="1613288" cy="2261374"/>
            <a:chOff x="1570341" y="3521676"/>
            <a:chExt cx="1300847" cy="1823423"/>
          </a:xfrm>
        </p:grpSpPr>
        <p:grpSp>
          <p:nvGrpSpPr>
            <p:cNvPr id="11" name="组合 10"/>
            <p:cNvGrpSpPr/>
            <p:nvPr/>
          </p:nvGrpSpPr>
          <p:grpSpPr>
            <a:xfrm>
              <a:off x="1570341" y="3521676"/>
              <a:ext cx="1300847" cy="1341645"/>
              <a:chOff x="1557984" y="3645243"/>
              <a:chExt cx="1300847" cy="1341645"/>
            </a:xfrm>
          </p:grpSpPr>
          <p:graphicFrame>
            <p:nvGraphicFramePr>
              <p:cNvPr id="13" name="图表 12"/>
              <p:cNvGraphicFramePr/>
              <p:nvPr>
                <p:extLst>
                  <p:ext uri="{D42A27DB-BD31-4B8C-83A1-F6EECF244321}">
                    <p14:modId xmlns:p14="http://schemas.microsoft.com/office/powerpoint/2010/main" val="1036192253"/>
                  </p:ext>
                </p:extLst>
              </p:nvPr>
            </p:nvGraphicFramePr>
            <p:xfrm>
              <a:off x="1557984" y="3645243"/>
              <a:ext cx="1300847" cy="134164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6"/>
              <p:cNvSpPr txBox="1"/>
              <p:nvPr/>
            </p:nvSpPr>
            <p:spPr>
              <a:xfrm>
                <a:off x="1834813" y="4206823"/>
                <a:ext cx="760104" cy="297805"/>
              </a:xfrm>
              <a:prstGeom prst="rect">
                <a:avLst/>
              </a:prstGeom>
              <a:noFill/>
            </p:spPr>
            <p:txBody>
              <a:bodyPr wrap="square" rtlCol="0" anchor="ctr">
                <a:spAutoFit/>
              </a:bodyPr>
              <a:lstStyle/>
              <a:p>
                <a:pPr algn="ctr"/>
                <a:r>
                  <a:rPr lang="en-US" altLang="zh-CN"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rPr>
                  <a:t>66%</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endParaRPr>
              </a:p>
            </p:txBody>
          </p:sp>
        </p:grpSp>
        <p:sp>
          <p:nvSpPr>
            <p:cNvPr id="12" name="矩形 11"/>
            <p:cNvSpPr/>
            <p:nvPr/>
          </p:nvSpPr>
          <p:spPr>
            <a:xfrm>
              <a:off x="1712868" y="5066734"/>
              <a:ext cx="1017499" cy="278365"/>
            </a:xfrm>
            <a:prstGeom prst="rect">
              <a:avLst/>
            </a:prstGeom>
          </p:spPr>
          <p:txBody>
            <a:bodyPr wrap="none">
              <a:spAutoFit/>
            </a:bodyPr>
            <a:lstStyle/>
            <a:p>
              <a:pPr algn="ctr">
                <a:lnSpc>
                  <a:spcPct val="130000"/>
                </a:lnSpc>
              </a:pPr>
              <a:r>
                <a:rPr lang="zh-CN" altLang="en-US" sz="1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科技技术含量</a:t>
              </a:r>
              <a:endParaRPr lang="en-US" altLang="zh-CN" sz="14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5" name="组合 14"/>
          <p:cNvGrpSpPr/>
          <p:nvPr/>
        </p:nvGrpSpPr>
        <p:grpSpPr>
          <a:xfrm>
            <a:off x="6443318" y="3523274"/>
            <a:ext cx="1613288" cy="2261374"/>
            <a:chOff x="1570341" y="3521676"/>
            <a:chExt cx="1300847" cy="1823423"/>
          </a:xfrm>
        </p:grpSpPr>
        <p:grpSp>
          <p:nvGrpSpPr>
            <p:cNvPr id="16" name="组合 15"/>
            <p:cNvGrpSpPr/>
            <p:nvPr/>
          </p:nvGrpSpPr>
          <p:grpSpPr>
            <a:xfrm>
              <a:off x="1570341" y="3521676"/>
              <a:ext cx="1300847" cy="1341645"/>
              <a:chOff x="1557984" y="3645243"/>
              <a:chExt cx="1300847" cy="1341645"/>
            </a:xfrm>
          </p:grpSpPr>
          <p:graphicFrame>
            <p:nvGraphicFramePr>
              <p:cNvPr id="18" name="图表 17"/>
              <p:cNvGraphicFramePr/>
              <p:nvPr>
                <p:extLst>
                  <p:ext uri="{D42A27DB-BD31-4B8C-83A1-F6EECF244321}">
                    <p14:modId xmlns:p14="http://schemas.microsoft.com/office/powerpoint/2010/main" val="524925757"/>
                  </p:ext>
                </p:extLst>
              </p:nvPr>
            </p:nvGraphicFramePr>
            <p:xfrm>
              <a:off x="1557984" y="3645243"/>
              <a:ext cx="1300847" cy="1341645"/>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6"/>
              <p:cNvSpPr txBox="1"/>
              <p:nvPr/>
            </p:nvSpPr>
            <p:spPr>
              <a:xfrm>
                <a:off x="1834813" y="4206823"/>
                <a:ext cx="760104" cy="297805"/>
              </a:xfrm>
              <a:prstGeom prst="rect">
                <a:avLst/>
              </a:prstGeom>
              <a:noFill/>
            </p:spPr>
            <p:txBody>
              <a:bodyPr wrap="square" rtlCol="0" anchor="ctr">
                <a:spAutoFit/>
              </a:bodyPr>
              <a:lstStyle/>
              <a:p>
                <a:pPr algn="ctr"/>
                <a:r>
                  <a:rPr lang="en-US" altLang="zh-CN"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rPr>
                  <a:t>45%</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endParaRPr>
              </a:p>
            </p:txBody>
          </p:sp>
        </p:grpSp>
        <p:sp>
          <p:nvSpPr>
            <p:cNvPr id="17" name="矩形 16"/>
            <p:cNvSpPr/>
            <p:nvPr/>
          </p:nvSpPr>
          <p:spPr>
            <a:xfrm>
              <a:off x="1712868" y="5066734"/>
              <a:ext cx="1017499" cy="278365"/>
            </a:xfrm>
            <a:prstGeom prst="rect">
              <a:avLst/>
            </a:prstGeom>
          </p:spPr>
          <p:txBody>
            <a:bodyPr wrap="none">
              <a:spAutoFit/>
            </a:bodyPr>
            <a:lstStyle/>
            <a:p>
              <a:pPr algn="ctr">
                <a:lnSpc>
                  <a:spcPct val="130000"/>
                </a:lnSpc>
              </a:pPr>
              <a:r>
                <a:rPr lang="zh-CN" altLang="en-US" sz="1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市场饱和力度</a:t>
              </a:r>
              <a:endParaRPr lang="en-US" altLang="zh-CN" sz="14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0" name="组合 19"/>
          <p:cNvGrpSpPr/>
          <p:nvPr/>
        </p:nvGrpSpPr>
        <p:grpSpPr>
          <a:xfrm>
            <a:off x="8840528" y="3523274"/>
            <a:ext cx="1613288" cy="2261374"/>
            <a:chOff x="1570341" y="3521676"/>
            <a:chExt cx="1300847" cy="1823423"/>
          </a:xfrm>
        </p:grpSpPr>
        <p:grpSp>
          <p:nvGrpSpPr>
            <p:cNvPr id="21" name="组合 20"/>
            <p:cNvGrpSpPr/>
            <p:nvPr/>
          </p:nvGrpSpPr>
          <p:grpSpPr>
            <a:xfrm>
              <a:off x="1570341" y="3521676"/>
              <a:ext cx="1300847" cy="1341645"/>
              <a:chOff x="1557984" y="3645243"/>
              <a:chExt cx="1300847" cy="1341645"/>
            </a:xfrm>
          </p:grpSpPr>
          <p:graphicFrame>
            <p:nvGraphicFramePr>
              <p:cNvPr id="23" name="图表 22"/>
              <p:cNvGraphicFramePr/>
              <p:nvPr>
                <p:extLst>
                  <p:ext uri="{D42A27DB-BD31-4B8C-83A1-F6EECF244321}">
                    <p14:modId xmlns:p14="http://schemas.microsoft.com/office/powerpoint/2010/main" val="3874622631"/>
                  </p:ext>
                </p:extLst>
              </p:nvPr>
            </p:nvGraphicFramePr>
            <p:xfrm>
              <a:off x="1557984" y="3645243"/>
              <a:ext cx="1300847" cy="1341645"/>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16"/>
              <p:cNvSpPr txBox="1"/>
              <p:nvPr/>
            </p:nvSpPr>
            <p:spPr>
              <a:xfrm>
                <a:off x="1834813" y="4206823"/>
                <a:ext cx="760104" cy="297805"/>
              </a:xfrm>
              <a:prstGeom prst="rect">
                <a:avLst/>
              </a:prstGeom>
              <a:noFill/>
            </p:spPr>
            <p:txBody>
              <a:bodyPr wrap="square" rtlCol="0" anchor="ctr">
                <a:spAutoFit/>
              </a:bodyPr>
              <a:lstStyle/>
              <a:p>
                <a:pPr algn="ctr"/>
                <a:r>
                  <a:rPr lang="en-US" altLang="zh-CN"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rPr>
                  <a:t>82</a:t>
                </a:r>
                <a:r>
                  <a:rPr lang="en-US" altLang="zh-CN"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rPr>
                  <a:t>%</a:t>
                </a:r>
                <a:endParaRPr lang="en-US" altLang="zh-CN" sz="1600" b="1" dirty="0">
                  <a:solidFill>
                    <a:schemeClr val="tx1">
                      <a:lumMod val="85000"/>
                      <a:lumOff val="15000"/>
                    </a:schemeClr>
                  </a:solidFill>
                  <a:latin typeface="字魂105号-简雅黑" panose="00000500000000000000" pitchFamily="2" charset="-122"/>
                  <a:ea typeface="字魂105号-简雅黑" panose="00000500000000000000" pitchFamily="2" charset="-122"/>
                  <a:sym typeface="Bebas" pitchFamily="2" charset="0"/>
                </a:endParaRPr>
              </a:p>
            </p:txBody>
          </p:sp>
        </p:grpSp>
        <p:sp>
          <p:nvSpPr>
            <p:cNvPr id="22" name="矩形 21"/>
            <p:cNvSpPr/>
            <p:nvPr/>
          </p:nvSpPr>
          <p:spPr>
            <a:xfrm>
              <a:off x="1712868" y="5066734"/>
              <a:ext cx="1017499" cy="278365"/>
            </a:xfrm>
            <a:prstGeom prst="rect">
              <a:avLst/>
            </a:prstGeom>
          </p:spPr>
          <p:txBody>
            <a:bodyPr wrap="none">
              <a:spAutoFit/>
            </a:bodyPr>
            <a:lstStyle/>
            <a:p>
              <a:pPr algn="ctr">
                <a:lnSpc>
                  <a:spcPct val="130000"/>
                </a:lnSpc>
              </a:pPr>
              <a:r>
                <a:rPr lang="zh-CN" altLang="en-US" sz="1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就业人员规划</a:t>
              </a:r>
              <a:endParaRPr lang="en-US" altLang="zh-CN" sz="14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25" name="TextBox 14"/>
          <p:cNvSpPr txBox="1"/>
          <p:nvPr/>
        </p:nvSpPr>
        <p:spPr>
          <a:xfrm>
            <a:off x="5287125" y="2361817"/>
            <a:ext cx="5254861" cy="752770"/>
          </a:xfrm>
          <a:prstGeom prst="rect">
            <a:avLst/>
          </a:prstGeom>
          <a:noFill/>
        </p:spPr>
        <p:txBody>
          <a:bodyPr wrap="square">
            <a:spAutoFit/>
          </a:bodyPr>
          <a:lstStyle>
            <a:defPPr>
              <a:defRPr lang="zh-CN"/>
            </a:defPPr>
            <a:lvl1pPr algn="just">
              <a:buNone/>
              <a:defRPr sz="2400">
                <a:solidFill>
                  <a:schemeClr val="accent1"/>
                </a:solidFill>
                <a:latin typeface="微软雅黑"/>
                <a:ea typeface="微软雅黑"/>
              </a:defRPr>
            </a:lvl1pPr>
          </a:lstStyle>
          <a:p>
            <a:pPr fontAlgn="base">
              <a:lnSpc>
                <a:spcPct val="150000"/>
              </a:lnSpc>
              <a:spcBef>
                <a:spcPct val="0"/>
              </a:spcBef>
              <a:spcAft>
                <a:spcPct val="0"/>
              </a:spcAft>
              <a:defRPr/>
            </a:pPr>
            <a:r>
              <a:rPr lang="zh-CN" altLang="en-US" sz="1000" kern="0" dirty="0">
                <a:solidFill>
                  <a:schemeClr val="tx1">
                    <a:lumMod val="85000"/>
                    <a:lumOff val="15000"/>
                  </a:schemeClr>
                </a:solidFill>
                <a:latin typeface="字魂105号-简雅黑" panose="00000500000000000000" pitchFamily="2" charset="-122"/>
                <a:ea typeface="字魂105号-简雅黑" panose="00000500000000000000" pitchFamily="2" charset="-122"/>
              </a:rPr>
              <a:t>如果你今天不努力，明天也不努力，那么你的人生只是在重复</a:t>
            </a:r>
            <a:r>
              <a:rPr lang="zh-CN" altLang="en-US" sz="1000"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而已你</a:t>
            </a:r>
            <a:r>
              <a:rPr lang="zh-CN" altLang="en-US" sz="1000" kern="0" dirty="0">
                <a:solidFill>
                  <a:schemeClr val="tx1">
                    <a:lumMod val="85000"/>
                    <a:lumOff val="15000"/>
                  </a:schemeClr>
                </a:solidFill>
                <a:latin typeface="字魂105号-简雅黑" panose="00000500000000000000" pitchFamily="2" charset="-122"/>
                <a:ea typeface="字魂105号-简雅黑" panose="00000500000000000000" pitchFamily="2" charset="-122"/>
              </a:rPr>
              <a:t>要坚信每天叫醒你的不是闹钟，而是心中的梦想，新的一天开始了，你唯一应该努力去超越的人，是过去的自己</a:t>
            </a:r>
            <a:r>
              <a:rPr lang="zh-CN" altLang="en-US" sz="1000"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。如果</a:t>
            </a:r>
            <a:r>
              <a:rPr lang="zh-CN" altLang="en-US" sz="1000" kern="0" dirty="0">
                <a:solidFill>
                  <a:schemeClr val="tx1">
                    <a:lumMod val="85000"/>
                    <a:lumOff val="15000"/>
                  </a:schemeClr>
                </a:solidFill>
                <a:latin typeface="字魂105号-简雅黑" panose="00000500000000000000" pitchFamily="2" charset="-122"/>
                <a:ea typeface="字魂105号-简雅黑" panose="00000500000000000000" pitchFamily="2" charset="-122"/>
              </a:rPr>
              <a:t>你今天不</a:t>
            </a:r>
            <a:r>
              <a:rPr lang="zh-CN" altLang="en-US" sz="1000"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努力</a:t>
            </a:r>
            <a:endParaRPr lang="en-US" altLang="zh-CN" sz="1000" kern="0" dirty="0" smtClean="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6" name="文本框 25"/>
          <p:cNvSpPr txBox="1"/>
          <p:nvPr/>
        </p:nvSpPr>
        <p:spPr>
          <a:xfrm>
            <a:off x="1271078" y="2365634"/>
            <a:ext cx="2775030" cy="400110"/>
          </a:xfrm>
          <a:prstGeom prst="rect">
            <a:avLst/>
          </a:prstGeom>
          <a:noFill/>
        </p:spPr>
        <p:txBody>
          <a:bodyPr wrap="square" rtlCol="0">
            <a:spAutoFit/>
          </a:bodyPr>
          <a:lstStyle/>
          <a:p>
            <a:r>
              <a:rPr lang="zh-CN" altLang="en-US" sz="20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项目完成情况及成果</a:t>
            </a:r>
            <a:endParaRPr lang="zh-CN" altLang="en-US" sz="20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1271078" y="2730933"/>
            <a:ext cx="2775030" cy="369332"/>
          </a:xfrm>
          <a:prstGeom prst="rect">
            <a:avLst/>
          </a:prstGeom>
          <a:noFill/>
        </p:spPr>
        <p:txBody>
          <a:bodyPr wrap="square" rtlCol="0">
            <a:spAutoFit/>
          </a:bodyPr>
          <a:lstStyle/>
          <a:p>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打造尖端品质服务</a:t>
            </a: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cxnSp>
        <p:nvCxnSpPr>
          <p:cNvPr id="28" name="直接连接符 27"/>
          <p:cNvCxnSpPr/>
          <p:nvPr/>
        </p:nvCxnSpPr>
        <p:spPr>
          <a:xfrm flipH="1">
            <a:off x="3755632" y="2549360"/>
            <a:ext cx="385010" cy="435179"/>
          </a:xfrm>
          <a:prstGeom prst="line">
            <a:avLst/>
          </a:prstGeom>
          <a:ln>
            <a:solidFill>
              <a:srgbClr val="88CB40"/>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320458" y="458741"/>
            <a:ext cx="5572519" cy="785143"/>
            <a:chOff x="1679798" y="438128"/>
            <a:chExt cx="5572519" cy="785143"/>
          </a:xfrm>
        </p:grpSpPr>
        <p:sp>
          <p:nvSpPr>
            <p:cNvPr id="33" name="文本框 32"/>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项目实施情况</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80258106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par>
                                <p:cTn id="13" presetID="18" presetClass="entr" presetSubtype="6" fill="hold"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strips(downRight)">
                                      <p:cBhvr>
                                        <p:cTn id="15" dur="500"/>
                                        <p:tgtEl>
                                          <p:spTgt spid="25">
                                            <p:txEl>
                                              <p:pRg st="0" end="0"/>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par>
                                <p:cTn id="28" presetID="53" presetClass="entr" presetSubtype="16"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53" presetClass="entr" presetSubtype="16" fill="hold" nodeType="withEffect">
                                  <p:stCondLst>
                                    <p:cond delay="5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nodeType="withEffect">
                                  <p:stCondLst>
                                    <p:cond delay="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图表 35"/>
          <p:cNvGraphicFramePr/>
          <p:nvPr>
            <p:extLst>
              <p:ext uri="{D42A27DB-BD31-4B8C-83A1-F6EECF244321}">
                <p14:modId xmlns:p14="http://schemas.microsoft.com/office/powerpoint/2010/main" val="3315565901"/>
              </p:ext>
            </p:extLst>
          </p:nvPr>
        </p:nvGraphicFramePr>
        <p:xfrm>
          <a:off x="7451452" y="1840292"/>
          <a:ext cx="4147840" cy="4390826"/>
        </p:xfrm>
        <a:graphic>
          <a:graphicData uri="http://schemas.openxmlformats.org/drawingml/2006/chart">
            <c:chart xmlns:c="http://schemas.openxmlformats.org/drawingml/2006/chart" xmlns:r="http://schemas.openxmlformats.org/officeDocument/2006/relationships" r:id="rId3"/>
          </a:graphicData>
        </a:graphic>
      </p:graphicFrame>
      <p:sp>
        <p:nvSpPr>
          <p:cNvPr id="37" name="矩形 36"/>
          <p:cNvSpPr/>
          <p:nvPr/>
        </p:nvSpPr>
        <p:spPr>
          <a:xfrm>
            <a:off x="1834544" y="2242825"/>
            <a:ext cx="397704" cy="328231"/>
          </a:xfrm>
          <a:prstGeom prst="rect">
            <a:avLst/>
          </a:prstGeom>
        </p:spPr>
        <p:txBody>
          <a:bodyPr wrap="square" lIns="0" tIns="0" rIns="0" bIns="0">
            <a:spAutoFit/>
          </a:bodyPr>
          <a:lstStyle/>
          <a:p>
            <a:pPr algn="ctr"/>
            <a:r>
              <a:rPr lang="en-US" altLang="zh-CN" sz="2133" b="1"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A.</a:t>
            </a:r>
            <a:endParaRPr lang="zh-CN" altLang="en-US" sz="2133" b="1" spc="3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38" name="TextBox 5"/>
          <p:cNvSpPr txBox="1"/>
          <p:nvPr/>
        </p:nvSpPr>
        <p:spPr>
          <a:xfrm>
            <a:off x="1834544" y="2727034"/>
            <a:ext cx="1885192" cy="730969"/>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点击输入简要文字内容，文字内容需概括精炼，不用多余的文字修饰，言简意赅的说明该项内容</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39" name="TextBox 6"/>
          <p:cNvSpPr txBox="1"/>
          <p:nvPr/>
        </p:nvSpPr>
        <p:spPr>
          <a:xfrm>
            <a:off x="2241154" y="2282626"/>
            <a:ext cx="1473025" cy="276999"/>
          </a:xfrm>
          <a:prstGeom prst="rect">
            <a:avLst/>
          </a:prstGeom>
          <a:noFill/>
        </p:spPr>
        <p:txBody>
          <a:bodyPr wrap="square" lIns="0" tIns="0" rIns="0" bIns="0" rtlCol="0">
            <a:spAutoFit/>
          </a:bodyPr>
          <a:lstStyle/>
          <a:p>
            <a:r>
              <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rPr>
              <a:t>标题关键字</a:t>
            </a:r>
          </a:p>
        </p:txBody>
      </p:sp>
      <p:sp>
        <p:nvSpPr>
          <p:cNvPr id="40" name="任意多边形 39"/>
          <p:cNvSpPr/>
          <p:nvPr/>
        </p:nvSpPr>
        <p:spPr>
          <a:xfrm>
            <a:off x="825351" y="228262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9525">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1" name="TextBox 27"/>
          <p:cNvSpPr txBox="1"/>
          <p:nvPr/>
        </p:nvSpPr>
        <p:spPr>
          <a:xfrm>
            <a:off x="958324" y="2551065"/>
            <a:ext cx="546625" cy="369332"/>
          </a:xfrm>
          <a:prstGeom prst="rect">
            <a:avLst/>
          </a:prstGeom>
          <a:noFill/>
        </p:spPr>
        <p:txBody>
          <a:bodyPr wrap="none" lIns="0" tIns="0" rIns="0" bIns="0" rtlCol="0">
            <a:spAutoFit/>
          </a:bodyPr>
          <a:lstStyle/>
          <a:p>
            <a:r>
              <a:rPr lang="en-US" altLang="zh-CN" sz="24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10</a:t>
            </a:r>
            <a:r>
              <a:rPr lang="en-US" altLang="zh-CN" sz="16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2" name="矩形 41"/>
          <p:cNvSpPr/>
          <p:nvPr/>
        </p:nvSpPr>
        <p:spPr>
          <a:xfrm>
            <a:off x="5205601" y="2242825"/>
            <a:ext cx="397704" cy="328231"/>
          </a:xfrm>
          <a:prstGeom prst="rect">
            <a:avLst/>
          </a:prstGeom>
        </p:spPr>
        <p:txBody>
          <a:bodyPr wrap="square" lIns="0" tIns="0" rIns="0" bIns="0">
            <a:spAutoFit/>
          </a:bodyPr>
          <a:lstStyle/>
          <a:p>
            <a:pPr algn="ctr"/>
            <a:r>
              <a:rPr lang="en-US" altLang="zh-CN" sz="2133" b="1"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B.</a:t>
            </a:r>
            <a:endParaRPr lang="zh-CN" altLang="en-US" sz="2133" b="1" spc="3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43" name="TextBox 5"/>
          <p:cNvSpPr txBox="1"/>
          <p:nvPr/>
        </p:nvSpPr>
        <p:spPr>
          <a:xfrm>
            <a:off x="5205601" y="2727034"/>
            <a:ext cx="1885192" cy="730969"/>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点击输入简要文字内容，文字内容需概括精炼，不用多余的文字修饰，言简意赅的说明该项内容</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44" name="TextBox 6"/>
          <p:cNvSpPr txBox="1"/>
          <p:nvPr/>
        </p:nvSpPr>
        <p:spPr>
          <a:xfrm>
            <a:off x="5612211" y="2282626"/>
            <a:ext cx="1473025" cy="276999"/>
          </a:xfrm>
          <a:prstGeom prst="rect">
            <a:avLst/>
          </a:prstGeom>
          <a:noFill/>
        </p:spPr>
        <p:txBody>
          <a:bodyPr wrap="square" lIns="0" tIns="0" rIns="0" bIns="0" rtlCol="0">
            <a:spAutoFit/>
          </a:bodyPr>
          <a:lstStyle/>
          <a:p>
            <a:r>
              <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rPr>
              <a:t>标题关键字</a:t>
            </a:r>
          </a:p>
        </p:txBody>
      </p:sp>
      <p:sp>
        <p:nvSpPr>
          <p:cNvPr id="45" name="任意多边形 44"/>
          <p:cNvSpPr/>
          <p:nvPr/>
        </p:nvSpPr>
        <p:spPr>
          <a:xfrm>
            <a:off x="4196408" y="228262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9525">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6" name="TextBox 27"/>
          <p:cNvSpPr txBox="1"/>
          <p:nvPr/>
        </p:nvSpPr>
        <p:spPr>
          <a:xfrm>
            <a:off x="4329381" y="2551065"/>
            <a:ext cx="549831" cy="369332"/>
          </a:xfrm>
          <a:prstGeom prst="rect">
            <a:avLst/>
          </a:prstGeom>
          <a:noFill/>
        </p:spPr>
        <p:txBody>
          <a:bodyPr wrap="none" lIns="0" tIns="0" rIns="0" bIns="0" rtlCol="0">
            <a:spAutoFit/>
          </a:bodyPr>
          <a:lstStyle/>
          <a:p>
            <a:r>
              <a:rPr lang="en-US" altLang="zh-CN" sz="24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15</a:t>
            </a:r>
            <a:r>
              <a:rPr lang="en-US" altLang="zh-CN" sz="16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7" name="矩形 46"/>
          <p:cNvSpPr/>
          <p:nvPr/>
        </p:nvSpPr>
        <p:spPr>
          <a:xfrm>
            <a:off x="1834544" y="4465325"/>
            <a:ext cx="397704" cy="328231"/>
          </a:xfrm>
          <a:prstGeom prst="rect">
            <a:avLst/>
          </a:prstGeom>
        </p:spPr>
        <p:txBody>
          <a:bodyPr wrap="square" lIns="0" tIns="0" rIns="0" bIns="0">
            <a:spAutoFit/>
          </a:bodyPr>
          <a:lstStyle/>
          <a:p>
            <a:pPr algn="ctr"/>
            <a:r>
              <a:rPr lang="en-US" altLang="zh-CN" sz="2133" b="1"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C.</a:t>
            </a:r>
            <a:endParaRPr lang="zh-CN" altLang="en-US" sz="2133" b="1" spc="3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48" name="TextBox 5"/>
          <p:cNvSpPr txBox="1"/>
          <p:nvPr/>
        </p:nvSpPr>
        <p:spPr>
          <a:xfrm>
            <a:off x="1834544" y="4949534"/>
            <a:ext cx="1885192" cy="730969"/>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点击输入简要文字内容，文字内容需概括精炼，不用多余的文字修饰，言简意赅的说明该项内容</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49" name="TextBox 6"/>
          <p:cNvSpPr txBox="1"/>
          <p:nvPr/>
        </p:nvSpPr>
        <p:spPr>
          <a:xfrm>
            <a:off x="2241154" y="4505126"/>
            <a:ext cx="1473025" cy="276999"/>
          </a:xfrm>
          <a:prstGeom prst="rect">
            <a:avLst/>
          </a:prstGeom>
          <a:noFill/>
        </p:spPr>
        <p:txBody>
          <a:bodyPr wrap="square" lIns="0" tIns="0" rIns="0" bIns="0" rtlCol="0">
            <a:spAutoFit/>
          </a:bodyPr>
          <a:lstStyle/>
          <a:p>
            <a:r>
              <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rPr>
              <a:t>标题关键字</a:t>
            </a:r>
          </a:p>
        </p:txBody>
      </p:sp>
      <p:sp>
        <p:nvSpPr>
          <p:cNvPr id="50" name="任意多边形 49"/>
          <p:cNvSpPr/>
          <p:nvPr/>
        </p:nvSpPr>
        <p:spPr>
          <a:xfrm>
            <a:off x="825351" y="450512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9525">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1" name="TextBox 27"/>
          <p:cNvSpPr txBox="1"/>
          <p:nvPr/>
        </p:nvSpPr>
        <p:spPr>
          <a:xfrm>
            <a:off x="958324" y="4773565"/>
            <a:ext cx="541815" cy="369332"/>
          </a:xfrm>
          <a:prstGeom prst="rect">
            <a:avLst/>
          </a:prstGeom>
          <a:noFill/>
        </p:spPr>
        <p:txBody>
          <a:bodyPr wrap="none" lIns="0" tIns="0" rIns="0" bIns="0" rtlCol="0">
            <a:spAutoFit/>
          </a:bodyPr>
          <a:lstStyle/>
          <a:p>
            <a:r>
              <a:rPr lang="en-US" altLang="zh-CN" sz="24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30</a:t>
            </a:r>
            <a:r>
              <a:rPr lang="en-US" altLang="zh-CN" sz="16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2" name="矩形 51"/>
          <p:cNvSpPr/>
          <p:nvPr/>
        </p:nvSpPr>
        <p:spPr>
          <a:xfrm>
            <a:off x="5205601" y="4465325"/>
            <a:ext cx="397704" cy="328231"/>
          </a:xfrm>
          <a:prstGeom prst="rect">
            <a:avLst/>
          </a:prstGeom>
        </p:spPr>
        <p:txBody>
          <a:bodyPr wrap="square" lIns="0" tIns="0" rIns="0" bIns="0">
            <a:spAutoFit/>
          </a:bodyPr>
          <a:lstStyle/>
          <a:p>
            <a:pPr algn="ctr"/>
            <a:r>
              <a:rPr lang="en-US" altLang="zh-CN" sz="2133" b="1" spc="3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D.</a:t>
            </a:r>
            <a:endParaRPr lang="zh-CN" altLang="en-US" sz="2133" b="1" spc="3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53" name="TextBox 5"/>
          <p:cNvSpPr txBox="1"/>
          <p:nvPr/>
        </p:nvSpPr>
        <p:spPr>
          <a:xfrm>
            <a:off x="5205601" y="4949534"/>
            <a:ext cx="1885192" cy="730969"/>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点击输入简要文字内容，文字内容需概括精炼，不用多余的文字修饰，言简意赅的说明该项内容</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54" name="TextBox 6"/>
          <p:cNvSpPr txBox="1"/>
          <p:nvPr/>
        </p:nvSpPr>
        <p:spPr>
          <a:xfrm>
            <a:off x="5612211" y="4505126"/>
            <a:ext cx="1473025" cy="276999"/>
          </a:xfrm>
          <a:prstGeom prst="rect">
            <a:avLst/>
          </a:prstGeom>
          <a:noFill/>
        </p:spPr>
        <p:txBody>
          <a:bodyPr wrap="square" lIns="0" tIns="0" rIns="0" bIns="0" rtlCol="0">
            <a:spAutoFit/>
          </a:bodyPr>
          <a:lstStyle/>
          <a:p>
            <a:r>
              <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rPr>
              <a:t>标题关键字</a:t>
            </a:r>
          </a:p>
        </p:txBody>
      </p:sp>
      <p:sp>
        <p:nvSpPr>
          <p:cNvPr id="55" name="任意多边形 54"/>
          <p:cNvSpPr/>
          <p:nvPr/>
        </p:nvSpPr>
        <p:spPr>
          <a:xfrm>
            <a:off x="4196408" y="450512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9525">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6" name="TextBox 27"/>
          <p:cNvSpPr txBox="1"/>
          <p:nvPr/>
        </p:nvSpPr>
        <p:spPr>
          <a:xfrm>
            <a:off x="4329381" y="4773565"/>
            <a:ext cx="551433" cy="369332"/>
          </a:xfrm>
          <a:prstGeom prst="rect">
            <a:avLst/>
          </a:prstGeom>
          <a:noFill/>
        </p:spPr>
        <p:txBody>
          <a:bodyPr wrap="none" lIns="0" tIns="0" rIns="0" bIns="0" rtlCol="0">
            <a:spAutoFit/>
          </a:bodyPr>
          <a:lstStyle/>
          <a:p>
            <a:r>
              <a:rPr lang="en-US" altLang="zh-CN" sz="24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55</a:t>
            </a:r>
            <a:r>
              <a:rPr lang="en-US" altLang="zh-CN" sz="1600"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4" name="KSO_Shape"/>
          <p:cNvSpPr>
            <a:spLocks/>
          </p:cNvSpPr>
          <p:nvPr/>
        </p:nvSpPr>
        <p:spPr bwMode="auto">
          <a:xfrm>
            <a:off x="9143608" y="3568484"/>
            <a:ext cx="763528" cy="73298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gradFill>
            <a:gsLst>
              <a:gs pos="0">
                <a:srgbClr val="88CB40"/>
              </a:gs>
              <a:gs pos="100000">
                <a:srgbClr val="25846A"/>
              </a:gs>
            </a:gsLst>
            <a:lin ang="2700000" scaled="0"/>
          </a:gra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28" name="组合 27"/>
          <p:cNvGrpSpPr/>
          <p:nvPr/>
        </p:nvGrpSpPr>
        <p:grpSpPr>
          <a:xfrm>
            <a:off x="3320458" y="458741"/>
            <a:ext cx="5572519" cy="785143"/>
            <a:chOff x="1679798" y="438128"/>
            <a:chExt cx="5572519" cy="785143"/>
          </a:xfrm>
        </p:grpSpPr>
        <p:sp>
          <p:nvSpPr>
            <p:cNvPr id="29" name="文本框 28"/>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项目实施情况</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0" name="文本框 29"/>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17061155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1100"/>
                            </p:stCondLst>
                            <p:childTnLst>
                              <p:par>
                                <p:cTn id="42" presetID="37"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900" decel="100000" fill="hold"/>
                                        <p:tgtEl>
                                          <p:spTgt spid="40"/>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000"/>
                                        <p:tgtEl>
                                          <p:spTgt spid="41"/>
                                        </p:tgtEl>
                                      </p:cBhvr>
                                    </p:animEffect>
                                    <p:anim calcmode="lin" valueType="num">
                                      <p:cBhvr>
                                        <p:cTn id="51" dur="1000" fill="hold"/>
                                        <p:tgtEl>
                                          <p:spTgt spid="41"/>
                                        </p:tgtEl>
                                        <p:attrNameLst>
                                          <p:attrName>ppt_x</p:attrName>
                                        </p:attrNameLst>
                                      </p:cBhvr>
                                      <p:tavLst>
                                        <p:tav tm="0">
                                          <p:val>
                                            <p:strVal val="#ppt_x"/>
                                          </p:val>
                                        </p:tav>
                                        <p:tav tm="100000">
                                          <p:val>
                                            <p:strVal val="#ppt_x"/>
                                          </p:val>
                                        </p:tav>
                                      </p:tavLst>
                                    </p:anim>
                                    <p:anim calcmode="lin" valueType="num">
                                      <p:cBhvr>
                                        <p:cTn id="52" dur="900" decel="100000" fill="hold"/>
                                        <p:tgtEl>
                                          <p:spTgt spid="41"/>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3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900" decel="100000" fill="hold"/>
                                        <p:tgtEl>
                                          <p:spTgt spid="45"/>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30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000"/>
                                        <p:tgtEl>
                                          <p:spTgt spid="46"/>
                                        </p:tgtEl>
                                      </p:cBhvr>
                                    </p:animEffect>
                                    <p:anim calcmode="lin" valueType="num">
                                      <p:cBhvr>
                                        <p:cTn id="63" dur="1000" fill="hold"/>
                                        <p:tgtEl>
                                          <p:spTgt spid="46"/>
                                        </p:tgtEl>
                                        <p:attrNameLst>
                                          <p:attrName>ppt_x</p:attrName>
                                        </p:attrNameLst>
                                      </p:cBhvr>
                                      <p:tavLst>
                                        <p:tav tm="0">
                                          <p:val>
                                            <p:strVal val="#ppt_x"/>
                                          </p:val>
                                        </p:tav>
                                        <p:tav tm="100000">
                                          <p:val>
                                            <p:strVal val="#ppt_x"/>
                                          </p:val>
                                        </p:tav>
                                      </p:tavLst>
                                    </p:anim>
                                    <p:anim calcmode="lin" valueType="num">
                                      <p:cBhvr>
                                        <p:cTn id="64" dur="900" decel="100000" fill="hold"/>
                                        <p:tgtEl>
                                          <p:spTgt spid="46"/>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6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900" decel="100000" fill="hold"/>
                                        <p:tgtEl>
                                          <p:spTgt spid="50"/>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60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1000"/>
                                        <p:tgtEl>
                                          <p:spTgt spid="51"/>
                                        </p:tgtEl>
                                      </p:cBhvr>
                                    </p:animEffect>
                                    <p:anim calcmode="lin" valueType="num">
                                      <p:cBhvr>
                                        <p:cTn id="75" dur="1000" fill="hold"/>
                                        <p:tgtEl>
                                          <p:spTgt spid="51"/>
                                        </p:tgtEl>
                                        <p:attrNameLst>
                                          <p:attrName>ppt_x</p:attrName>
                                        </p:attrNameLst>
                                      </p:cBhvr>
                                      <p:tavLst>
                                        <p:tav tm="0">
                                          <p:val>
                                            <p:strVal val="#ppt_x"/>
                                          </p:val>
                                        </p:tav>
                                        <p:tav tm="100000">
                                          <p:val>
                                            <p:strVal val="#ppt_x"/>
                                          </p:val>
                                        </p:tav>
                                      </p:tavLst>
                                    </p:anim>
                                    <p:anim calcmode="lin" valueType="num">
                                      <p:cBhvr>
                                        <p:cTn id="76" dur="900" decel="100000" fill="hold"/>
                                        <p:tgtEl>
                                          <p:spTgt spid="51"/>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90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1000"/>
                                        <p:tgtEl>
                                          <p:spTgt spid="55"/>
                                        </p:tgtEl>
                                      </p:cBhvr>
                                    </p:animEffect>
                                    <p:anim calcmode="lin" valueType="num">
                                      <p:cBhvr>
                                        <p:cTn id="81" dur="1000" fill="hold"/>
                                        <p:tgtEl>
                                          <p:spTgt spid="55"/>
                                        </p:tgtEl>
                                        <p:attrNameLst>
                                          <p:attrName>ppt_x</p:attrName>
                                        </p:attrNameLst>
                                      </p:cBhvr>
                                      <p:tavLst>
                                        <p:tav tm="0">
                                          <p:val>
                                            <p:strVal val="#ppt_x"/>
                                          </p:val>
                                        </p:tav>
                                        <p:tav tm="100000">
                                          <p:val>
                                            <p:strVal val="#ppt_x"/>
                                          </p:val>
                                        </p:tav>
                                      </p:tavLst>
                                    </p:anim>
                                    <p:anim calcmode="lin" valueType="num">
                                      <p:cBhvr>
                                        <p:cTn id="82" dur="900" decel="100000" fill="hold"/>
                                        <p:tgtEl>
                                          <p:spTgt spid="55"/>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84" presetID="37" presetClass="entr" presetSubtype="0" fill="hold" grpId="0" nodeType="withEffect">
                                  <p:stCondLst>
                                    <p:cond delay="90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1000"/>
                                        <p:tgtEl>
                                          <p:spTgt spid="56"/>
                                        </p:tgtEl>
                                      </p:cBhvr>
                                    </p:animEffect>
                                    <p:anim calcmode="lin" valueType="num">
                                      <p:cBhvr>
                                        <p:cTn id="87" dur="1000" fill="hold"/>
                                        <p:tgtEl>
                                          <p:spTgt spid="56"/>
                                        </p:tgtEl>
                                        <p:attrNameLst>
                                          <p:attrName>ppt_x</p:attrName>
                                        </p:attrNameLst>
                                      </p:cBhvr>
                                      <p:tavLst>
                                        <p:tav tm="0">
                                          <p:val>
                                            <p:strVal val="#ppt_x"/>
                                          </p:val>
                                        </p:tav>
                                        <p:tav tm="100000">
                                          <p:val>
                                            <p:strVal val="#ppt_x"/>
                                          </p:val>
                                        </p:tav>
                                      </p:tavLst>
                                    </p:anim>
                                    <p:anim calcmode="lin" valueType="num">
                                      <p:cBhvr>
                                        <p:cTn id="88" dur="900" decel="100000" fill="hold"/>
                                        <p:tgtEl>
                                          <p:spTgt spid="56"/>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90" fill="hold">
                            <p:stCondLst>
                              <p:cond delay="3000"/>
                            </p:stCondLst>
                            <p:childTnLst>
                              <p:par>
                                <p:cTn id="91" presetID="21" presetClass="entr" presetSubtype="1"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heel(1)">
                                      <p:cBhvr>
                                        <p:cTn id="93" dur="2000"/>
                                        <p:tgtEl>
                                          <p:spTgt spid="36"/>
                                        </p:tgtEl>
                                      </p:cBhvr>
                                    </p:animEffect>
                                  </p:childTnLst>
                                </p:cTn>
                              </p:par>
                              <p:par>
                                <p:cTn id="94" presetID="10" presetClass="entr" presetSubtype="0" fill="hold" grpId="0" nodeType="withEffect">
                                  <p:stCondLst>
                                    <p:cond delay="100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P spid="37" grpId="0"/>
      <p:bldP spid="38" grpId="0"/>
      <p:bldP spid="39" grpId="0"/>
      <p:bldP spid="40" grpId="0" animBg="1"/>
      <p:bldP spid="41" grpId="0"/>
      <p:bldP spid="42" grpId="0"/>
      <p:bldP spid="43" grpId="0"/>
      <p:bldP spid="44" grpId="0"/>
      <p:bldP spid="45" grpId="0" animBg="1"/>
      <p:bldP spid="46" grpId="0"/>
      <p:bldP spid="47" grpId="0"/>
      <p:bldP spid="48" grpId="0"/>
      <p:bldP spid="49" grpId="0"/>
      <p:bldP spid="50" grpId="0" animBg="1"/>
      <p:bldP spid="51" grpId="0"/>
      <p:bldP spid="52" grpId="0"/>
      <p:bldP spid="53" grpId="0"/>
      <p:bldP spid="54" grpId="0"/>
      <p:bldP spid="55" grpId="0" animBg="1"/>
      <p:bldP spid="56"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6"/>
          <p:cNvSpPr txBox="1"/>
          <p:nvPr/>
        </p:nvSpPr>
        <p:spPr>
          <a:xfrm>
            <a:off x="1199457" y="2276447"/>
            <a:ext cx="9638933" cy="1044404"/>
          </a:xfrm>
          <a:prstGeom prst="rect">
            <a:avLst/>
          </a:prstGeom>
          <a:noFill/>
        </p:spPr>
        <p:txBody>
          <a:bodyPr wrap="square" lIns="90496" tIns="45249" rIns="90496" bIns="45249" rtlCol="0">
            <a:spAutoFit/>
          </a:bodyPr>
          <a:lstStyle/>
          <a:p>
            <a:pPr algn="just">
              <a:lnSpc>
                <a:spcPct val="130000"/>
              </a:lnSpc>
            </a:pPr>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en-US" altLang="zh-CN" sz="953"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30000"/>
              </a:lnSpc>
            </a:pPr>
            <a:endParaRPr lang="en-US" altLang="zh-CN" sz="953"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48" name="椭圆 47"/>
          <p:cNvSpPr/>
          <p:nvPr/>
        </p:nvSpPr>
        <p:spPr>
          <a:xfrm>
            <a:off x="1837330" y="3690763"/>
            <a:ext cx="141749" cy="143997"/>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49" name="TextBox 18"/>
          <p:cNvSpPr txBox="1"/>
          <p:nvPr/>
        </p:nvSpPr>
        <p:spPr>
          <a:xfrm>
            <a:off x="2049952" y="3608894"/>
            <a:ext cx="1279071" cy="310966"/>
          </a:xfrm>
          <a:prstGeom prst="rect">
            <a:avLst/>
          </a:prstGeom>
          <a:noFill/>
        </p:spPr>
        <p:txBody>
          <a:bodyPr wrap="none" lIns="90496" tIns="45249" rIns="90496" bIns="45249" rtlCol="0">
            <a:spAutoFit/>
          </a:bodyPr>
          <a:lstStyle/>
          <a:p>
            <a:r>
              <a:rPr lang="zh-CN" altLang="en-US" sz="1427" dirty="0">
                <a:solidFill>
                  <a:schemeClr val="tx1">
                    <a:lumMod val="65000"/>
                    <a:lumOff val="35000"/>
                  </a:schemeClr>
                </a:solidFill>
                <a:latin typeface="微软雅黑" panose="020B0503020204020204" pitchFamily="34" charset="-122"/>
                <a:ea typeface="微软雅黑" panose="020B0503020204020204" pitchFamily="34" charset="-122"/>
              </a:rPr>
              <a:t>点击添加标题</a:t>
            </a:r>
          </a:p>
        </p:txBody>
      </p:sp>
      <p:cxnSp>
        <p:nvCxnSpPr>
          <p:cNvPr id="50" name="直接连接符 49"/>
          <p:cNvCxnSpPr/>
          <p:nvPr/>
        </p:nvCxnSpPr>
        <p:spPr>
          <a:xfrm>
            <a:off x="3396566" y="3762760"/>
            <a:ext cx="19136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TextBox 20"/>
          <p:cNvSpPr txBox="1"/>
          <p:nvPr/>
        </p:nvSpPr>
        <p:spPr>
          <a:xfrm>
            <a:off x="2049954" y="4111378"/>
            <a:ext cx="1158989" cy="513036"/>
          </a:xfrm>
          <a:prstGeom prst="rect">
            <a:avLst/>
          </a:prstGeom>
          <a:noFill/>
        </p:spPr>
        <p:txBody>
          <a:bodyPr wrap="none" lIns="90496" tIns="45249" rIns="90496" bIns="45249" rtlCol="0">
            <a:spAutoFit/>
          </a:bodyPr>
          <a:lstStyle/>
          <a:p>
            <a:r>
              <a:rPr lang="en-US" altLang="zh-CN" sz="2740" dirty="0">
                <a:solidFill>
                  <a:schemeClr val="tx1">
                    <a:lumMod val="75000"/>
                    <a:lumOff val="25000"/>
                  </a:schemeClr>
                </a:solidFill>
                <a:latin typeface="+mj-lt"/>
                <a:ea typeface="微软雅黑" panose="020B0503020204020204" pitchFamily="34" charset="-122"/>
              </a:rPr>
              <a:t>73,856</a:t>
            </a:r>
            <a:endParaRPr lang="zh-CN" altLang="en-US" sz="2740" dirty="0">
              <a:solidFill>
                <a:schemeClr val="tx1">
                  <a:lumMod val="75000"/>
                  <a:lumOff val="25000"/>
                </a:schemeClr>
              </a:solidFill>
              <a:latin typeface="+mj-lt"/>
              <a:ea typeface="微软雅黑" panose="020B0503020204020204" pitchFamily="34" charset="-122"/>
            </a:endParaRPr>
          </a:p>
        </p:txBody>
      </p:sp>
      <p:sp>
        <p:nvSpPr>
          <p:cNvPr id="52" name="圆角矩形 51"/>
          <p:cNvSpPr/>
          <p:nvPr/>
        </p:nvSpPr>
        <p:spPr>
          <a:xfrm>
            <a:off x="3578230"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3" name="圆角矩形 52"/>
          <p:cNvSpPr/>
          <p:nvPr/>
        </p:nvSpPr>
        <p:spPr>
          <a:xfrm>
            <a:off x="4017340"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4" name="圆角矩形 53"/>
          <p:cNvSpPr/>
          <p:nvPr/>
        </p:nvSpPr>
        <p:spPr>
          <a:xfrm>
            <a:off x="4456450"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5" name="圆角矩形 54"/>
          <p:cNvSpPr/>
          <p:nvPr/>
        </p:nvSpPr>
        <p:spPr>
          <a:xfrm>
            <a:off x="4895558"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6" name="圆角矩形 55"/>
          <p:cNvSpPr/>
          <p:nvPr/>
        </p:nvSpPr>
        <p:spPr>
          <a:xfrm>
            <a:off x="3578230" y="5144864"/>
            <a:ext cx="354373" cy="633529"/>
          </a:xfrm>
          <a:prstGeom prst="roundRect">
            <a:avLst/>
          </a:prstGeom>
          <a:gradFill>
            <a:gsLst>
              <a:gs pos="0">
                <a:schemeClr val="tx1">
                  <a:lumMod val="50000"/>
                  <a:lumOff val="50000"/>
                </a:schemeClr>
              </a:gs>
              <a:gs pos="100000">
                <a:schemeClr val="tx1">
                  <a:lumMod val="85000"/>
                  <a:lumOff val="15000"/>
                </a:schemeClr>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7" name="圆角矩形 56"/>
          <p:cNvSpPr/>
          <p:nvPr/>
        </p:nvSpPr>
        <p:spPr>
          <a:xfrm>
            <a:off x="4017340" y="5049015"/>
            <a:ext cx="354373" cy="729377"/>
          </a:xfrm>
          <a:prstGeom prst="roundRect">
            <a:avLst/>
          </a:prstGeom>
          <a:gradFill>
            <a:gsLst>
              <a:gs pos="0">
                <a:srgbClr val="88CB40"/>
              </a:gs>
              <a:gs pos="100000">
                <a:srgbClr val="25846A"/>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8" name="圆角矩形 57"/>
          <p:cNvSpPr/>
          <p:nvPr/>
        </p:nvSpPr>
        <p:spPr>
          <a:xfrm>
            <a:off x="4456450" y="4867364"/>
            <a:ext cx="354373" cy="911029"/>
          </a:xfrm>
          <a:prstGeom prst="roundRect">
            <a:avLst/>
          </a:prstGeom>
          <a:gradFill>
            <a:gsLst>
              <a:gs pos="0">
                <a:schemeClr val="tx1">
                  <a:lumMod val="50000"/>
                  <a:lumOff val="50000"/>
                </a:schemeClr>
              </a:gs>
              <a:gs pos="100000">
                <a:schemeClr val="tx1">
                  <a:lumMod val="85000"/>
                  <a:lumOff val="15000"/>
                </a:schemeClr>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59" name="圆角矩形 58"/>
          <p:cNvSpPr/>
          <p:nvPr/>
        </p:nvSpPr>
        <p:spPr>
          <a:xfrm>
            <a:off x="4895558" y="4476923"/>
            <a:ext cx="354373" cy="1301470"/>
          </a:xfrm>
          <a:prstGeom prst="roundRect">
            <a:avLst/>
          </a:prstGeom>
          <a:gradFill>
            <a:gsLst>
              <a:gs pos="0">
                <a:srgbClr val="88CB40"/>
              </a:gs>
              <a:gs pos="100000">
                <a:srgbClr val="25846A"/>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60" name="TextBox 29"/>
          <p:cNvSpPr txBox="1"/>
          <p:nvPr/>
        </p:nvSpPr>
        <p:spPr>
          <a:xfrm>
            <a:off x="3538314"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61" name="TextBox 30"/>
          <p:cNvSpPr txBox="1"/>
          <p:nvPr/>
        </p:nvSpPr>
        <p:spPr>
          <a:xfrm>
            <a:off x="3977425"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62" name="TextBox 31"/>
          <p:cNvSpPr txBox="1"/>
          <p:nvPr/>
        </p:nvSpPr>
        <p:spPr>
          <a:xfrm>
            <a:off x="4416535"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63" name="TextBox 32"/>
          <p:cNvSpPr txBox="1"/>
          <p:nvPr/>
        </p:nvSpPr>
        <p:spPr>
          <a:xfrm>
            <a:off x="4855643"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64" name="TextBox 33"/>
          <p:cNvSpPr txBox="1"/>
          <p:nvPr/>
        </p:nvSpPr>
        <p:spPr>
          <a:xfrm>
            <a:off x="2150312" y="4653733"/>
            <a:ext cx="977746" cy="494517"/>
          </a:xfrm>
          <a:prstGeom prst="rect">
            <a:avLst/>
          </a:prstGeom>
          <a:noFill/>
        </p:spPr>
        <p:txBody>
          <a:bodyPr wrap="none" lIns="90496" tIns="45249" rIns="90496" bIns="45249" rtlCol="0">
            <a:spAutoFit/>
          </a:bodyPr>
          <a:lstStyle/>
          <a:p>
            <a:pPr algn="ctr"/>
            <a:r>
              <a:rPr lang="zh-CN" altLang="en-US" sz="1547" dirty="0">
                <a:solidFill>
                  <a:schemeClr val="tx1">
                    <a:lumMod val="75000"/>
                    <a:lumOff val="25000"/>
                  </a:schemeClr>
                </a:solidFill>
                <a:latin typeface="微软雅黑" panose="020B0503020204020204" pitchFamily="34" charset="-122"/>
                <a:ea typeface="微软雅黑" panose="020B0503020204020204" pitchFamily="34" charset="-122"/>
              </a:rPr>
              <a:t>去年创收</a:t>
            </a:r>
            <a:endParaRPr lang="en-US" altLang="zh-CN" sz="154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073" dirty="0">
                <a:solidFill>
                  <a:schemeClr val="tx1">
                    <a:lumMod val="75000"/>
                    <a:lumOff val="25000"/>
                  </a:schemeClr>
                </a:solidFill>
                <a:latin typeface="微软雅黑" panose="020B0503020204020204" pitchFamily="34" charset="-122"/>
                <a:ea typeface="微软雅黑" panose="020B0503020204020204" pitchFamily="34" charset="-122"/>
              </a:rPr>
              <a:t>（人民币</a:t>
            </a:r>
            <a:r>
              <a:rPr lang="zh-CN" altLang="en-US" sz="833"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65" name="椭圆 64"/>
          <p:cNvSpPr/>
          <p:nvPr/>
        </p:nvSpPr>
        <p:spPr>
          <a:xfrm>
            <a:off x="6515048" y="3690763"/>
            <a:ext cx="141749" cy="143997"/>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66" name="TextBox 35"/>
          <p:cNvSpPr txBox="1"/>
          <p:nvPr/>
        </p:nvSpPr>
        <p:spPr>
          <a:xfrm>
            <a:off x="6727668" y="3608894"/>
            <a:ext cx="1279071" cy="310966"/>
          </a:xfrm>
          <a:prstGeom prst="rect">
            <a:avLst/>
          </a:prstGeom>
          <a:noFill/>
        </p:spPr>
        <p:txBody>
          <a:bodyPr wrap="none" lIns="90496" tIns="45249" rIns="90496" bIns="45249" rtlCol="0">
            <a:spAutoFit/>
          </a:bodyPr>
          <a:lstStyle/>
          <a:p>
            <a:r>
              <a:rPr lang="zh-CN" altLang="en-US" sz="1427" dirty="0">
                <a:solidFill>
                  <a:schemeClr val="tx1">
                    <a:lumMod val="65000"/>
                    <a:lumOff val="35000"/>
                  </a:schemeClr>
                </a:solidFill>
                <a:latin typeface="微软雅黑" panose="020B0503020204020204" pitchFamily="34" charset="-122"/>
                <a:ea typeface="微软雅黑" panose="020B0503020204020204" pitchFamily="34" charset="-122"/>
              </a:rPr>
              <a:t>点击添加标题</a:t>
            </a:r>
          </a:p>
        </p:txBody>
      </p:sp>
      <p:cxnSp>
        <p:nvCxnSpPr>
          <p:cNvPr id="67" name="直接连接符 66"/>
          <p:cNvCxnSpPr/>
          <p:nvPr/>
        </p:nvCxnSpPr>
        <p:spPr>
          <a:xfrm>
            <a:off x="8074283" y="3762760"/>
            <a:ext cx="19136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 name="TextBox 37"/>
          <p:cNvSpPr txBox="1"/>
          <p:nvPr/>
        </p:nvSpPr>
        <p:spPr>
          <a:xfrm>
            <a:off x="6727671" y="4111378"/>
            <a:ext cx="1158989" cy="513036"/>
          </a:xfrm>
          <a:prstGeom prst="rect">
            <a:avLst/>
          </a:prstGeom>
          <a:noFill/>
        </p:spPr>
        <p:txBody>
          <a:bodyPr wrap="none" lIns="90496" tIns="45249" rIns="90496" bIns="45249" rtlCol="0">
            <a:spAutoFit/>
          </a:bodyPr>
          <a:lstStyle/>
          <a:p>
            <a:r>
              <a:rPr lang="en-US" altLang="zh-CN" sz="2740" dirty="0">
                <a:solidFill>
                  <a:schemeClr val="tx1">
                    <a:lumMod val="75000"/>
                    <a:lumOff val="25000"/>
                  </a:schemeClr>
                </a:solidFill>
                <a:latin typeface="+mj-lt"/>
                <a:ea typeface="微软雅黑" panose="020B0503020204020204" pitchFamily="34" charset="-122"/>
              </a:rPr>
              <a:t>96,169</a:t>
            </a:r>
            <a:endParaRPr lang="zh-CN" altLang="en-US" sz="2740" dirty="0">
              <a:solidFill>
                <a:schemeClr val="tx1">
                  <a:lumMod val="75000"/>
                  <a:lumOff val="25000"/>
                </a:schemeClr>
              </a:solidFill>
              <a:latin typeface="+mj-lt"/>
              <a:ea typeface="微软雅黑" panose="020B0503020204020204" pitchFamily="34" charset="-122"/>
            </a:endParaRPr>
          </a:p>
        </p:txBody>
      </p:sp>
      <p:sp>
        <p:nvSpPr>
          <p:cNvPr id="69" name="圆角矩形 68"/>
          <p:cNvSpPr/>
          <p:nvPr/>
        </p:nvSpPr>
        <p:spPr>
          <a:xfrm>
            <a:off x="8255948"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0" name="圆角矩形 69"/>
          <p:cNvSpPr/>
          <p:nvPr/>
        </p:nvSpPr>
        <p:spPr>
          <a:xfrm>
            <a:off x="8695058"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1" name="圆角矩形 70"/>
          <p:cNvSpPr/>
          <p:nvPr/>
        </p:nvSpPr>
        <p:spPr>
          <a:xfrm>
            <a:off x="9134166"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2" name="圆角矩形 71"/>
          <p:cNvSpPr/>
          <p:nvPr/>
        </p:nvSpPr>
        <p:spPr>
          <a:xfrm>
            <a:off x="9573277" y="3956333"/>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3" name="圆角矩形 72"/>
          <p:cNvSpPr/>
          <p:nvPr/>
        </p:nvSpPr>
        <p:spPr>
          <a:xfrm>
            <a:off x="8255948" y="5322878"/>
            <a:ext cx="354373" cy="455514"/>
          </a:xfrm>
          <a:prstGeom prst="roundRect">
            <a:avLst/>
          </a:prstGeom>
          <a:gradFill>
            <a:gsLst>
              <a:gs pos="0">
                <a:srgbClr val="88CB40"/>
              </a:gs>
              <a:gs pos="100000">
                <a:srgbClr val="25846A"/>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4" name="圆角矩形 73"/>
          <p:cNvSpPr/>
          <p:nvPr/>
        </p:nvSpPr>
        <p:spPr>
          <a:xfrm>
            <a:off x="8695058" y="4256881"/>
            <a:ext cx="354373" cy="1521511"/>
          </a:xfrm>
          <a:prstGeom prst="roundRect">
            <a:avLst/>
          </a:prstGeom>
          <a:gradFill>
            <a:gsLst>
              <a:gs pos="0">
                <a:schemeClr val="tx1">
                  <a:lumMod val="50000"/>
                  <a:lumOff val="50000"/>
                </a:schemeClr>
              </a:gs>
              <a:gs pos="100000">
                <a:schemeClr val="tx1">
                  <a:lumMod val="85000"/>
                  <a:lumOff val="15000"/>
                </a:schemeClr>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5" name="圆角矩形 74"/>
          <p:cNvSpPr/>
          <p:nvPr/>
        </p:nvSpPr>
        <p:spPr>
          <a:xfrm>
            <a:off x="9134166" y="4867364"/>
            <a:ext cx="354373" cy="911029"/>
          </a:xfrm>
          <a:prstGeom prst="roundRect">
            <a:avLst/>
          </a:prstGeom>
          <a:gradFill>
            <a:gsLst>
              <a:gs pos="0">
                <a:srgbClr val="88CB40"/>
              </a:gs>
              <a:gs pos="100000">
                <a:srgbClr val="25846A"/>
              </a:gs>
            </a:gsLst>
            <a:lin ang="2700000" scaled="0"/>
          </a:gra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6" name="圆角矩形 75"/>
          <p:cNvSpPr/>
          <p:nvPr/>
        </p:nvSpPr>
        <p:spPr>
          <a:xfrm>
            <a:off x="9573277" y="4372953"/>
            <a:ext cx="354373" cy="1405438"/>
          </a:xfrm>
          <a:prstGeom prst="roundRect">
            <a:avLst/>
          </a:prstGeom>
          <a:gradFill>
            <a:gsLst>
              <a:gs pos="0">
                <a:schemeClr val="tx1">
                  <a:lumMod val="50000"/>
                  <a:lumOff val="50000"/>
                </a:schemeClr>
              </a:gs>
              <a:gs pos="100000">
                <a:schemeClr val="tx1">
                  <a:lumMod val="85000"/>
                  <a:lumOff val="15000"/>
                </a:schemeClr>
              </a:gs>
            </a:gsLst>
            <a:lin ang="2700000" scaled="0"/>
          </a:gradFill>
          <a:ln w="15875">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ea typeface="字魂105号-简雅黑" panose="00000500000000000000" pitchFamily="2" charset="-122"/>
            </a:endParaRPr>
          </a:p>
        </p:txBody>
      </p:sp>
      <p:sp>
        <p:nvSpPr>
          <p:cNvPr id="77" name="TextBox 46"/>
          <p:cNvSpPr txBox="1"/>
          <p:nvPr/>
        </p:nvSpPr>
        <p:spPr>
          <a:xfrm>
            <a:off x="8216033"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78" name="TextBox 47"/>
          <p:cNvSpPr txBox="1"/>
          <p:nvPr/>
        </p:nvSpPr>
        <p:spPr>
          <a:xfrm>
            <a:off x="8655142"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79" name="TextBox 48"/>
          <p:cNvSpPr txBox="1"/>
          <p:nvPr/>
        </p:nvSpPr>
        <p:spPr>
          <a:xfrm>
            <a:off x="9094253"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80" name="TextBox 49"/>
          <p:cNvSpPr txBox="1"/>
          <p:nvPr/>
        </p:nvSpPr>
        <p:spPr>
          <a:xfrm>
            <a:off x="9533361" y="5855290"/>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81" name="TextBox 50"/>
          <p:cNvSpPr txBox="1"/>
          <p:nvPr/>
        </p:nvSpPr>
        <p:spPr>
          <a:xfrm>
            <a:off x="6797927" y="4653733"/>
            <a:ext cx="977746" cy="494517"/>
          </a:xfrm>
          <a:prstGeom prst="rect">
            <a:avLst/>
          </a:prstGeom>
          <a:noFill/>
        </p:spPr>
        <p:txBody>
          <a:bodyPr wrap="none" lIns="90496" tIns="45249" rIns="90496" bIns="45249" rtlCol="0">
            <a:spAutoFit/>
          </a:bodyPr>
          <a:lstStyle/>
          <a:p>
            <a:pPr algn="ctr"/>
            <a:r>
              <a:rPr lang="zh-CN" altLang="en-US" sz="1547" dirty="0">
                <a:solidFill>
                  <a:schemeClr val="tx1">
                    <a:lumMod val="75000"/>
                    <a:lumOff val="25000"/>
                  </a:schemeClr>
                </a:solidFill>
                <a:latin typeface="微软雅黑" panose="020B0503020204020204" pitchFamily="34" charset="-122"/>
                <a:ea typeface="微软雅黑" panose="020B0503020204020204" pitchFamily="34" charset="-122"/>
              </a:rPr>
              <a:t>今年创收</a:t>
            </a:r>
            <a:endParaRPr lang="en-US" altLang="zh-CN" sz="154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073" dirty="0">
                <a:solidFill>
                  <a:schemeClr val="tx1">
                    <a:lumMod val="75000"/>
                    <a:lumOff val="25000"/>
                  </a:schemeClr>
                </a:solidFill>
                <a:latin typeface="微软雅黑" panose="020B0503020204020204" pitchFamily="34" charset="-122"/>
                <a:ea typeface="微软雅黑" panose="020B0503020204020204" pitchFamily="34" charset="-122"/>
              </a:rPr>
              <a:t>（人民币）</a:t>
            </a:r>
          </a:p>
        </p:txBody>
      </p:sp>
      <p:sp>
        <p:nvSpPr>
          <p:cNvPr id="85" name="TextBox 11"/>
          <p:cNvSpPr txBox="1"/>
          <p:nvPr/>
        </p:nvSpPr>
        <p:spPr>
          <a:xfrm>
            <a:off x="4960164" y="1860947"/>
            <a:ext cx="2448715" cy="307777"/>
          </a:xfrm>
          <a:prstGeom prst="rect">
            <a:avLst/>
          </a:prstGeom>
          <a:noFill/>
        </p:spPr>
        <p:txBody>
          <a:bodyPr wrap="square" lIns="0" tIns="0" rIns="0" bIns="0" rtlCol="0">
            <a:spAutoFit/>
            <a:scene3d>
              <a:camera prst="orthographicFront"/>
              <a:lightRig rig="threePt" dir="t"/>
            </a:scene3d>
            <a:sp3d contourW="12700"/>
          </a:bodyPr>
          <a:lstStyle/>
          <a:p>
            <a:pPr algn="ctr" defTabSz="457143">
              <a:buClr>
                <a:srgbClr val="151314"/>
              </a:buClr>
              <a:buSzPct val="25000"/>
            </a:pPr>
            <a:r>
              <a:rPr lang="zh-CN" altLang="en-US" sz="2000" b="1" kern="0" dirty="0">
                <a:solidFill>
                  <a:schemeClr val="tx1">
                    <a:lumMod val="85000"/>
                    <a:lumOff val="15000"/>
                  </a:schemeClr>
                </a:solidFill>
                <a:ea typeface="字魂105号-简雅黑" panose="00000500000000000000" pitchFamily="2" charset="-122"/>
                <a:cs typeface="+mn-ea"/>
                <a:sym typeface="+mn-lt"/>
              </a:rPr>
              <a:t>与去年同期对比增长</a:t>
            </a:r>
          </a:p>
        </p:txBody>
      </p:sp>
      <p:grpSp>
        <p:nvGrpSpPr>
          <p:cNvPr id="41" name="组合 40"/>
          <p:cNvGrpSpPr/>
          <p:nvPr/>
        </p:nvGrpSpPr>
        <p:grpSpPr>
          <a:xfrm>
            <a:off x="3320458" y="458741"/>
            <a:ext cx="5572519" cy="785143"/>
            <a:chOff x="1679798" y="438128"/>
            <a:chExt cx="5572519" cy="785143"/>
          </a:xfrm>
        </p:grpSpPr>
        <p:sp>
          <p:nvSpPr>
            <p:cNvPr id="44" name="文本框 43"/>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项目实施情况</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5" name="文本框 44"/>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807768006"/>
      </p:ext>
    </p:ext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arn(inVertical)">
                                      <p:cBhvr>
                                        <p:cTn id="17" dur="500"/>
                                        <p:tgtEl>
                                          <p:spTgt spid="4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ppt_x"/>
                                          </p:val>
                                        </p:tav>
                                        <p:tav tm="100000">
                                          <p:val>
                                            <p:strVal val="#ppt_x"/>
                                          </p:val>
                                        </p:tav>
                                      </p:tavLst>
                                    </p:anim>
                                    <p:anim calcmode="lin" valueType="num">
                                      <p:cBhvr additive="base">
                                        <p:cTn id="30" dur="500" fill="hold"/>
                                        <p:tgtEl>
                                          <p:spTgt spid="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par>
                                <p:cTn id="43" presetID="22" presetClass="entr" presetSubtype="4" fill="hold" grpId="0" nodeType="withEffect">
                                  <p:stCondLst>
                                    <p:cond delay="20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400"/>
                                  </p:stCondLst>
                                  <p:childTnLst>
                                    <p:set>
                                      <p:cBhvr>
                                        <p:cTn id="47" dur="1" fill="hold">
                                          <p:stCondLst>
                                            <p:cond delay="0"/>
                                          </p:stCondLst>
                                        </p:cTn>
                                        <p:tgtEl>
                                          <p:spTgt spid="54"/>
                                        </p:tgtEl>
                                        <p:attrNameLst>
                                          <p:attrName>style.visibility</p:attrName>
                                        </p:attrNameLst>
                                      </p:cBhvr>
                                      <p:to>
                                        <p:strVal val="visible"/>
                                      </p:to>
                                    </p:set>
                                    <p:animEffect transition="in" filter="wipe(down)">
                                      <p:cBhvr>
                                        <p:cTn id="48" dur="500"/>
                                        <p:tgtEl>
                                          <p:spTgt spid="54"/>
                                        </p:tgtEl>
                                      </p:cBhvr>
                                    </p:animEffect>
                                  </p:childTnLst>
                                </p:cTn>
                              </p:par>
                              <p:par>
                                <p:cTn id="49" presetID="22" presetClass="entr" presetSubtype="4" fill="hold" grpId="0" nodeType="withEffect">
                                  <p:stCondLst>
                                    <p:cond delay="60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36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par>
                                <p:cTn id="56" presetID="22" presetClass="entr" presetSubtype="4" fill="hold" grpId="0" nodeType="withEffect">
                                  <p:stCondLst>
                                    <p:cond delay="200"/>
                                  </p:stCondLst>
                                  <p:childTnLst>
                                    <p:set>
                                      <p:cBhvr>
                                        <p:cTn id="57" dur="1" fill="hold">
                                          <p:stCondLst>
                                            <p:cond delay="0"/>
                                          </p:stCondLst>
                                        </p:cTn>
                                        <p:tgtEl>
                                          <p:spTgt spid="57"/>
                                        </p:tgtEl>
                                        <p:attrNameLst>
                                          <p:attrName>style.visibility</p:attrName>
                                        </p:attrNameLst>
                                      </p:cBhvr>
                                      <p:to>
                                        <p:strVal val="visible"/>
                                      </p:to>
                                    </p:set>
                                    <p:animEffect transition="in" filter="wipe(down)">
                                      <p:cBhvr>
                                        <p:cTn id="58" dur="500"/>
                                        <p:tgtEl>
                                          <p:spTgt spid="57"/>
                                        </p:tgtEl>
                                      </p:cBhvr>
                                    </p:animEffect>
                                  </p:childTnLst>
                                </p:cTn>
                              </p:par>
                              <p:par>
                                <p:cTn id="59" presetID="22" presetClass="entr" presetSubtype="4" fill="hold" grpId="0" nodeType="withEffect">
                                  <p:stCondLst>
                                    <p:cond delay="40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par>
                                <p:cTn id="62" presetID="22" presetClass="entr" presetSubtype="4" fill="hold" grpId="0" nodeType="withEffect">
                                  <p:stCondLst>
                                    <p:cond delay="600"/>
                                  </p:stCondLst>
                                  <p:childTnLst>
                                    <p:set>
                                      <p:cBhvr>
                                        <p:cTn id="63" dur="1" fill="hold">
                                          <p:stCondLst>
                                            <p:cond delay="0"/>
                                          </p:stCondLst>
                                        </p:cTn>
                                        <p:tgtEl>
                                          <p:spTgt spid="59"/>
                                        </p:tgtEl>
                                        <p:attrNameLst>
                                          <p:attrName>style.visibility</p:attrName>
                                        </p:attrNameLst>
                                      </p:cBhvr>
                                      <p:to>
                                        <p:strVal val="visible"/>
                                      </p:to>
                                    </p:set>
                                    <p:animEffect transition="in" filter="wipe(down)">
                                      <p:cBhvr>
                                        <p:cTn id="64" dur="500"/>
                                        <p:tgtEl>
                                          <p:spTgt spid="59"/>
                                        </p:tgtEl>
                                      </p:cBhvr>
                                    </p:animEffect>
                                  </p:childTnLst>
                                </p:cTn>
                              </p:par>
                            </p:childTnLst>
                          </p:cTn>
                        </p:par>
                        <p:par>
                          <p:cTn id="65" fill="hold">
                            <p:stCondLst>
                              <p:cond delay="4700"/>
                            </p:stCondLst>
                            <p:childTnLst>
                              <p:par>
                                <p:cTn id="66" presetID="12" presetClass="entr" presetSubtype="4" fill="hold" grpId="0" nodeType="afterEffect">
                                  <p:stCondLst>
                                    <p:cond delay="0"/>
                                  </p:stCondLst>
                                  <p:iterate type="lt">
                                    <p:tmPct val="50000"/>
                                  </p:iterate>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200"/>
                                        <p:tgtEl>
                                          <p:spTgt spid="51"/>
                                        </p:tgtEl>
                                        <p:attrNameLst>
                                          <p:attrName>ppt_y</p:attrName>
                                        </p:attrNameLst>
                                      </p:cBhvr>
                                      <p:tavLst>
                                        <p:tav tm="0">
                                          <p:val>
                                            <p:strVal val="#ppt_y+#ppt_h*1.125000"/>
                                          </p:val>
                                        </p:tav>
                                        <p:tav tm="100000">
                                          <p:val>
                                            <p:strVal val="#ppt_y"/>
                                          </p:val>
                                        </p:tav>
                                      </p:tavLst>
                                    </p:anim>
                                    <p:animEffect transition="in" filter="wipe(up)">
                                      <p:cBhvr>
                                        <p:cTn id="69" dur="200"/>
                                        <p:tgtEl>
                                          <p:spTgt spid="51"/>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 calcmode="lin" valueType="num">
                                      <p:cBhvr additive="base">
                                        <p:cTn id="72" dur="500"/>
                                        <p:tgtEl>
                                          <p:spTgt spid="64"/>
                                        </p:tgtEl>
                                        <p:attrNameLst>
                                          <p:attrName>ppt_y</p:attrName>
                                        </p:attrNameLst>
                                      </p:cBhvr>
                                      <p:tavLst>
                                        <p:tav tm="0">
                                          <p:val>
                                            <p:strVal val="#ppt_y-#ppt_h*1.125000"/>
                                          </p:val>
                                        </p:tav>
                                        <p:tav tm="100000">
                                          <p:val>
                                            <p:strVal val="#ppt_y"/>
                                          </p:val>
                                        </p:tav>
                                      </p:tavLst>
                                    </p:anim>
                                    <p:animEffect transition="in" filter="wipe(down)">
                                      <p:cBhvr>
                                        <p:cTn id="73" dur="500"/>
                                        <p:tgtEl>
                                          <p:spTgt spid="64"/>
                                        </p:tgtEl>
                                      </p:cBhvr>
                                    </p:animEffect>
                                  </p:childTnLst>
                                </p:cTn>
                              </p:par>
                            </p:childTnLst>
                          </p:cTn>
                        </p:par>
                        <p:par>
                          <p:cTn id="74" fill="hold">
                            <p:stCondLst>
                              <p:cond delay="5400"/>
                            </p:stCondLst>
                            <p:childTnLst>
                              <p:par>
                                <p:cTn id="75" presetID="2" presetClass="entr" presetSubtype="8"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fill="hold"/>
                                        <p:tgtEl>
                                          <p:spTgt spid="65"/>
                                        </p:tgtEl>
                                        <p:attrNameLst>
                                          <p:attrName>ppt_x</p:attrName>
                                        </p:attrNameLst>
                                      </p:cBhvr>
                                      <p:tavLst>
                                        <p:tav tm="0">
                                          <p:val>
                                            <p:strVal val="0-#ppt_w/2"/>
                                          </p:val>
                                        </p:tav>
                                        <p:tav tm="100000">
                                          <p:val>
                                            <p:strVal val="#ppt_x"/>
                                          </p:val>
                                        </p:tav>
                                      </p:tavLst>
                                    </p:anim>
                                    <p:anim calcmode="lin" valueType="num">
                                      <p:cBhvr additive="base">
                                        <p:cTn id="78" dur="500" fill="hold"/>
                                        <p:tgtEl>
                                          <p:spTgt spid="65"/>
                                        </p:tgtEl>
                                        <p:attrNameLst>
                                          <p:attrName>ppt_y</p:attrName>
                                        </p:attrNameLst>
                                      </p:cBhvr>
                                      <p:tavLst>
                                        <p:tav tm="0">
                                          <p:val>
                                            <p:strVal val="#ppt_y"/>
                                          </p:val>
                                        </p:tav>
                                        <p:tav tm="100000">
                                          <p:val>
                                            <p:strVal val="#ppt_y"/>
                                          </p:val>
                                        </p:tav>
                                      </p:tavLst>
                                    </p:anim>
                                  </p:childTnLst>
                                </p:cTn>
                              </p:par>
                            </p:childTnLst>
                          </p:cTn>
                        </p:par>
                        <p:par>
                          <p:cTn id="79" fill="hold">
                            <p:stCondLst>
                              <p:cond delay="5900"/>
                            </p:stCondLst>
                            <p:childTnLst>
                              <p:par>
                                <p:cTn id="80" presetID="16" presetClass="entr" presetSubtype="21" fill="hold" grpId="0"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barn(inVertical)">
                                      <p:cBhvr>
                                        <p:cTn id="82" dur="500"/>
                                        <p:tgtEl>
                                          <p:spTgt spid="66"/>
                                        </p:tgtEl>
                                      </p:cBhvr>
                                    </p:animEffect>
                                  </p:childTnLst>
                                </p:cTn>
                              </p:par>
                            </p:childTnLst>
                          </p:cTn>
                        </p:par>
                        <p:par>
                          <p:cTn id="83" fill="hold">
                            <p:stCondLst>
                              <p:cond delay="6400"/>
                            </p:stCondLst>
                            <p:childTnLst>
                              <p:par>
                                <p:cTn id="84" presetID="22" presetClass="entr" presetSubtype="8" fill="hold" nodeType="after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ipe(left)">
                                      <p:cBhvr>
                                        <p:cTn id="86" dur="500"/>
                                        <p:tgtEl>
                                          <p:spTgt spid="67"/>
                                        </p:tgtEl>
                                      </p:cBhvr>
                                    </p:animEffect>
                                  </p:childTnLst>
                                </p:cTn>
                              </p:par>
                            </p:childTnLst>
                          </p:cTn>
                        </p:par>
                        <p:par>
                          <p:cTn id="87" fill="hold">
                            <p:stCondLst>
                              <p:cond delay="6900"/>
                            </p:stCondLst>
                            <p:childTnLst>
                              <p:par>
                                <p:cTn id="88" presetID="2" presetClass="entr" presetSubtype="4" fill="hold" grpId="0" nodeType="afterEffect">
                                  <p:stCondLst>
                                    <p:cond delay="0"/>
                                  </p:stCondLst>
                                  <p:childTnLst>
                                    <p:set>
                                      <p:cBhvr>
                                        <p:cTn id="89" dur="1" fill="hold">
                                          <p:stCondLst>
                                            <p:cond delay="0"/>
                                          </p:stCondLst>
                                        </p:cTn>
                                        <p:tgtEl>
                                          <p:spTgt spid="77"/>
                                        </p:tgtEl>
                                        <p:attrNameLst>
                                          <p:attrName>style.visibility</p:attrName>
                                        </p:attrNameLst>
                                      </p:cBhvr>
                                      <p:to>
                                        <p:strVal val="visible"/>
                                      </p:to>
                                    </p:set>
                                    <p:anim calcmode="lin" valueType="num">
                                      <p:cBhvr additive="base">
                                        <p:cTn id="90" dur="500" fill="hold"/>
                                        <p:tgtEl>
                                          <p:spTgt spid="77"/>
                                        </p:tgtEl>
                                        <p:attrNameLst>
                                          <p:attrName>ppt_x</p:attrName>
                                        </p:attrNameLst>
                                      </p:cBhvr>
                                      <p:tavLst>
                                        <p:tav tm="0">
                                          <p:val>
                                            <p:strVal val="#ppt_x"/>
                                          </p:val>
                                        </p:tav>
                                        <p:tav tm="100000">
                                          <p:val>
                                            <p:strVal val="#ppt_x"/>
                                          </p:val>
                                        </p:tav>
                                      </p:tavLst>
                                    </p:anim>
                                    <p:anim calcmode="lin" valueType="num">
                                      <p:cBhvr additive="base">
                                        <p:cTn id="91" dur="500" fill="hold"/>
                                        <p:tgtEl>
                                          <p:spTgt spid="77"/>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500" fill="hold"/>
                                        <p:tgtEl>
                                          <p:spTgt spid="78"/>
                                        </p:tgtEl>
                                        <p:attrNameLst>
                                          <p:attrName>ppt_x</p:attrName>
                                        </p:attrNameLst>
                                      </p:cBhvr>
                                      <p:tavLst>
                                        <p:tav tm="0">
                                          <p:val>
                                            <p:strVal val="#ppt_x"/>
                                          </p:val>
                                        </p:tav>
                                        <p:tav tm="100000">
                                          <p:val>
                                            <p:strVal val="#ppt_x"/>
                                          </p:val>
                                        </p:tav>
                                      </p:tavLst>
                                    </p:anim>
                                    <p:anim calcmode="lin" valueType="num">
                                      <p:cBhvr additive="base">
                                        <p:cTn id="95" dur="500" fill="hold"/>
                                        <p:tgtEl>
                                          <p:spTgt spid="7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500" fill="hold"/>
                                        <p:tgtEl>
                                          <p:spTgt spid="79"/>
                                        </p:tgtEl>
                                        <p:attrNameLst>
                                          <p:attrName>ppt_x</p:attrName>
                                        </p:attrNameLst>
                                      </p:cBhvr>
                                      <p:tavLst>
                                        <p:tav tm="0">
                                          <p:val>
                                            <p:strVal val="#ppt_x"/>
                                          </p:val>
                                        </p:tav>
                                        <p:tav tm="100000">
                                          <p:val>
                                            <p:strVal val="#ppt_x"/>
                                          </p:val>
                                        </p:tav>
                                      </p:tavLst>
                                    </p:anim>
                                    <p:anim calcmode="lin" valueType="num">
                                      <p:cBhvr additive="base">
                                        <p:cTn id="99" dur="500" fill="hold"/>
                                        <p:tgtEl>
                                          <p:spTgt spid="79"/>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 calcmode="lin" valueType="num">
                                      <p:cBhvr additive="base">
                                        <p:cTn id="102" dur="500" fill="hold"/>
                                        <p:tgtEl>
                                          <p:spTgt spid="80"/>
                                        </p:tgtEl>
                                        <p:attrNameLst>
                                          <p:attrName>ppt_x</p:attrName>
                                        </p:attrNameLst>
                                      </p:cBhvr>
                                      <p:tavLst>
                                        <p:tav tm="0">
                                          <p:val>
                                            <p:strVal val="#ppt_x"/>
                                          </p:val>
                                        </p:tav>
                                        <p:tav tm="100000">
                                          <p:val>
                                            <p:strVal val="#ppt_x"/>
                                          </p:val>
                                        </p:tav>
                                      </p:tavLst>
                                    </p:anim>
                                    <p:anim calcmode="lin" valueType="num">
                                      <p:cBhvr additive="base">
                                        <p:cTn id="103" dur="500" fill="hold"/>
                                        <p:tgtEl>
                                          <p:spTgt spid="80"/>
                                        </p:tgtEl>
                                        <p:attrNameLst>
                                          <p:attrName>ppt_y</p:attrName>
                                        </p:attrNameLst>
                                      </p:cBhvr>
                                      <p:tavLst>
                                        <p:tav tm="0">
                                          <p:val>
                                            <p:strVal val="1+#ppt_h/2"/>
                                          </p:val>
                                        </p:tav>
                                        <p:tav tm="100000">
                                          <p:val>
                                            <p:strVal val="#ppt_y"/>
                                          </p:val>
                                        </p:tav>
                                      </p:tavLst>
                                    </p:anim>
                                  </p:childTnLst>
                                </p:cTn>
                              </p:par>
                            </p:childTnLst>
                          </p:cTn>
                        </p:par>
                        <p:par>
                          <p:cTn id="104" fill="hold">
                            <p:stCondLst>
                              <p:cond delay="7400"/>
                            </p:stCondLst>
                            <p:childTnLst>
                              <p:par>
                                <p:cTn id="105" presetID="22" presetClass="entr" presetSubtype="4" fill="hold" grpId="0"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down)">
                                      <p:cBhvr>
                                        <p:cTn id="107" dur="500"/>
                                        <p:tgtEl>
                                          <p:spTgt spid="69"/>
                                        </p:tgtEl>
                                      </p:cBhvr>
                                    </p:animEffect>
                                  </p:childTnLst>
                                </p:cTn>
                              </p:par>
                              <p:par>
                                <p:cTn id="108" presetID="22" presetClass="entr" presetSubtype="4" fill="hold" grpId="0" nodeType="withEffect">
                                  <p:stCondLst>
                                    <p:cond delay="200"/>
                                  </p:stCondLst>
                                  <p:childTnLst>
                                    <p:set>
                                      <p:cBhvr>
                                        <p:cTn id="109" dur="1" fill="hold">
                                          <p:stCondLst>
                                            <p:cond delay="0"/>
                                          </p:stCondLst>
                                        </p:cTn>
                                        <p:tgtEl>
                                          <p:spTgt spid="70"/>
                                        </p:tgtEl>
                                        <p:attrNameLst>
                                          <p:attrName>style.visibility</p:attrName>
                                        </p:attrNameLst>
                                      </p:cBhvr>
                                      <p:to>
                                        <p:strVal val="visible"/>
                                      </p:to>
                                    </p:set>
                                    <p:animEffect transition="in" filter="wipe(down)">
                                      <p:cBhvr>
                                        <p:cTn id="110" dur="500"/>
                                        <p:tgtEl>
                                          <p:spTgt spid="70"/>
                                        </p:tgtEl>
                                      </p:cBhvr>
                                    </p:animEffect>
                                  </p:childTnLst>
                                </p:cTn>
                              </p:par>
                              <p:par>
                                <p:cTn id="111" presetID="22" presetClass="entr" presetSubtype="4" fill="hold" grpId="0" nodeType="withEffect">
                                  <p:stCondLst>
                                    <p:cond delay="400"/>
                                  </p:stCondLst>
                                  <p:childTnLst>
                                    <p:set>
                                      <p:cBhvr>
                                        <p:cTn id="112" dur="1" fill="hold">
                                          <p:stCondLst>
                                            <p:cond delay="0"/>
                                          </p:stCondLst>
                                        </p:cTn>
                                        <p:tgtEl>
                                          <p:spTgt spid="71"/>
                                        </p:tgtEl>
                                        <p:attrNameLst>
                                          <p:attrName>style.visibility</p:attrName>
                                        </p:attrNameLst>
                                      </p:cBhvr>
                                      <p:to>
                                        <p:strVal val="visible"/>
                                      </p:to>
                                    </p:set>
                                    <p:animEffect transition="in" filter="wipe(down)">
                                      <p:cBhvr>
                                        <p:cTn id="113" dur="500"/>
                                        <p:tgtEl>
                                          <p:spTgt spid="71"/>
                                        </p:tgtEl>
                                      </p:cBhvr>
                                    </p:animEffect>
                                  </p:childTnLst>
                                </p:cTn>
                              </p:par>
                              <p:par>
                                <p:cTn id="114" presetID="22" presetClass="entr" presetSubtype="4" fill="hold" grpId="0" nodeType="withEffect">
                                  <p:stCondLst>
                                    <p:cond delay="600"/>
                                  </p:stCondLst>
                                  <p:childTnLst>
                                    <p:set>
                                      <p:cBhvr>
                                        <p:cTn id="115" dur="1" fill="hold">
                                          <p:stCondLst>
                                            <p:cond delay="0"/>
                                          </p:stCondLst>
                                        </p:cTn>
                                        <p:tgtEl>
                                          <p:spTgt spid="72"/>
                                        </p:tgtEl>
                                        <p:attrNameLst>
                                          <p:attrName>style.visibility</p:attrName>
                                        </p:attrNameLst>
                                      </p:cBhvr>
                                      <p:to>
                                        <p:strVal val="visible"/>
                                      </p:to>
                                    </p:set>
                                    <p:animEffect transition="in" filter="wipe(down)">
                                      <p:cBhvr>
                                        <p:cTn id="116" dur="500"/>
                                        <p:tgtEl>
                                          <p:spTgt spid="72"/>
                                        </p:tgtEl>
                                      </p:cBhvr>
                                    </p:animEffect>
                                  </p:childTnLst>
                                </p:cTn>
                              </p:par>
                            </p:childTnLst>
                          </p:cTn>
                        </p:par>
                        <p:par>
                          <p:cTn id="117" fill="hold">
                            <p:stCondLst>
                              <p:cond delay="8500"/>
                            </p:stCondLst>
                            <p:childTnLst>
                              <p:par>
                                <p:cTn id="118" presetID="22" presetClass="entr" presetSubtype="4" fill="hold" grpId="0" nodeType="after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grpId="0" nodeType="withEffect">
                                  <p:stCondLst>
                                    <p:cond delay="200"/>
                                  </p:stCondLst>
                                  <p:childTnLst>
                                    <p:set>
                                      <p:cBhvr>
                                        <p:cTn id="122" dur="1" fill="hold">
                                          <p:stCondLst>
                                            <p:cond delay="0"/>
                                          </p:stCondLst>
                                        </p:cTn>
                                        <p:tgtEl>
                                          <p:spTgt spid="74"/>
                                        </p:tgtEl>
                                        <p:attrNameLst>
                                          <p:attrName>style.visibility</p:attrName>
                                        </p:attrNameLst>
                                      </p:cBhvr>
                                      <p:to>
                                        <p:strVal val="visible"/>
                                      </p:to>
                                    </p:set>
                                    <p:animEffect transition="in" filter="wipe(down)">
                                      <p:cBhvr>
                                        <p:cTn id="123" dur="500"/>
                                        <p:tgtEl>
                                          <p:spTgt spid="74"/>
                                        </p:tgtEl>
                                      </p:cBhvr>
                                    </p:animEffect>
                                  </p:childTnLst>
                                </p:cTn>
                              </p:par>
                              <p:par>
                                <p:cTn id="124" presetID="22" presetClass="entr" presetSubtype="4" fill="hold" grpId="0" nodeType="withEffect">
                                  <p:stCondLst>
                                    <p:cond delay="400"/>
                                  </p:stCondLst>
                                  <p:childTnLst>
                                    <p:set>
                                      <p:cBhvr>
                                        <p:cTn id="125" dur="1" fill="hold">
                                          <p:stCondLst>
                                            <p:cond delay="0"/>
                                          </p:stCondLst>
                                        </p:cTn>
                                        <p:tgtEl>
                                          <p:spTgt spid="75"/>
                                        </p:tgtEl>
                                        <p:attrNameLst>
                                          <p:attrName>style.visibility</p:attrName>
                                        </p:attrNameLst>
                                      </p:cBhvr>
                                      <p:to>
                                        <p:strVal val="visible"/>
                                      </p:to>
                                    </p:set>
                                    <p:animEffect transition="in" filter="wipe(down)">
                                      <p:cBhvr>
                                        <p:cTn id="126" dur="500"/>
                                        <p:tgtEl>
                                          <p:spTgt spid="75"/>
                                        </p:tgtEl>
                                      </p:cBhvr>
                                    </p:animEffect>
                                  </p:childTnLst>
                                </p:cTn>
                              </p:par>
                              <p:par>
                                <p:cTn id="127" presetID="22" presetClass="entr" presetSubtype="4" fill="hold" grpId="0" nodeType="withEffect">
                                  <p:stCondLst>
                                    <p:cond delay="600"/>
                                  </p:stCondLst>
                                  <p:childTnLst>
                                    <p:set>
                                      <p:cBhvr>
                                        <p:cTn id="128" dur="1" fill="hold">
                                          <p:stCondLst>
                                            <p:cond delay="0"/>
                                          </p:stCondLst>
                                        </p:cTn>
                                        <p:tgtEl>
                                          <p:spTgt spid="76"/>
                                        </p:tgtEl>
                                        <p:attrNameLst>
                                          <p:attrName>style.visibility</p:attrName>
                                        </p:attrNameLst>
                                      </p:cBhvr>
                                      <p:to>
                                        <p:strVal val="visible"/>
                                      </p:to>
                                    </p:set>
                                    <p:animEffect transition="in" filter="wipe(down)">
                                      <p:cBhvr>
                                        <p:cTn id="129" dur="500"/>
                                        <p:tgtEl>
                                          <p:spTgt spid="76"/>
                                        </p:tgtEl>
                                      </p:cBhvr>
                                    </p:animEffect>
                                  </p:childTnLst>
                                </p:cTn>
                              </p:par>
                            </p:childTnLst>
                          </p:cTn>
                        </p:par>
                        <p:par>
                          <p:cTn id="130" fill="hold">
                            <p:stCondLst>
                              <p:cond delay="9600"/>
                            </p:stCondLst>
                            <p:childTnLst>
                              <p:par>
                                <p:cTn id="131" presetID="12" presetClass="entr" presetSubtype="4" fill="hold" grpId="0" nodeType="afterEffect">
                                  <p:stCondLst>
                                    <p:cond delay="0"/>
                                  </p:stCondLst>
                                  <p:iterate type="lt">
                                    <p:tmPct val="50000"/>
                                  </p:iterate>
                                  <p:childTnLst>
                                    <p:set>
                                      <p:cBhvr>
                                        <p:cTn id="132" dur="1" fill="hold">
                                          <p:stCondLst>
                                            <p:cond delay="0"/>
                                          </p:stCondLst>
                                        </p:cTn>
                                        <p:tgtEl>
                                          <p:spTgt spid="68"/>
                                        </p:tgtEl>
                                        <p:attrNameLst>
                                          <p:attrName>style.visibility</p:attrName>
                                        </p:attrNameLst>
                                      </p:cBhvr>
                                      <p:to>
                                        <p:strVal val="visible"/>
                                      </p:to>
                                    </p:set>
                                    <p:anim calcmode="lin" valueType="num">
                                      <p:cBhvr additive="base">
                                        <p:cTn id="133" dur="200"/>
                                        <p:tgtEl>
                                          <p:spTgt spid="68"/>
                                        </p:tgtEl>
                                        <p:attrNameLst>
                                          <p:attrName>ppt_y</p:attrName>
                                        </p:attrNameLst>
                                      </p:cBhvr>
                                      <p:tavLst>
                                        <p:tav tm="0">
                                          <p:val>
                                            <p:strVal val="#ppt_y+#ppt_h*1.125000"/>
                                          </p:val>
                                        </p:tav>
                                        <p:tav tm="100000">
                                          <p:val>
                                            <p:strVal val="#ppt_y"/>
                                          </p:val>
                                        </p:tav>
                                      </p:tavLst>
                                    </p:anim>
                                    <p:animEffect transition="in" filter="wipe(up)">
                                      <p:cBhvr>
                                        <p:cTn id="134" dur="200"/>
                                        <p:tgtEl>
                                          <p:spTgt spid="68"/>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81"/>
                                        </p:tgtEl>
                                        <p:attrNameLst>
                                          <p:attrName>style.visibility</p:attrName>
                                        </p:attrNameLst>
                                      </p:cBhvr>
                                      <p:to>
                                        <p:strVal val="visible"/>
                                      </p:to>
                                    </p:set>
                                    <p:anim calcmode="lin" valueType="num">
                                      <p:cBhvr additive="base">
                                        <p:cTn id="137" dur="500"/>
                                        <p:tgtEl>
                                          <p:spTgt spid="81"/>
                                        </p:tgtEl>
                                        <p:attrNameLst>
                                          <p:attrName>ppt_y</p:attrName>
                                        </p:attrNameLst>
                                      </p:cBhvr>
                                      <p:tavLst>
                                        <p:tav tm="0">
                                          <p:val>
                                            <p:strVal val="#ppt_y-#ppt_h*1.125000"/>
                                          </p:val>
                                        </p:tav>
                                        <p:tav tm="100000">
                                          <p:val>
                                            <p:strVal val="#ppt_y"/>
                                          </p:val>
                                        </p:tav>
                                      </p:tavLst>
                                    </p:anim>
                                    <p:animEffect transition="in" filter="wipe(down)">
                                      <p:cBhvr>
                                        <p:cTn id="13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p:bldP spid="51" grpId="0"/>
      <p:bldP spid="52" grpId="0" animBg="1"/>
      <p:bldP spid="53" grpId="0" animBg="1"/>
      <p:bldP spid="54" grpId="0" animBg="1"/>
      <p:bldP spid="55" grpId="0" animBg="1"/>
      <p:bldP spid="56" grpId="0" animBg="1"/>
      <p:bldP spid="57" grpId="0" animBg="1"/>
      <p:bldP spid="58" grpId="0" animBg="1"/>
      <p:bldP spid="59" grpId="0" animBg="1"/>
      <p:bldP spid="60" grpId="0"/>
      <p:bldP spid="61" grpId="0"/>
      <p:bldP spid="62" grpId="0"/>
      <p:bldP spid="63" grpId="0"/>
      <p:bldP spid="64" grpId="0"/>
      <p:bldP spid="65" grpId="0" animBg="1"/>
      <p:bldP spid="66" grpId="0"/>
      <p:bldP spid="68" grpId="0"/>
      <p:bldP spid="69" grpId="0" animBg="1"/>
      <p:bldP spid="70" grpId="0" animBg="1"/>
      <p:bldP spid="71" grpId="0" animBg="1"/>
      <p:bldP spid="72" grpId="0" animBg="1"/>
      <p:bldP spid="73" grpId="0" animBg="1"/>
      <p:bldP spid="74" grpId="0" animBg="1"/>
      <p:bldP spid="75" grpId="0" animBg="1"/>
      <p:bldP spid="76" grpId="0" animBg="1"/>
      <p:bldP spid="77" grpId="0"/>
      <p:bldP spid="78" grpId="0"/>
      <p:bldP spid="79" grpId="0"/>
      <p:bldP spid="80" grpId="0"/>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6819158" y="0"/>
            <a:ext cx="5368834" cy="6871063"/>
            <a:chOff x="0" y="0"/>
            <a:chExt cx="5368834" cy="6871063"/>
          </a:xfrm>
          <a:effectLst>
            <a:outerShdw blurRad="101600" dist="38100" dir="8100000" algn="tr" rotWithShape="0">
              <a:prstClr val="black">
                <a:alpha val="25000"/>
              </a:prstClr>
            </a:outerShdw>
          </a:effectLst>
        </p:grpSpPr>
        <p:sp>
          <p:nvSpPr>
            <p:cNvPr id="5"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ECF3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18000">
                  <a:srgbClr val="038F95"/>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0">
                  <a:srgbClr val="25846A"/>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1000">
                  <a:srgbClr val="25846A"/>
                </a:gs>
              </a:gsLst>
              <a:lin ang="2400000" scaled="0"/>
            </a:gradFill>
            <a:ln>
              <a:noFill/>
            </a:ln>
            <a:effectLst>
              <a:outerShdw blurRad="190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30">
            <a:extLst>
              <a:ext uri="{FF2B5EF4-FFF2-40B4-BE49-F238E27FC236}">
                <a16:creationId xmlns="" xmlns:a16="http://schemas.microsoft.com/office/drawing/2014/main" id="{BA8EA202-F87D-45AF-91DB-F2B3A7B8F57B}"/>
              </a:ext>
            </a:extLst>
          </p:cNvPr>
          <p:cNvSpPr txBox="1"/>
          <p:nvPr/>
        </p:nvSpPr>
        <p:spPr>
          <a:xfrm>
            <a:off x="460731" y="2513339"/>
            <a:ext cx="7475096" cy="1446550"/>
          </a:xfrm>
          <a:prstGeom prst="rect">
            <a:avLst/>
          </a:prstGeom>
          <a:noFill/>
        </p:spPr>
        <p:txBody>
          <a:bodyPr wrap="square" rtlCol="0">
            <a:spAutoFit/>
          </a:bodyPr>
          <a:lstStyle/>
          <a:p>
            <a:pPr algn="ctr" defTabSz="228600"/>
            <a:r>
              <a:rPr lang="en-US" altLang="zh-CN" sz="88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THREE</a:t>
            </a:r>
            <a:endParaRPr lang="zh-CN" altLang="en-US" sz="88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11" name="文本框 10"/>
          <p:cNvSpPr txBox="1"/>
          <p:nvPr/>
        </p:nvSpPr>
        <p:spPr>
          <a:xfrm>
            <a:off x="1994341" y="2820758"/>
            <a:ext cx="4407876" cy="935641"/>
          </a:xfrm>
          <a:prstGeom prst="rect">
            <a:avLst/>
          </a:prstGeom>
          <a:noFill/>
          <a:scene3d>
            <a:camera prst="orthographicFront"/>
            <a:lightRig rig="threePt" dir="t"/>
          </a:scene3d>
        </p:spPr>
        <p:txBody>
          <a:bodyPr wrap="square" rtlCol="0">
            <a:spAutoFit/>
          </a:bodyPr>
          <a:lstStyle/>
          <a:p>
            <a:pPr algn="ctr">
              <a:lnSpc>
                <a:spcPct val="130000"/>
              </a:lnSpc>
            </a:pP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预计</a:t>
            </a:r>
            <a:r>
              <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完成</a:t>
            </a: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a:t>
            </a:r>
            <a:endPar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 name="矩形 11"/>
          <p:cNvSpPr/>
          <p:nvPr/>
        </p:nvSpPr>
        <p:spPr>
          <a:xfrm>
            <a:off x="4004291" y="3990299"/>
            <a:ext cx="387976" cy="79048"/>
          </a:xfrm>
          <a:prstGeom prst="rect">
            <a:avLst/>
          </a:prstGeom>
          <a:gradFill>
            <a:gsLst>
              <a:gs pos="0">
                <a:srgbClr val="88CB40"/>
              </a:gs>
              <a:gs pos="100000">
                <a:srgbClr val="25846A"/>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3" name="组合 12"/>
          <p:cNvGrpSpPr/>
          <p:nvPr/>
        </p:nvGrpSpPr>
        <p:grpSpPr>
          <a:xfrm>
            <a:off x="3278937" y="1105536"/>
            <a:ext cx="1810632" cy="1436224"/>
            <a:chOff x="5375399" y="1174088"/>
            <a:chExt cx="1743579" cy="1383041"/>
          </a:xfrm>
        </p:grpSpPr>
        <p:sp>
          <p:nvSpPr>
            <p:cNvPr id="14" name="圆角矩形 13"/>
            <p:cNvSpPr/>
            <p:nvPr/>
          </p:nvSpPr>
          <p:spPr>
            <a:xfrm rot="2700000">
              <a:off x="5568043" y="1174088"/>
              <a:ext cx="1383041" cy="138304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5375399" y="1322175"/>
              <a:ext cx="1743579" cy="978053"/>
            </a:xfrm>
            <a:prstGeom prst="rect">
              <a:avLst/>
            </a:prstGeom>
            <a:noFill/>
          </p:spPr>
          <p:txBody>
            <a:bodyPr wrap="square" rtlCol="0">
              <a:spAutoFit/>
            </a:bodyPr>
            <a:lstStyle/>
            <a:p>
              <a:pPr algn="ctr"/>
              <a:r>
                <a:rPr lang="en-US" altLang="zh-CN" sz="6000" b="1" dirty="0" smtClean="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03</a:t>
              </a:r>
              <a:endParaRPr lang="zh-CN" altLang="en-US" sz="6000" b="1" dirty="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grpSp>
      <p:sp>
        <p:nvSpPr>
          <p:cNvPr id="16" name="Rectangle 3"/>
          <p:cNvSpPr>
            <a:spLocks/>
          </p:cNvSpPr>
          <p:nvPr/>
        </p:nvSpPr>
        <p:spPr bwMode="auto">
          <a:xfrm>
            <a:off x="1155047" y="4290069"/>
            <a:ext cx="60912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algn="ct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Tree>
    <p:extLst>
      <p:ext uri="{BB962C8B-B14F-4D97-AF65-F5344CB8AC3E}">
        <p14:creationId xmlns:p14="http://schemas.microsoft.com/office/powerpoint/2010/main" val="1115147808"/>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7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11"/>
                                        </p:tgtEl>
                                        <p:attrNameLst>
                                          <p:attrName>ppt_y</p:attrName>
                                        </p:attrNameLst>
                                      </p:cBhvr>
                                      <p:tavLst>
                                        <p:tav tm="0">
                                          <p:val>
                                            <p:strVal val="#ppt_y"/>
                                          </p:val>
                                        </p:tav>
                                        <p:tav tm="100000">
                                          <p:val>
                                            <p:strVal val="#ppt_y"/>
                                          </p:val>
                                        </p:tav>
                                      </p:tavLst>
                                    </p:anim>
                                    <p:anim calcmode="lin" valueType="num">
                                      <p:cBhvr>
                                        <p:cTn id="20" dur="7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11"/>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2205318" y="1907318"/>
            <a:ext cx="7781364" cy="4975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请在此添加文字说明请在此添加文字说明，请在此添加文字说明请在此添加文字说明请在此添加文字说明请在此添加文字说明。请在此添加文字说明请在此添加文字说明，请在此添加文字说明</a:t>
            </a:r>
          </a:p>
        </p:txBody>
      </p:sp>
      <p:sp>
        <p:nvSpPr>
          <p:cNvPr id="2" name="矩形 1"/>
          <p:cNvSpPr/>
          <p:nvPr/>
        </p:nvSpPr>
        <p:spPr>
          <a:xfrm>
            <a:off x="982663" y="2897436"/>
            <a:ext cx="3247814" cy="3087439"/>
          </a:xfrm>
          <a:prstGeom prst="rect">
            <a:avLst/>
          </a:prstGeom>
          <a:gradFill>
            <a:gsLst>
              <a:gs pos="0">
                <a:srgbClr val="88CB40"/>
              </a:gs>
              <a:gs pos="100000">
                <a:srgbClr val="25846A"/>
              </a:gs>
            </a:gsLst>
            <a:lin ang="2700000" scaled="0"/>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7" name="矩形 6"/>
          <p:cNvSpPr/>
          <p:nvPr/>
        </p:nvSpPr>
        <p:spPr>
          <a:xfrm>
            <a:off x="4472093" y="2897435"/>
            <a:ext cx="3247814" cy="3087439"/>
          </a:xfrm>
          <a:prstGeom prst="rect">
            <a:avLst/>
          </a:pr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8" name="矩形 7"/>
          <p:cNvSpPr/>
          <p:nvPr/>
        </p:nvSpPr>
        <p:spPr>
          <a:xfrm>
            <a:off x="7961523" y="2897434"/>
            <a:ext cx="3247814" cy="3087439"/>
          </a:xfrm>
          <a:prstGeom prst="rect">
            <a:avLst/>
          </a:pr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grpSp>
        <p:nvGrpSpPr>
          <p:cNvPr id="9" name="Group 1"/>
          <p:cNvGrpSpPr/>
          <p:nvPr/>
        </p:nvGrpSpPr>
        <p:grpSpPr>
          <a:xfrm>
            <a:off x="9314746" y="3388465"/>
            <a:ext cx="600218" cy="526925"/>
            <a:chOff x="5220229" y="4842935"/>
            <a:chExt cx="481012" cy="422275"/>
          </a:xfrm>
          <a:gradFill>
            <a:gsLst>
              <a:gs pos="0">
                <a:schemeClr val="tx1">
                  <a:lumMod val="50000"/>
                  <a:lumOff val="50000"/>
                </a:schemeClr>
              </a:gs>
              <a:gs pos="100000">
                <a:schemeClr val="tx1">
                  <a:lumMod val="85000"/>
                  <a:lumOff val="15000"/>
                </a:schemeClr>
              </a:gs>
            </a:gsLst>
            <a:lin ang="2700000" scaled="0"/>
          </a:gradFill>
        </p:grpSpPr>
        <p:sp>
          <p:nvSpPr>
            <p:cNvPr id="10" name="Freeform 25"/>
            <p:cNvSpPr>
              <a:spLocks/>
            </p:cNvSpPr>
            <p:nvPr/>
          </p:nvSpPr>
          <p:spPr bwMode="auto">
            <a:xfrm>
              <a:off x="5294841" y="4919135"/>
              <a:ext cx="173037" cy="112713"/>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1" name="Freeform 26"/>
            <p:cNvSpPr>
              <a:spLocks noEditPoints="1"/>
            </p:cNvSpPr>
            <p:nvPr/>
          </p:nvSpPr>
          <p:spPr bwMode="auto">
            <a:xfrm>
              <a:off x="5220229" y="4842935"/>
              <a:ext cx="481012" cy="422275"/>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nvGrpSpPr>
          <p:cNvPr id="12" name="组合 11"/>
          <p:cNvGrpSpPr/>
          <p:nvPr/>
        </p:nvGrpSpPr>
        <p:grpSpPr>
          <a:xfrm>
            <a:off x="5769272" y="3388465"/>
            <a:ext cx="637856" cy="550696"/>
            <a:chOff x="1531670" y="2150461"/>
            <a:chExt cx="511175" cy="441325"/>
          </a:xfrm>
          <a:gradFill>
            <a:gsLst>
              <a:gs pos="0">
                <a:schemeClr val="tx1">
                  <a:lumMod val="50000"/>
                  <a:lumOff val="50000"/>
                </a:schemeClr>
              </a:gs>
              <a:gs pos="100000">
                <a:schemeClr val="tx1">
                  <a:lumMod val="85000"/>
                  <a:lumOff val="15000"/>
                </a:schemeClr>
              </a:gs>
            </a:gsLst>
            <a:lin ang="2700000" scaled="0"/>
          </a:gradFill>
        </p:grpSpPr>
        <p:sp>
          <p:nvSpPr>
            <p:cNvPr id="13" name="Freeform 69"/>
            <p:cNvSpPr>
              <a:spLocks noEditPoints="1"/>
            </p:cNvSpPr>
            <p:nvPr/>
          </p:nvSpPr>
          <p:spPr bwMode="auto">
            <a:xfrm>
              <a:off x="1531670" y="2150461"/>
              <a:ext cx="511175" cy="441325"/>
            </a:xfrm>
            <a:custGeom>
              <a:avLst/>
              <a:gdLst>
                <a:gd name="T0" fmla="*/ 121 w 136"/>
                <a:gd name="T1" fmla="*/ 15 h 117"/>
                <a:gd name="T2" fmla="*/ 68 w 136"/>
                <a:gd name="T3" fmla="*/ 14 h 117"/>
                <a:gd name="T4" fmla="*/ 15 w 136"/>
                <a:gd name="T5" fmla="*/ 15 h 117"/>
                <a:gd name="T6" fmla="*/ 15 w 136"/>
                <a:gd name="T7" fmla="*/ 69 h 117"/>
                <a:gd name="T8" fmla="*/ 59 w 136"/>
                <a:gd name="T9" fmla="*/ 112 h 117"/>
                <a:gd name="T10" fmla="*/ 77 w 136"/>
                <a:gd name="T11" fmla="*/ 112 h 117"/>
                <a:gd name="T12" fmla="*/ 121 w 136"/>
                <a:gd name="T13" fmla="*/ 69 h 117"/>
                <a:gd name="T14" fmla="*/ 121 w 136"/>
                <a:gd name="T15" fmla="*/ 15 h 117"/>
                <a:gd name="T16" fmla="*/ 115 w 136"/>
                <a:gd name="T17" fmla="*/ 63 h 117"/>
                <a:gd name="T18" fmla="*/ 71 w 136"/>
                <a:gd name="T19" fmla="*/ 107 h 117"/>
                <a:gd name="T20" fmla="*/ 65 w 136"/>
                <a:gd name="T21" fmla="*/ 107 h 117"/>
                <a:gd name="T22" fmla="*/ 21 w 136"/>
                <a:gd name="T23" fmla="*/ 63 h 117"/>
                <a:gd name="T24" fmla="*/ 21 w 136"/>
                <a:gd name="T25" fmla="*/ 21 h 117"/>
                <a:gd name="T26" fmla="*/ 63 w 136"/>
                <a:gd name="T27" fmla="*/ 20 h 117"/>
                <a:gd name="T28" fmla="*/ 68 w 136"/>
                <a:gd name="T29" fmla="*/ 25 h 117"/>
                <a:gd name="T30" fmla="*/ 73 w 136"/>
                <a:gd name="T31" fmla="*/ 20 h 117"/>
                <a:gd name="T32" fmla="*/ 115 w 136"/>
                <a:gd name="T33" fmla="*/ 21 h 117"/>
                <a:gd name="T34" fmla="*/ 115 w 136"/>
                <a:gd name="T35"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7">
                  <a:moveTo>
                    <a:pt x="121" y="15"/>
                  </a:moveTo>
                  <a:cubicBezTo>
                    <a:pt x="106" y="1"/>
                    <a:pt x="83" y="0"/>
                    <a:pt x="68" y="14"/>
                  </a:cubicBezTo>
                  <a:cubicBezTo>
                    <a:pt x="53" y="0"/>
                    <a:pt x="30" y="1"/>
                    <a:pt x="15" y="15"/>
                  </a:cubicBezTo>
                  <a:cubicBezTo>
                    <a:pt x="0" y="30"/>
                    <a:pt x="0" y="54"/>
                    <a:pt x="15" y="69"/>
                  </a:cubicBezTo>
                  <a:cubicBezTo>
                    <a:pt x="20" y="73"/>
                    <a:pt x="59" y="112"/>
                    <a:pt x="59" y="112"/>
                  </a:cubicBezTo>
                  <a:cubicBezTo>
                    <a:pt x="64" y="117"/>
                    <a:pt x="72" y="117"/>
                    <a:pt x="77" y="112"/>
                  </a:cubicBezTo>
                  <a:cubicBezTo>
                    <a:pt x="77" y="112"/>
                    <a:pt x="120" y="69"/>
                    <a:pt x="121" y="69"/>
                  </a:cubicBezTo>
                  <a:cubicBezTo>
                    <a:pt x="136" y="54"/>
                    <a:pt x="136" y="30"/>
                    <a:pt x="121" y="15"/>
                  </a:cubicBezTo>
                  <a:close/>
                  <a:moveTo>
                    <a:pt x="115" y="63"/>
                  </a:moveTo>
                  <a:cubicBezTo>
                    <a:pt x="71" y="107"/>
                    <a:pt x="71" y="107"/>
                    <a:pt x="71" y="107"/>
                  </a:cubicBezTo>
                  <a:cubicBezTo>
                    <a:pt x="69" y="108"/>
                    <a:pt x="67" y="108"/>
                    <a:pt x="65" y="107"/>
                  </a:cubicBezTo>
                  <a:cubicBezTo>
                    <a:pt x="21" y="63"/>
                    <a:pt x="21" y="63"/>
                    <a:pt x="21" y="63"/>
                  </a:cubicBezTo>
                  <a:cubicBezTo>
                    <a:pt x="9" y="51"/>
                    <a:pt x="9" y="32"/>
                    <a:pt x="21" y="21"/>
                  </a:cubicBezTo>
                  <a:cubicBezTo>
                    <a:pt x="32" y="9"/>
                    <a:pt x="51" y="9"/>
                    <a:pt x="63" y="20"/>
                  </a:cubicBezTo>
                  <a:cubicBezTo>
                    <a:pt x="68" y="25"/>
                    <a:pt x="68" y="25"/>
                    <a:pt x="68" y="25"/>
                  </a:cubicBezTo>
                  <a:cubicBezTo>
                    <a:pt x="73" y="20"/>
                    <a:pt x="73" y="20"/>
                    <a:pt x="73" y="20"/>
                  </a:cubicBezTo>
                  <a:cubicBezTo>
                    <a:pt x="85" y="9"/>
                    <a:pt x="104" y="9"/>
                    <a:pt x="115" y="21"/>
                  </a:cubicBezTo>
                  <a:cubicBezTo>
                    <a:pt x="127" y="32"/>
                    <a:pt x="127" y="51"/>
                    <a:pt x="1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4" name="Freeform 70"/>
            <p:cNvSpPr>
              <a:spLocks/>
            </p:cNvSpPr>
            <p:nvPr/>
          </p:nvSpPr>
          <p:spPr bwMode="auto">
            <a:xfrm>
              <a:off x="1620570" y="2240948"/>
              <a:ext cx="71437" cy="71438"/>
            </a:xfrm>
            <a:custGeom>
              <a:avLst/>
              <a:gdLst>
                <a:gd name="T0" fmla="*/ 17 w 19"/>
                <a:gd name="T1" fmla="*/ 0 h 19"/>
                <a:gd name="T2" fmla="*/ 17 w 19"/>
                <a:gd name="T3" fmla="*/ 0 h 19"/>
                <a:gd name="T4" fmla="*/ 0 w 19"/>
                <a:gd name="T5" fmla="*/ 17 h 19"/>
                <a:gd name="T6" fmla="*/ 0 w 19"/>
                <a:gd name="T7" fmla="*/ 17 h 19"/>
                <a:gd name="T8" fmla="*/ 2 w 19"/>
                <a:gd name="T9" fmla="*/ 19 h 19"/>
                <a:gd name="T10" fmla="*/ 4 w 19"/>
                <a:gd name="T11" fmla="*/ 17 h 19"/>
                <a:gd name="T12" fmla="*/ 4 w 19"/>
                <a:gd name="T13" fmla="*/ 17 h 19"/>
                <a:gd name="T14" fmla="*/ 17 w 19"/>
                <a:gd name="T15" fmla="*/ 4 h 19"/>
                <a:gd name="T16" fmla="*/ 17 w 19"/>
                <a:gd name="T17" fmla="*/ 4 h 19"/>
                <a:gd name="T18" fmla="*/ 19 w 19"/>
                <a:gd name="T19" fmla="*/ 2 h 19"/>
                <a:gd name="T20" fmla="*/ 17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7" y="0"/>
                  </a:moveTo>
                  <a:cubicBezTo>
                    <a:pt x="17" y="0"/>
                    <a:pt x="17" y="0"/>
                    <a:pt x="17" y="0"/>
                  </a:cubicBezTo>
                  <a:cubicBezTo>
                    <a:pt x="8" y="0"/>
                    <a:pt x="0" y="8"/>
                    <a:pt x="0" y="17"/>
                  </a:cubicBezTo>
                  <a:cubicBezTo>
                    <a:pt x="0" y="17"/>
                    <a:pt x="0" y="17"/>
                    <a:pt x="0" y="17"/>
                  </a:cubicBezTo>
                  <a:cubicBezTo>
                    <a:pt x="0" y="18"/>
                    <a:pt x="1" y="19"/>
                    <a:pt x="2" y="19"/>
                  </a:cubicBezTo>
                  <a:cubicBezTo>
                    <a:pt x="3" y="19"/>
                    <a:pt x="4" y="18"/>
                    <a:pt x="4" y="17"/>
                  </a:cubicBezTo>
                  <a:cubicBezTo>
                    <a:pt x="4" y="17"/>
                    <a:pt x="4" y="17"/>
                    <a:pt x="4" y="17"/>
                  </a:cubicBezTo>
                  <a:cubicBezTo>
                    <a:pt x="4" y="10"/>
                    <a:pt x="10" y="4"/>
                    <a:pt x="17" y="4"/>
                  </a:cubicBezTo>
                  <a:cubicBezTo>
                    <a:pt x="17" y="4"/>
                    <a:pt x="17" y="4"/>
                    <a:pt x="17" y="4"/>
                  </a:cubicBezTo>
                  <a:cubicBezTo>
                    <a:pt x="18" y="4"/>
                    <a:pt x="19" y="3"/>
                    <a:pt x="19" y="2"/>
                  </a:cubicBezTo>
                  <a:cubicBezTo>
                    <a:pt x="19" y="1"/>
                    <a:pt x="1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sp>
        <p:nvSpPr>
          <p:cNvPr id="15" name="Freeform 71"/>
          <p:cNvSpPr>
            <a:spLocks noEditPoints="1"/>
          </p:cNvSpPr>
          <p:nvPr/>
        </p:nvSpPr>
        <p:spPr bwMode="auto">
          <a:xfrm>
            <a:off x="2306461" y="3388465"/>
            <a:ext cx="600218" cy="431840"/>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6" name="矩形 15"/>
          <p:cNvSpPr/>
          <p:nvPr/>
        </p:nvSpPr>
        <p:spPr>
          <a:xfrm>
            <a:off x="1404734" y="4152086"/>
            <a:ext cx="2403672" cy="1338828"/>
          </a:xfrm>
          <a:prstGeom prst="rect">
            <a:avLst/>
          </a:prstGeom>
        </p:spPr>
        <p:txBody>
          <a:bodyPr wrap="square">
            <a:spAutoFit/>
          </a:bodyPr>
          <a:lstStyle/>
          <a:p>
            <a:pPr algn="ctr">
              <a:lnSpc>
                <a:spcPct val="150000"/>
              </a:lnSpc>
            </a:pP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zh-CN" altLang="en-US" sz="1200" dirty="0" smtClean="0">
                <a:solidFill>
                  <a:schemeClr val="bg1">
                    <a:alpha val="8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a:t>
            </a:r>
            <a:endParaRPr lang="zh-CN" altLang="en-US" sz="1200" dirty="0">
              <a:solidFill>
                <a:schemeClr val="bg1">
                  <a:alpha val="8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7" name="矩形 16"/>
          <p:cNvSpPr/>
          <p:nvPr/>
        </p:nvSpPr>
        <p:spPr>
          <a:xfrm>
            <a:off x="4894164" y="4152086"/>
            <a:ext cx="2403672" cy="1338828"/>
          </a:xfrm>
          <a:prstGeom prst="rect">
            <a:avLst/>
          </a:prstGeom>
        </p:spPr>
        <p:txBody>
          <a:bodyPr wrap="square">
            <a:spAutoFit/>
          </a:bodyPr>
          <a:lstStyle/>
          <a:p>
            <a:pPr algn="ctr">
              <a:lnSpc>
                <a:spcPct val="15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8" name="矩形 17"/>
          <p:cNvSpPr/>
          <p:nvPr/>
        </p:nvSpPr>
        <p:spPr>
          <a:xfrm>
            <a:off x="8383594" y="4152086"/>
            <a:ext cx="2403672" cy="1338828"/>
          </a:xfrm>
          <a:prstGeom prst="rect">
            <a:avLst/>
          </a:prstGeom>
        </p:spPr>
        <p:txBody>
          <a:bodyPr wrap="square">
            <a:spAutoFit/>
          </a:bodyPr>
          <a:lstStyle/>
          <a:p>
            <a:pPr algn="ctr">
              <a:lnSpc>
                <a:spcPct val="15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22" name="组合 21"/>
          <p:cNvGrpSpPr/>
          <p:nvPr/>
        </p:nvGrpSpPr>
        <p:grpSpPr>
          <a:xfrm>
            <a:off x="3320458" y="458741"/>
            <a:ext cx="5572519" cy="785143"/>
            <a:chOff x="1679798" y="438128"/>
            <a:chExt cx="5572519" cy="785143"/>
          </a:xfrm>
        </p:grpSpPr>
        <p:sp>
          <p:nvSpPr>
            <p:cNvPr id="23" name="文本框 22"/>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4" name="文本框 23"/>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634320640"/>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4" presetClass="path" presetSubtype="0" decel="100000" fill="hold" grpId="1" nodeType="withEffect">
                                  <p:stCondLst>
                                    <p:cond delay="1000"/>
                                  </p:stCondLst>
                                  <p:childTnLst>
                                    <p:animMotion origin="layout" path="M 0 2.22222E-6 L 0 -0.08658 " pathEditMode="relative" rAng="0" ptsTypes="AA">
                                      <p:cBhvr>
                                        <p:cTn id="9" dur="1000" spd="-100000" fill="hold"/>
                                        <p:tgtEl>
                                          <p:spTgt spid="3"/>
                                        </p:tgtEl>
                                        <p:attrNameLst>
                                          <p:attrName>ppt_x</p:attrName>
                                          <p:attrName>ppt_y</p:attrName>
                                        </p:attrNameLst>
                                      </p:cBhvr>
                                      <p:rCtr x="0" y="-4329"/>
                                    </p:animMotion>
                                  </p:childTnLst>
                                </p:cTn>
                              </p:par>
                              <p:par>
                                <p:cTn id="10" presetID="10" presetClass="entr" presetSubtype="0" fill="hold" grpId="0" nodeType="withEffect">
                                  <p:stCondLst>
                                    <p:cond delay="1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64" presetClass="path" presetSubtype="0" decel="100000" fill="hold" grpId="1" nodeType="withEffect">
                                  <p:stCondLst>
                                    <p:cond delay="1750"/>
                                  </p:stCondLst>
                                  <p:childTnLst>
                                    <p:animMotion origin="layout" path="M -2.08333E-6 -3.7037E-6 L -2.08333E-6 0.09792 " pathEditMode="relative" rAng="0" ptsTypes="AA">
                                      <p:cBhvr>
                                        <p:cTn id="14" dur="1000" spd="-100000" fill="hold"/>
                                        <p:tgtEl>
                                          <p:spTgt spid="2"/>
                                        </p:tgtEl>
                                        <p:attrNameLst>
                                          <p:attrName>ppt_x</p:attrName>
                                          <p:attrName>ppt_y</p:attrName>
                                        </p:attrNameLst>
                                      </p:cBhvr>
                                      <p:rCtr x="0" y="4884"/>
                                    </p:animMotion>
                                  </p:childTnLst>
                                </p:cTn>
                              </p:par>
                              <p:par>
                                <p:cTn id="15" presetID="10" presetClass="entr" presetSubtype="0" fill="hold" grpId="0" nodeType="withEffect">
                                  <p:stCondLst>
                                    <p:cond delay="17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par>
                                <p:cTn id="18" presetID="64" presetClass="path" presetSubtype="0" decel="100000" fill="hold" grpId="1" nodeType="withEffect">
                                  <p:stCondLst>
                                    <p:cond delay="1750"/>
                                  </p:stCondLst>
                                  <p:childTnLst>
                                    <p:animMotion origin="layout" path="M -2.5E-6 3.7037E-6 L -2.5E-6 -0.18473 " pathEditMode="relative" rAng="0" ptsTypes="AA">
                                      <p:cBhvr>
                                        <p:cTn id="19" dur="1250" spd="-100000" fill="hold"/>
                                        <p:tgtEl>
                                          <p:spTgt spid="15"/>
                                        </p:tgtEl>
                                        <p:attrNameLst>
                                          <p:attrName>ppt_x</p:attrName>
                                          <p:attrName>ppt_y</p:attrName>
                                        </p:attrNameLst>
                                      </p:cBhvr>
                                      <p:rCtr x="0" y="-9236"/>
                                    </p:animMotion>
                                  </p:childTnLst>
                                </p:cTn>
                              </p:par>
                              <p:par>
                                <p:cTn id="20" presetID="10" presetClass="entr" presetSubtype="0" fill="hold" grpId="0" nodeType="withEffect">
                                  <p:stCondLst>
                                    <p:cond delay="1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64" presetClass="path" presetSubtype="0" decel="100000" fill="hold" grpId="1" nodeType="withEffect">
                                  <p:stCondLst>
                                    <p:cond delay="1750"/>
                                  </p:stCondLst>
                                  <p:childTnLst>
                                    <p:animMotion origin="layout" path="M -2.08333E-6 7.40741E-7 L -2.08333E-6 -0.34468 " pathEditMode="relative" rAng="0" ptsTypes="AA">
                                      <p:cBhvr>
                                        <p:cTn id="24" dur="1500" spd="-100000" fill="hold"/>
                                        <p:tgtEl>
                                          <p:spTgt spid="16"/>
                                        </p:tgtEl>
                                        <p:attrNameLst>
                                          <p:attrName>ppt_x</p:attrName>
                                          <p:attrName>ppt_y</p:attrName>
                                        </p:attrNameLst>
                                      </p:cBhvr>
                                      <p:rCtr x="0" y="-17245"/>
                                    </p:animMotion>
                                  </p:childTnLst>
                                </p:cTn>
                              </p:par>
                              <p:par>
                                <p:cTn id="25" presetID="10" presetClass="entr" presetSubtype="0" fill="hold" grpId="0" nodeType="withEffect">
                                  <p:stCondLst>
                                    <p:cond delay="3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par>
                                <p:cTn id="28" presetID="64" presetClass="path" presetSubtype="0" decel="100000" fill="hold" grpId="1" nodeType="withEffect">
                                  <p:stCondLst>
                                    <p:cond delay="3000"/>
                                  </p:stCondLst>
                                  <p:childTnLst>
                                    <p:animMotion origin="layout" path="M -2.08333E-6 -3.7037E-6 L -2.08333E-6 0.09792 " pathEditMode="relative" rAng="0" ptsTypes="AA">
                                      <p:cBhvr>
                                        <p:cTn id="29" dur="1000" spd="-100000" fill="hold"/>
                                        <p:tgtEl>
                                          <p:spTgt spid="7"/>
                                        </p:tgtEl>
                                        <p:attrNameLst>
                                          <p:attrName>ppt_x</p:attrName>
                                          <p:attrName>ppt_y</p:attrName>
                                        </p:attrNameLst>
                                      </p:cBhvr>
                                      <p:rCtr x="0" y="4884"/>
                                    </p:animMotion>
                                  </p:childTnLst>
                                </p:cTn>
                              </p:par>
                              <p:par>
                                <p:cTn id="30" presetID="10" presetClass="entr" presetSubtype="0" fill="hold" nodeType="withEffect">
                                  <p:stCondLst>
                                    <p:cond delay="3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par>
                                <p:cTn id="33" presetID="64" presetClass="path" presetSubtype="0" decel="100000" fill="hold" nodeType="withEffect">
                                  <p:stCondLst>
                                    <p:cond delay="3000"/>
                                  </p:stCondLst>
                                  <p:childTnLst>
                                    <p:animMotion origin="layout" path="M -2.5E-6 3.7037E-6 L -2.5E-6 -0.18473 " pathEditMode="relative" rAng="0" ptsTypes="AA">
                                      <p:cBhvr>
                                        <p:cTn id="34" dur="1250" spd="-100000" fill="hold"/>
                                        <p:tgtEl>
                                          <p:spTgt spid="12"/>
                                        </p:tgtEl>
                                        <p:attrNameLst>
                                          <p:attrName>ppt_x</p:attrName>
                                          <p:attrName>ppt_y</p:attrName>
                                        </p:attrNameLst>
                                      </p:cBhvr>
                                      <p:rCtr x="0" y="-9236"/>
                                    </p:animMotion>
                                  </p:childTnLst>
                                </p:cTn>
                              </p:par>
                              <p:par>
                                <p:cTn id="35" presetID="10" presetClass="entr" presetSubtype="0" fill="hold" grpId="0" nodeType="withEffect">
                                  <p:stCondLst>
                                    <p:cond delay="3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childTnLst>
                                </p:cTn>
                              </p:par>
                              <p:par>
                                <p:cTn id="38" presetID="64" presetClass="path" presetSubtype="0" decel="100000" fill="hold" grpId="1" nodeType="withEffect">
                                  <p:stCondLst>
                                    <p:cond delay="3000"/>
                                  </p:stCondLst>
                                  <p:childTnLst>
                                    <p:animMotion origin="layout" path="M -2.5E-6 -3.7037E-7 L -2.5E-6 -0.34468 " pathEditMode="relative" rAng="0" ptsTypes="AA">
                                      <p:cBhvr>
                                        <p:cTn id="39" dur="1500" spd="-100000" fill="hold"/>
                                        <p:tgtEl>
                                          <p:spTgt spid="17"/>
                                        </p:tgtEl>
                                        <p:attrNameLst>
                                          <p:attrName>ppt_x</p:attrName>
                                          <p:attrName>ppt_y</p:attrName>
                                        </p:attrNameLst>
                                      </p:cBhvr>
                                      <p:rCtr x="0" y="-17245"/>
                                    </p:animMotion>
                                  </p:childTnLst>
                                </p:cTn>
                              </p:par>
                              <p:par>
                                <p:cTn id="40" presetID="10" presetClass="entr" presetSubtype="0" fill="hold" grpId="0" nodeType="withEffect">
                                  <p:stCondLst>
                                    <p:cond delay="4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childTnLst>
                                </p:cTn>
                              </p:par>
                              <p:par>
                                <p:cTn id="43" presetID="64" presetClass="path" presetSubtype="0" decel="100000" fill="hold" grpId="1" nodeType="withEffect">
                                  <p:stCondLst>
                                    <p:cond delay="4250"/>
                                  </p:stCondLst>
                                  <p:childTnLst>
                                    <p:animMotion origin="layout" path="M -2.08333E-6 -3.7037E-6 L -2.08333E-6 0.09792 " pathEditMode="relative" rAng="0" ptsTypes="AA">
                                      <p:cBhvr>
                                        <p:cTn id="44" dur="1000" spd="-100000" fill="hold"/>
                                        <p:tgtEl>
                                          <p:spTgt spid="8"/>
                                        </p:tgtEl>
                                        <p:attrNameLst>
                                          <p:attrName>ppt_x</p:attrName>
                                          <p:attrName>ppt_y</p:attrName>
                                        </p:attrNameLst>
                                      </p:cBhvr>
                                      <p:rCtr x="0" y="4884"/>
                                    </p:animMotion>
                                  </p:childTnLst>
                                </p:cTn>
                              </p:par>
                              <p:par>
                                <p:cTn id="45" presetID="10" presetClass="entr" presetSubtype="0" fill="hold" nodeType="withEffect">
                                  <p:stCondLst>
                                    <p:cond delay="425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childTnLst>
                                </p:cTn>
                              </p:par>
                              <p:par>
                                <p:cTn id="48" presetID="64" presetClass="path" presetSubtype="0" decel="100000" fill="hold" nodeType="withEffect">
                                  <p:stCondLst>
                                    <p:cond delay="4250"/>
                                  </p:stCondLst>
                                  <p:childTnLst>
                                    <p:animMotion origin="layout" path="M -1.875E-6 2.59259E-6 L -1.875E-6 -0.18472 " pathEditMode="relative" rAng="0" ptsTypes="AA">
                                      <p:cBhvr>
                                        <p:cTn id="49" dur="1250" spd="-100000" fill="hold"/>
                                        <p:tgtEl>
                                          <p:spTgt spid="9"/>
                                        </p:tgtEl>
                                        <p:attrNameLst>
                                          <p:attrName>ppt_x</p:attrName>
                                          <p:attrName>ppt_y</p:attrName>
                                        </p:attrNameLst>
                                      </p:cBhvr>
                                      <p:rCtr x="0" y="-9236"/>
                                    </p:animMotion>
                                  </p:childTnLst>
                                </p:cTn>
                              </p:par>
                              <p:par>
                                <p:cTn id="50" presetID="10" presetClass="entr" presetSubtype="0" fill="hold" grpId="0" nodeType="withEffect">
                                  <p:stCondLst>
                                    <p:cond delay="42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childTnLst>
                                </p:cTn>
                              </p:par>
                              <p:par>
                                <p:cTn id="53" presetID="64" presetClass="path" presetSubtype="0" decel="100000" fill="hold" grpId="1" nodeType="withEffect">
                                  <p:stCondLst>
                                    <p:cond delay="4250"/>
                                  </p:stCondLst>
                                  <p:childTnLst>
                                    <p:animMotion origin="layout" path="M -2.5E-6 -3.7037E-7 L -2.5E-6 -0.34468 " pathEditMode="relative" rAng="0" ptsTypes="AA">
                                      <p:cBhvr>
                                        <p:cTn id="54" dur="1500" spd="-100000" fill="hold"/>
                                        <p:tgtEl>
                                          <p:spTgt spid="18"/>
                                        </p:tgtEl>
                                        <p:attrNameLst>
                                          <p:attrName>ppt_x</p:attrName>
                                          <p:attrName>ppt_y</p:attrName>
                                        </p:attrNameLst>
                                      </p:cBhvr>
                                      <p:rCtr x="0" y="-1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animBg="1"/>
      <p:bldP spid="2" grpId="1" animBg="1"/>
      <p:bldP spid="7" grpId="0" animBg="1"/>
      <p:bldP spid="7" grpId="1" animBg="1"/>
      <p:bldP spid="8" grpId="0" animBg="1"/>
      <p:bldP spid="8" grpId="1" animBg="1"/>
      <p:bldP spid="15" grpId="0" animBg="1"/>
      <p:bldP spid="15" grpId="1" animBg="1"/>
      <p:bldP spid="16" grpId="0"/>
      <p:bldP spid="16" grpId="1"/>
      <p:bldP spid="17" grpId="0"/>
      <p:bldP spid="17" grpId="1"/>
      <p:bldP spid="18" grpId="0"/>
      <p:bldP spid="1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5386" y="3226526"/>
            <a:ext cx="1946456" cy="2481943"/>
            <a:chOff x="1055386" y="2468880"/>
            <a:chExt cx="1946456" cy="2481943"/>
          </a:xfrm>
          <a:effectLst>
            <a:outerShdw blurRad="101600" dist="38100" dir="2700000" algn="tl" rotWithShape="0">
              <a:prstClr val="black">
                <a:alpha val="25000"/>
              </a:prstClr>
            </a:outerShdw>
          </a:effectLst>
        </p:grpSpPr>
        <p:sp>
          <p:nvSpPr>
            <p:cNvPr id="2" name="矩形 1"/>
            <p:cNvSpPr/>
            <p:nvPr/>
          </p:nvSpPr>
          <p:spPr>
            <a:xfrm>
              <a:off x="1055386" y="2468880"/>
              <a:ext cx="1946456" cy="171123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55386" y="4317006"/>
              <a:ext cx="1946456" cy="633817"/>
            </a:xfrm>
            <a:prstGeom prst="rect">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zh-CN" altLang="en-US" dirty="0">
                  <a:solidFill>
                    <a:schemeClr val="bg1"/>
                  </a:solidFill>
                  <a:latin typeface="字魂105号-简雅黑" panose="00000500000000000000" pitchFamily="2" charset="-122"/>
                  <a:ea typeface="字魂105号-简雅黑" panose="00000500000000000000" pitchFamily="2" charset="-122"/>
                </a:rPr>
                <a:t>售前咨询</a:t>
              </a:r>
              <a:endParaRPr lang="zh-CN" altLang="en-US" dirty="0">
                <a:solidFill>
                  <a:schemeClr val="bg1"/>
                </a:solidFill>
                <a:latin typeface="字魂105号-简雅黑" panose="00000500000000000000" pitchFamily="2" charset="-122"/>
                <a:ea typeface="字魂105号-简雅黑" panose="00000500000000000000" pitchFamily="2" charset="-122"/>
                <a:cs typeface="+mn-ea"/>
              </a:endParaRPr>
            </a:p>
          </p:txBody>
        </p:sp>
      </p:grpSp>
      <p:grpSp>
        <p:nvGrpSpPr>
          <p:cNvPr id="20" name="组合 19"/>
          <p:cNvGrpSpPr/>
          <p:nvPr/>
        </p:nvGrpSpPr>
        <p:grpSpPr>
          <a:xfrm>
            <a:off x="3811649" y="3226526"/>
            <a:ext cx="1946456" cy="2481943"/>
            <a:chOff x="1055386" y="2468880"/>
            <a:chExt cx="1946456" cy="2481943"/>
          </a:xfrm>
          <a:effectLst>
            <a:outerShdw blurRad="101600" dist="38100" dir="2700000" algn="tl" rotWithShape="0">
              <a:prstClr val="black">
                <a:alpha val="25000"/>
              </a:prstClr>
            </a:outerShdw>
          </a:effectLst>
        </p:grpSpPr>
        <p:sp>
          <p:nvSpPr>
            <p:cNvPr id="21" name="矩形 20"/>
            <p:cNvSpPr/>
            <p:nvPr/>
          </p:nvSpPr>
          <p:spPr>
            <a:xfrm>
              <a:off x="1055386" y="2468880"/>
              <a:ext cx="1946456" cy="171123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55386" y="4317006"/>
              <a:ext cx="1946456" cy="633817"/>
            </a:xfrm>
            <a:prstGeom prst="rect">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zh-CN" altLang="en-US" dirty="0" smtClean="0">
                  <a:solidFill>
                    <a:schemeClr val="bg1"/>
                  </a:solidFill>
                  <a:latin typeface="字魂105号-简雅黑" panose="00000500000000000000" pitchFamily="2" charset="-122"/>
                  <a:ea typeface="字魂105号-简雅黑" panose="00000500000000000000" pitchFamily="2" charset="-122"/>
                </a:rPr>
                <a:t>项目管理</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23" name="组合 22"/>
          <p:cNvGrpSpPr/>
          <p:nvPr/>
        </p:nvGrpSpPr>
        <p:grpSpPr>
          <a:xfrm>
            <a:off x="6567912" y="3226526"/>
            <a:ext cx="1946456" cy="2481943"/>
            <a:chOff x="1055386" y="2468880"/>
            <a:chExt cx="1946456" cy="2481943"/>
          </a:xfrm>
          <a:effectLst>
            <a:outerShdw blurRad="101600" dist="38100" dir="2700000" algn="tl" rotWithShape="0">
              <a:prstClr val="black">
                <a:alpha val="25000"/>
              </a:prstClr>
            </a:outerShdw>
          </a:effectLst>
        </p:grpSpPr>
        <p:sp>
          <p:nvSpPr>
            <p:cNvPr id="24" name="矩形 23"/>
            <p:cNvSpPr/>
            <p:nvPr/>
          </p:nvSpPr>
          <p:spPr>
            <a:xfrm>
              <a:off x="1055386" y="2468880"/>
              <a:ext cx="1946456" cy="171123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55386" y="4317006"/>
              <a:ext cx="1946456" cy="633817"/>
            </a:xfrm>
            <a:prstGeom prst="rect">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zh-CN" altLang="en-US" dirty="0" smtClean="0">
                  <a:solidFill>
                    <a:schemeClr val="bg1"/>
                  </a:solidFill>
                  <a:latin typeface="字魂105号-简雅黑" panose="00000500000000000000" pitchFamily="2" charset="-122"/>
                  <a:ea typeface="字魂105号-简雅黑" panose="00000500000000000000" pitchFamily="2" charset="-122"/>
                </a:rPr>
                <a:t>市场营销</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26" name="组合 25"/>
          <p:cNvGrpSpPr/>
          <p:nvPr/>
        </p:nvGrpSpPr>
        <p:grpSpPr>
          <a:xfrm>
            <a:off x="9324175" y="3226526"/>
            <a:ext cx="1946456" cy="2481943"/>
            <a:chOff x="1055386" y="2468880"/>
            <a:chExt cx="1946456" cy="2481943"/>
          </a:xfrm>
          <a:effectLst>
            <a:outerShdw blurRad="101600" dist="38100" dir="2700000" algn="tl" rotWithShape="0">
              <a:prstClr val="black">
                <a:alpha val="25000"/>
              </a:prstClr>
            </a:outerShdw>
          </a:effectLst>
        </p:grpSpPr>
        <p:sp>
          <p:nvSpPr>
            <p:cNvPr id="27" name="矩形 26"/>
            <p:cNvSpPr/>
            <p:nvPr/>
          </p:nvSpPr>
          <p:spPr>
            <a:xfrm>
              <a:off x="1055386" y="2468880"/>
              <a:ext cx="1946456" cy="171123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55386" y="4317006"/>
              <a:ext cx="1946456" cy="633817"/>
            </a:xfrm>
            <a:prstGeom prst="rect">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zh-CN" altLang="en-US" dirty="0">
                  <a:solidFill>
                    <a:schemeClr val="bg1"/>
                  </a:solidFill>
                  <a:latin typeface="字魂105号-简雅黑" panose="00000500000000000000" pitchFamily="2" charset="-122"/>
                  <a:ea typeface="字魂105号-简雅黑" panose="00000500000000000000" pitchFamily="2" charset="-122"/>
                </a:rPr>
                <a:t>售后回访</a:t>
              </a:r>
            </a:p>
          </p:txBody>
        </p:sp>
      </p:grpSp>
      <p:sp>
        <p:nvSpPr>
          <p:cNvPr id="29" name="矩形 28">
            <a:extLst>
              <a:ext uri="{FF2B5EF4-FFF2-40B4-BE49-F238E27FC236}">
                <a16:creationId xmlns:a16="http://schemas.microsoft.com/office/drawing/2014/main" xmlns="" id="{C4D6F3A9-2A45-42D5-8CF0-E1028620FD2C}"/>
              </a:ext>
            </a:extLst>
          </p:cNvPr>
          <p:cNvSpPr/>
          <p:nvPr/>
        </p:nvSpPr>
        <p:spPr>
          <a:xfrm>
            <a:off x="1080450" y="2237539"/>
            <a:ext cx="10244779" cy="613694"/>
          </a:xfrm>
          <a:prstGeom prst="rect">
            <a:avLst/>
          </a:prstGeom>
        </p:spPr>
        <p:txBody>
          <a:bodyPr wrap="square">
            <a:spAutoFit/>
          </a:bodyPr>
          <a:lstStyle/>
          <a:p>
            <a:pPr algn="just" fontAlgn="base">
              <a:lnSpc>
                <a:spcPct val="150000"/>
              </a:lnSpc>
              <a:spcBef>
                <a:spcPct val="0"/>
              </a:spcBef>
              <a:spcAft>
                <a:spcPct val="0"/>
              </a:spcAft>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微笑是一种国际礼仪，是唯一一种不分国籍的通用语言。能充分体现一个人的热情、修养和魅力。是最能赋予人好感，增加友善和沟通，愉悦心情的表现方式。微笑是一种国际礼仪，是唯一一种不分国籍的通用语言。能充分体现一个人的热情、修养和魅力。</a:t>
            </a:r>
          </a:p>
        </p:txBody>
      </p:sp>
      <p:grpSp>
        <p:nvGrpSpPr>
          <p:cNvPr id="30" name="组合 29"/>
          <p:cNvGrpSpPr/>
          <p:nvPr/>
        </p:nvGrpSpPr>
        <p:grpSpPr>
          <a:xfrm>
            <a:off x="3320458" y="458741"/>
            <a:ext cx="5572519" cy="785143"/>
            <a:chOff x="1679798" y="438128"/>
            <a:chExt cx="5572519" cy="785143"/>
          </a:xfrm>
        </p:grpSpPr>
        <p:sp>
          <p:nvSpPr>
            <p:cNvPr id="31" name="文本框 30"/>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2" name="文本框 31"/>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43396679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wd">
                                    <p:tmPct val="3146"/>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648"/>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148"/>
                            </p:stCondLst>
                            <p:childTnLst>
                              <p:par>
                                <p:cTn id="16" presetID="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par>
                          <p:cTn id="20" fill="hold">
                            <p:stCondLst>
                              <p:cond delay="2648"/>
                            </p:stCondLst>
                            <p:childTnLst>
                              <p:par>
                                <p:cTn id="21" presetID="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par>
                          <p:cTn id="25" fill="hold">
                            <p:stCondLst>
                              <p:cond delay="3148"/>
                            </p:stCondLst>
                            <p:childTnLst>
                              <p:par>
                                <p:cTn id="26" presetID="2" presetClass="entr" presetSubtype="4"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2205318" y="1907318"/>
            <a:ext cx="7781364" cy="49154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请在此添加文字</a:t>
            </a:r>
            <a:r>
              <a:rPr lang="zh-CN" altLang="en-US" sz="1200" dirty="0" smtClean="0">
                <a:solidFill>
                  <a:prstClr val="white">
                    <a:lumMod val="65000"/>
                  </a:prstClr>
                </a:solidFill>
                <a:latin typeface="字魂105号-简雅黑" panose="00000500000000000000" pitchFamily="2" charset="-122"/>
                <a:ea typeface="字魂105号-简雅黑" panose="00000500000000000000" pitchFamily="2" charset="-122"/>
                <a:cs typeface="Calibri"/>
              </a:rPr>
              <a:t>说请</a:t>
            </a: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在此添加文字</a:t>
            </a:r>
            <a:r>
              <a:rPr lang="zh-CN" altLang="en-US" sz="1200" dirty="0" smtClean="0">
                <a:solidFill>
                  <a:prstClr val="white">
                    <a:lumMod val="65000"/>
                  </a:prstClr>
                </a:solidFill>
                <a:latin typeface="字魂105号-简雅黑" panose="00000500000000000000" pitchFamily="2" charset="-122"/>
                <a:ea typeface="字魂105号-简雅黑" panose="00000500000000000000" pitchFamily="2" charset="-122"/>
                <a:cs typeface="Calibri"/>
              </a:rPr>
              <a:t>说明请</a:t>
            </a: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在此添加文字</a:t>
            </a:r>
            <a:r>
              <a:rPr lang="zh-CN" altLang="en-US" sz="1200" dirty="0" smtClean="0">
                <a:solidFill>
                  <a:prstClr val="white">
                    <a:lumMod val="65000"/>
                  </a:prstClr>
                </a:solidFill>
                <a:latin typeface="字魂105号-简雅黑" panose="00000500000000000000" pitchFamily="2" charset="-122"/>
                <a:ea typeface="字魂105号-简雅黑" panose="00000500000000000000" pitchFamily="2" charset="-122"/>
                <a:cs typeface="Calibri"/>
              </a:rPr>
              <a:t>说明请</a:t>
            </a: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在此添加文字说明。请在此添加文字说明，请在此添加文字说明。请在此添加文字说明，请在此添加文字</a:t>
            </a:r>
            <a:r>
              <a:rPr lang="zh-CN" altLang="en-US" sz="1200" dirty="0" smtClean="0">
                <a:solidFill>
                  <a:prstClr val="white">
                    <a:lumMod val="65000"/>
                  </a:prstClr>
                </a:solidFill>
                <a:latin typeface="字魂105号-简雅黑" panose="00000500000000000000" pitchFamily="2" charset="-122"/>
                <a:ea typeface="字魂105号-简雅黑" panose="00000500000000000000" pitchFamily="2" charset="-122"/>
                <a:cs typeface="Calibri"/>
              </a:rPr>
              <a:t>说明</a:t>
            </a:r>
            <a:endPar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endParaRPr>
          </a:p>
        </p:txBody>
      </p:sp>
      <p:sp>
        <p:nvSpPr>
          <p:cNvPr id="3" name="圆角矩形 2"/>
          <p:cNvSpPr/>
          <p:nvPr/>
        </p:nvSpPr>
        <p:spPr>
          <a:xfrm>
            <a:off x="1997031" y="2796948"/>
            <a:ext cx="2500829" cy="2911897"/>
          </a:xfrm>
          <a:prstGeom prst="roundRect">
            <a:avLst>
              <a:gd name="adj" fmla="val 5654"/>
            </a:avLst>
          </a:prstGeom>
          <a:solidFill>
            <a:sysClr val="window" lastClr="FFFFFF"/>
          </a:solidFill>
          <a:ln w="12700" cap="flat" cmpd="sng" algn="ctr">
            <a:noFill/>
            <a:prstDash val="solid"/>
            <a:miter lim="800000"/>
          </a:ln>
          <a:effectLst>
            <a:outerShdw blurRad="381000" sx="102000" sy="102000" algn="ctr" rotWithShape="0">
              <a:prstClr val="black">
                <a:alpha val="20000"/>
              </a:prstClr>
            </a:outerShdw>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4" name="圆角矩形 3"/>
          <p:cNvSpPr/>
          <p:nvPr/>
        </p:nvSpPr>
        <p:spPr>
          <a:xfrm>
            <a:off x="4845583" y="2796948"/>
            <a:ext cx="2500829" cy="2911897"/>
          </a:xfrm>
          <a:prstGeom prst="roundRect">
            <a:avLst>
              <a:gd name="adj" fmla="val 5654"/>
            </a:avLst>
          </a:pr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5" name="圆角矩形 4"/>
          <p:cNvSpPr/>
          <p:nvPr/>
        </p:nvSpPr>
        <p:spPr>
          <a:xfrm>
            <a:off x="7694135" y="2796948"/>
            <a:ext cx="2500829" cy="2911897"/>
          </a:xfrm>
          <a:prstGeom prst="roundRect">
            <a:avLst>
              <a:gd name="adj" fmla="val 5654"/>
            </a:avLst>
          </a:pr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6" name="矩形 5"/>
          <p:cNvSpPr/>
          <p:nvPr/>
        </p:nvSpPr>
        <p:spPr>
          <a:xfrm>
            <a:off x="2169418" y="2935204"/>
            <a:ext cx="705642" cy="769441"/>
          </a:xfrm>
          <a:prstGeom prst="rect">
            <a:avLst/>
          </a:prstGeom>
        </p:spPr>
        <p:txBody>
          <a:bodyPr wrap="none">
            <a:spAutoFit/>
          </a:bodyPr>
          <a:lstStyle/>
          <a:p>
            <a:pPr algn="ctr"/>
            <a:r>
              <a:rPr lang="en-US" altLang="zh-CN" sz="4400" b="1" dirty="0" smtClean="0">
                <a:solidFill>
                  <a:srgbClr val="25846A"/>
                </a:solidFill>
                <a:latin typeface="字魂45号-冰宇雅宋" panose="00000500000000000000" pitchFamily="2" charset="-122"/>
                <a:ea typeface="字魂105号-简雅黑" panose="00000500000000000000" pitchFamily="2" charset="-122"/>
              </a:rPr>
              <a:t>01</a:t>
            </a:r>
            <a:endParaRPr lang="zh-CN" altLang="en-US" sz="4400" b="1" dirty="0">
              <a:solidFill>
                <a:srgbClr val="25846A"/>
              </a:solidFill>
              <a:latin typeface="字魂45号-冰宇雅宋" panose="00000500000000000000" pitchFamily="2" charset="-122"/>
              <a:ea typeface="字魂105号-简雅黑" panose="00000500000000000000" pitchFamily="2" charset="-122"/>
            </a:endParaRPr>
          </a:p>
        </p:txBody>
      </p:sp>
      <p:sp>
        <p:nvSpPr>
          <p:cNvPr id="7" name="矩形 6"/>
          <p:cNvSpPr/>
          <p:nvPr/>
        </p:nvSpPr>
        <p:spPr>
          <a:xfrm>
            <a:off x="2181775" y="3842783"/>
            <a:ext cx="2248383" cy="1028936"/>
          </a:xfrm>
          <a:prstGeom prst="rect">
            <a:avLst/>
          </a:prstGeom>
        </p:spPr>
        <p:txBody>
          <a:bodyPr wrap="square">
            <a:spAutoFit/>
          </a:bodyPr>
          <a:lstStyle/>
          <a:p>
            <a:pPr>
              <a:lnSpc>
                <a:spcPct val="150000"/>
              </a:lnSpc>
            </a:pPr>
            <a:r>
              <a:rPr lang="zh-CN" altLang="en-US" sz="1051" dirty="0" smtClean="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请在此添加文字说明，请在此添加文字说明。请在此添加文字说明，请在此添加文字说明。请在此添加文字说明，</a:t>
            </a:r>
          </a:p>
        </p:txBody>
      </p:sp>
      <p:sp>
        <p:nvSpPr>
          <p:cNvPr id="8" name="矩形 7"/>
          <p:cNvSpPr/>
          <p:nvPr/>
        </p:nvSpPr>
        <p:spPr>
          <a:xfrm>
            <a:off x="2857076" y="3136640"/>
            <a:ext cx="1415772" cy="418320"/>
          </a:xfrm>
          <a:prstGeom prst="rect">
            <a:avLst/>
          </a:prstGeom>
        </p:spPr>
        <p:txBody>
          <a:bodyPr wrap="none">
            <a:spAutoFit/>
          </a:bodyPr>
          <a:lstStyle/>
          <a:p>
            <a:pPr>
              <a:lnSpc>
                <a:spcPct val="150000"/>
              </a:lnSpc>
            </a:pPr>
            <a:r>
              <a:rPr lang="zh-CN" altLang="en-US" sz="1600" dirty="0">
                <a:solidFill>
                  <a:srgbClr val="323F4F"/>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600" dirty="0">
              <a:solidFill>
                <a:srgbClr val="323F4F"/>
              </a:solidFill>
              <a:latin typeface="字魂105号-简雅黑" panose="00000500000000000000" pitchFamily="2" charset="-122"/>
              <a:ea typeface="字魂105号-简雅黑" panose="00000500000000000000" pitchFamily="2" charset="-122"/>
              <a:cs typeface="+mn-ea"/>
              <a:sym typeface="+mn-lt"/>
            </a:endParaRPr>
          </a:p>
        </p:txBody>
      </p:sp>
      <p:sp>
        <p:nvSpPr>
          <p:cNvPr id="9" name="文本框 8"/>
          <p:cNvSpPr txBox="1"/>
          <p:nvPr/>
        </p:nvSpPr>
        <p:spPr>
          <a:xfrm>
            <a:off x="2357729" y="5000307"/>
            <a:ext cx="1779432" cy="412576"/>
          </a:xfrm>
          <a:prstGeom prst="roundRect">
            <a:avLst>
              <a:gd name="adj" fmla="val 50000"/>
            </a:avLst>
          </a:prstGeom>
          <a:gradFill>
            <a:gsLst>
              <a:gs pos="0">
                <a:srgbClr val="88CB40"/>
              </a:gs>
              <a:gs pos="100000">
                <a:srgbClr val="25846A"/>
              </a:gs>
            </a:gsLst>
            <a:lin ang="2700000" scaled="0"/>
          </a:gradFill>
          <a:effectLst>
            <a:outerShdw blurRad="127000" dist="38100" dir="8100000" algn="tr" rotWithShape="0">
              <a:srgbClr val="0070C0">
                <a:alpha val="30000"/>
              </a:srgbClr>
            </a:outerShdw>
          </a:effectLst>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rPr>
              <a:t>添加您的标题</a:t>
            </a:r>
            <a:endParaRPr kumimoji="0" lang="zh-CN" altLang="en-US" sz="105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endParaRPr>
          </a:p>
        </p:txBody>
      </p:sp>
      <p:sp>
        <p:nvSpPr>
          <p:cNvPr id="10" name="矩形 9"/>
          <p:cNvSpPr/>
          <p:nvPr/>
        </p:nvSpPr>
        <p:spPr>
          <a:xfrm>
            <a:off x="4978700" y="2935204"/>
            <a:ext cx="784189" cy="769441"/>
          </a:xfrm>
          <a:prstGeom prst="rect">
            <a:avLst/>
          </a:prstGeom>
        </p:spPr>
        <p:txBody>
          <a:bodyPr wrap="none">
            <a:spAutoFit/>
          </a:bodyPr>
          <a:lstStyle/>
          <a:p>
            <a:pPr algn="ctr"/>
            <a:r>
              <a:rPr lang="en-US" altLang="zh-CN" sz="4400" b="1" dirty="0" smtClean="0">
                <a:solidFill>
                  <a:schemeClr val="tx1">
                    <a:lumMod val="75000"/>
                    <a:lumOff val="25000"/>
                  </a:schemeClr>
                </a:solidFill>
                <a:latin typeface="字魂45号-冰宇雅宋" panose="00000500000000000000" pitchFamily="2" charset="-122"/>
                <a:ea typeface="字魂105号-简雅黑" panose="00000500000000000000" pitchFamily="2" charset="-122"/>
              </a:rPr>
              <a:t>02</a:t>
            </a:r>
            <a:endParaRPr lang="zh-CN" altLang="en-US" sz="4400" b="1" dirty="0">
              <a:solidFill>
                <a:schemeClr val="tx1">
                  <a:lumMod val="75000"/>
                  <a:lumOff val="25000"/>
                </a:schemeClr>
              </a:solidFill>
              <a:latin typeface="字魂45号-冰宇雅宋" panose="00000500000000000000" pitchFamily="2" charset="-122"/>
              <a:ea typeface="字魂105号-简雅黑" panose="00000500000000000000" pitchFamily="2" charset="-122"/>
            </a:endParaRPr>
          </a:p>
        </p:txBody>
      </p:sp>
      <p:sp>
        <p:nvSpPr>
          <p:cNvPr id="11" name="矩形 10"/>
          <p:cNvSpPr/>
          <p:nvPr/>
        </p:nvSpPr>
        <p:spPr>
          <a:xfrm>
            <a:off x="5030330" y="3842783"/>
            <a:ext cx="2248383" cy="1062599"/>
          </a:xfrm>
          <a:prstGeom prst="rect">
            <a:avLst/>
          </a:prstGeom>
        </p:spPr>
        <p:txBody>
          <a:bodyPr wrap="square">
            <a:spAutoFit/>
          </a:bodyPr>
          <a:lstStyle/>
          <a:p>
            <a:pPr>
              <a:lnSpc>
                <a:spcPct val="150000"/>
              </a:lnSpc>
            </a:pPr>
            <a:r>
              <a:rPr lang="zh-CN" altLang="en-US" sz="1051" dirty="0" smtClean="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请在此添加文字说明，请在此添加文字说明。请在此添加文字说明，请在此添加文字说明。请在此添加文字说明，</a:t>
            </a:r>
          </a:p>
        </p:txBody>
      </p:sp>
      <p:sp>
        <p:nvSpPr>
          <p:cNvPr id="12" name="矩形 11"/>
          <p:cNvSpPr/>
          <p:nvPr/>
        </p:nvSpPr>
        <p:spPr>
          <a:xfrm>
            <a:off x="5705631" y="3136640"/>
            <a:ext cx="1415772" cy="418320"/>
          </a:xfrm>
          <a:prstGeom prst="rect">
            <a:avLst/>
          </a:prstGeom>
        </p:spPr>
        <p:txBody>
          <a:bodyPr wrap="none">
            <a:spAutoFit/>
          </a:bodyPr>
          <a:lstStyle/>
          <a:p>
            <a:pPr>
              <a:lnSpc>
                <a:spcPct val="150000"/>
              </a:lnSpc>
            </a:pPr>
            <a:r>
              <a:rPr lang="zh-CN" altLang="en-US" sz="1600" dirty="0">
                <a:solidFill>
                  <a:srgbClr val="323F4F"/>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600" dirty="0">
              <a:solidFill>
                <a:srgbClr val="323F4F"/>
              </a:solidFill>
              <a:latin typeface="字魂105号-简雅黑" panose="00000500000000000000" pitchFamily="2" charset="-122"/>
              <a:ea typeface="字魂105号-简雅黑" panose="00000500000000000000" pitchFamily="2" charset="-122"/>
              <a:cs typeface="+mn-ea"/>
              <a:sym typeface="+mn-lt"/>
            </a:endParaRPr>
          </a:p>
        </p:txBody>
      </p:sp>
      <p:sp>
        <p:nvSpPr>
          <p:cNvPr id="13" name="文本框 12"/>
          <p:cNvSpPr txBox="1"/>
          <p:nvPr/>
        </p:nvSpPr>
        <p:spPr>
          <a:xfrm>
            <a:off x="5206284" y="5000307"/>
            <a:ext cx="1779432" cy="412576"/>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effectLst>
            <a:outerShdw blurRad="127000" dist="38100" dir="8100000" algn="tr" rotWithShape="0">
              <a:srgbClr val="0070C0">
                <a:alpha val="30000"/>
              </a:srgbClr>
            </a:outerShdw>
          </a:effectLst>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rPr>
              <a:t>添加您的标题</a:t>
            </a:r>
            <a:endParaRPr kumimoji="0" lang="zh-CN" altLang="en-US" sz="105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endParaRPr>
          </a:p>
        </p:txBody>
      </p:sp>
      <p:sp>
        <p:nvSpPr>
          <p:cNvPr id="14" name="矩形 13"/>
          <p:cNvSpPr/>
          <p:nvPr/>
        </p:nvSpPr>
        <p:spPr>
          <a:xfrm>
            <a:off x="7837675" y="2935204"/>
            <a:ext cx="763351" cy="769441"/>
          </a:xfrm>
          <a:prstGeom prst="rect">
            <a:avLst/>
          </a:prstGeom>
        </p:spPr>
        <p:txBody>
          <a:bodyPr wrap="none">
            <a:spAutoFit/>
          </a:bodyPr>
          <a:lstStyle/>
          <a:p>
            <a:pPr algn="ctr"/>
            <a:r>
              <a:rPr lang="en-US" altLang="zh-CN" sz="4400" b="1" dirty="0" smtClean="0">
                <a:solidFill>
                  <a:srgbClr val="25846A"/>
                </a:solidFill>
                <a:latin typeface="字魂45号-冰宇雅宋" panose="00000500000000000000" pitchFamily="2" charset="-122"/>
                <a:ea typeface="字魂105号-简雅黑" panose="00000500000000000000" pitchFamily="2" charset="-122"/>
              </a:rPr>
              <a:t>03</a:t>
            </a:r>
          </a:p>
        </p:txBody>
      </p:sp>
      <p:sp>
        <p:nvSpPr>
          <p:cNvPr id="15" name="矩形 14"/>
          <p:cNvSpPr/>
          <p:nvPr/>
        </p:nvSpPr>
        <p:spPr>
          <a:xfrm>
            <a:off x="7878885" y="3842783"/>
            <a:ext cx="2248383" cy="1062599"/>
          </a:xfrm>
          <a:prstGeom prst="rect">
            <a:avLst/>
          </a:prstGeom>
        </p:spPr>
        <p:txBody>
          <a:bodyPr wrap="square">
            <a:spAutoFit/>
          </a:bodyPr>
          <a:lstStyle/>
          <a:p>
            <a:pPr>
              <a:lnSpc>
                <a:spcPct val="150000"/>
              </a:lnSpc>
            </a:pPr>
            <a:r>
              <a:rPr lang="zh-CN" altLang="en-US" sz="1051" dirty="0" smtClean="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请在此添加文字说明，请在此添加文字说明。请在此添加文字说明，请在此添加文字说明。请在此添加文字说明，</a:t>
            </a:r>
          </a:p>
        </p:txBody>
      </p:sp>
      <p:sp>
        <p:nvSpPr>
          <p:cNvPr id="16" name="矩形 15"/>
          <p:cNvSpPr/>
          <p:nvPr/>
        </p:nvSpPr>
        <p:spPr>
          <a:xfrm>
            <a:off x="8554186" y="3136640"/>
            <a:ext cx="1415772" cy="416781"/>
          </a:xfrm>
          <a:prstGeom prst="rect">
            <a:avLst/>
          </a:prstGeom>
        </p:spPr>
        <p:txBody>
          <a:bodyPr wrap="none">
            <a:spAutoFit/>
          </a:bodyPr>
          <a:lstStyle/>
          <a:p>
            <a:pPr>
              <a:lnSpc>
                <a:spcPct val="150000"/>
              </a:lnSpc>
            </a:pPr>
            <a:r>
              <a:rPr lang="zh-CN" altLang="en-US" sz="1600" dirty="0">
                <a:solidFill>
                  <a:srgbClr val="323F4F"/>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600" dirty="0">
              <a:solidFill>
                <a:srgbClr val="323F4F"/>
              </a:solidFill>
              <a:latin typeface="字魂105号-简雅黑" panose="00000500000000000000" pitchFamily="2" charset="-122"/>
              <a:ea typeface="字魂105号-简雅黑" panose="00000500000000000000" pitchFamily="2" charset="-122"/>
              <a:cs typeface="+mn-ea"/>
              <a:sym typeface="+mn-lt"/>
            </a:endParaRPr>
          </a:p>
        </p:txBody>
      </p:sp>
      <p:sp>
        <p:nvSpPr>
          <p:cNvPr id="17" name="文本框 16"/>
          <p:cNvSpPr txBox="1"/>
          <p:nvPr/>
        </p:nvSpPr>
        <p:spPr>
          <a:xfrm>
            <a:off x="8054839" y="5000307"/>
            <a:ext cx="1779432" cy="412576"/>
          </a:xfrm>
          <a:prstGeom prst="roundRect">
            <a:avLst>
              <a:gd name="adj" fmla="val 50000"/>
            </a:avLst>
          </a:prstGeom>
          <a:gradFill>
            <a:gsLst>
              <a:gs pos="0">
                <a:srgbClr val="88CB40"/>
              </a:gs>
              <a:gs pos="100000">
                <a:srgbClr val="25846A"/>
              </a:gs>
            </a:gsLst>
            <a:lin ang="2700000" scaled="0"/>
          </a:gradFill>
          <a:effectLst>
            <a:outerShdw blurRad="127000" dist="38100" dir="8100000" algn="tr" rotWithShape="0">
              <a:srgbClr val="0070C0">
                <a:alpha val="30000"/>
              </a:srgbClr>
            </a:outerShdw>
          </a:effectLst>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rPr>
              <a:t>添加您的标题</a:t>
            </a:r>
            <a:endParaRPr kumimoji="0" lang="zh-CN" altLang="en-US" sz="1050" b="0" i="0" u="none" strike="noStrike" kern="0" cap="none" spc="0" normalizeH="0" baseline="0" noProof="0" dirty="0" smtClean="0">
              <a:ln>
                <a:noFill/>
              </a:ln>
              <a:solidFill>
                <a:prstClr val="white"/>
              </a:solidFill>
              <a:effectLst/>
              <a:uLnTx/>
              <a:uFillTx/>
              <a:latin typeface="字魂105号-简雅黑" panose="00000500000000000000" pitchFamily="2" charset="-122"/>
              <a:ea typeface="字魂105号-简雅黑" panose="00000500000000000000" pitchFamily="2" charset="-122"/>
            </a:endParaRPr>
          </a:p>
        </p:txBody>
      </p:sp>
      <p:grpSp>
        <p:nvGrpSpPr>
          <p:cNvPr id="21" name="组合 20"/>
          <p:cNvGrpSpPr/>
          <p:nvPr/>
        </p:nvGrpSpPr>
        <p:grpSpPr>
          <a:xfrm>
            <a:off x="3320458" y="458741"/>
            <a:ext cx="5572519" cy="785143"/>
            <a:chOff x="1679798" y="438128"/>
            <a:chExt cx="5572519" cy="785143"/>
          </a:xfrm>
        </p:grpSpPr>
        <p:sp>
          <p:nvSpPr>
            <p:cNvPr id="22" name="文本框 21"/>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3" name="文本框 22"/>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989114260"/>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64" presetClass="path" presetSubtype="0" decel="100000" fill="hold" grpId="1" nodeType="withEffect">
                                  <p:stCondLst>
                                    <p:cond delay="750"/>
                                  </p:stCondLst>
                                  <p:childTnLst>
                                    <p:animMotion origin="layout" path="M 0 7.40741E-7 L 0 -0.08657 " pathEditMode="relative" rAng="0" ptsTypes="AA">
                                      <p:cBhvr>
                                        <p:cTn id="9" dur="1000" spd="-100000" fill="hold"/>
                                        <p:tgtEl>
                                          <p:spTgt spid="2"/>
                                        </p:tgtEl>
                                        <p:attrNameLst>
                                          <p:attrName>ppt_x</p:attrName>
                                          <p:attrName>ppt_y</p:attrName>
                                        </p:attrNameLst>
                                      </p:cBhvr>
                                      <p:rCtr x="0" y="-4329"/>
                                    </p:animMotion>
                                  </p:childTnLst>
                                </p:cTn>
                              </p:par>
                              <p:par>
                                <p:cTn id="10" presetID="10"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64" presetClass="path" presetSubtype="0" decel="100000" fill="hold" grpId="1" nodeType="withEffect">
                                  <p:stCondLst>
                                    <p:cond delay="1500"/>
                                  </p:stCondLst>
                                  <p:childTnLst>
                                    <p:animMotion origin="layout" path="M 6.25E-7 1.11022E-16 L 6.25E-7 0.06991 " pathEditMode="relative" rAng="0" ptsTypes="AA">
                                      <p:cBhvr>
                                        <p:cTn id="14" dur="1000" spd="-100000" fill="hold"/>
                                        <p:tgtEl>
                                          <p:spTgt spid="3"/>
                                        </p:tgtEl>
                                        <p:attrNameLst>
                                          <p:attrName>ppt_x</p:attrName>
                                          <p:attrName>ppt_y</p:attrName>
                                        </p:attrNameLst>
                                      </p:cBhvr>
                                      <p:rCtr x="0" y="3495"/>
                                    </p:animMotion>
                                  </p:childTnLst>
                                </p:cTn>
                              </p:par>
                              <p:par>
                                <p:cTn id="15" presetID="10" presetClass="entr" presetSubtype="0" fill="hold" grpId="0"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64" presetClass="path" presetSubtype="0" decel="100000" fill="hold" grpId="1" nodeType="withEffect">
                                  <p:stCondLst>
                                    <p:cond delay="1500"/>
                                  </p:stCondLst>
                                  <p:childTnLst>
                                    <p:animMotion origin="layout" path="M -1.04167E-6 2.22222E-6 L -1.04167E-6 -0.08658 " pathEditMode="relative" rAng="0" ptsTypes="AA">
                                      <p:cBhvr>
                                        <p:cTn id="19" dur="1000" spd="-100000" fill="hold"/>
                                        <p:tgtEl>
                                          <p:spTgt spid="6"/>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par>
                                <p:cTn id="23" presetID="35" presetClass="path" presetSubtype="0" decel="100000" fill="hold" grpId="1" nodeType="withEffect">
                                  <p:stCondLst>
                                    <p:cond delay="1500"/>
                                  </p:stCondLst>
                                  <p:childTnLst>
                                    <p:animMotion origin="layout" path="M 2.08333E-6 -1.48148E-6 L 0.04492 -1.48148E-6 " pathEditMode="relative" rAng="0" ptsTypes="AA">
                                      <p:cBhvr>
                                        <p:cTn id="24" dur="1250" spd="-100000" fill="hold"/>
                                        <p:tgtEl>
                                          <p:spTgt spid="8"/>
                                        </p:tgtEl>
                                        <p:attrNameLst>
                                          <p:attrName>ppt_x</p:attrName>
                                          <p:attrName>ppt_y</p:attrName>
                                        </p:attrNameLst>
                                      </p:cBhvr>
                                      <p:rCtr x="2240" y="0"/>
                                    </p:animMotion>
                                  </p:childTnLst>
                                </p:cTn>
                              </p:par>
                              <p:par>
                                <p:cTn id="25" presetID="10" presetClass="entr" presetSubtype="0" fill="hold" grpId="0" nodeType="withEffect">
                                  <p:stCondLst>
                                    <p:cond delay="1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par>
                                <p:cTn id="28" presetID="64" presetClass="path" presetSubtype="0" decel="100000" fill="hold" grpId="1" nodeType="withEffect">
                                  <p:stCondLst>
                                    <p:cond delay="1500"/>
                                  </p:stCondLst>
                                  <p:childTnLst>
                                    <p:animMotion origin="layout" path="M -3.75E-6 3.33333E-6 L -3.75E-6 -0.08658 " pathEditMode="relative" rAng="0" ptsTypes="AA">
                                      <p:cBhvr>
                                        <p:cTn id="29" dur="1000" spd="-100000" fill="hold"/>
                                        <p:tgtEl>
                                          <p:spTgt spid="7"/>
                                        </p:tgtEl>
                                        <p:attrNameLst>
                                          <p:attrName>ppt_x</p:attrName>
                                          <p:attrName>ppt_y</p:attrName>
                                        </p:attrNameLst>
                                      </p:cBhvr>
                                      <p:rCtr x="0" y="-4329"/>
                                    </p:animMotion>
                                  </p:childTnLst>
                                </p:cTn>
                              </p:par>
                              <p:par>
                                <p:cTn id="30" presetID="10" presetClass="entr" presetSubtype="0" fill="hold" grpId="0" nodeType="withEffect">
                                  <p:stCondLst>
                                    <p:cond delay="1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35" presetClass="path" presetSubtype="0" decel="40000" fill="hold" grpId="1" nodeType="withEffect">
                                  <p:stCondLst>
                                    <p:cond delay="1500"/>
                                  </p:stCondLst>
                                  <p:childTnLst>
                                    <p:animMotion origin="layout" path="M 0.03073 1.11111E-6 L -0.15924 1.11111E-6 " pathEditMode="relative" rAng="0" ptsTypes="AA">
                                      <p:cBhvr>
                                        <p:cTn id="34" dur="1000" spd="-100000" fill="hold"/>
                                        <p:tgtEl>
                                          <p:spTgt spid="9"/>
                                        </p:tgtEl>
                                        <p:attrNameLst>
                                          <p:attrName>ppt_x</p:attrName>
                                          <p:attrName>ppt_y</p:attrName>
                                        </p:attrNameLst>
                                      </p:cBhvr>
                                      <p:rCtr x="-9505" y="0"/>
                                    </p:animMotion>
                                  </p:childTnLst>
                                </p:cTn>
                              </p:par>
                              <p:par>
                                <p:cTn id="35" presetID="35" presetClass="path" presetSubtype="0" accel="40000" decel="40000" fill="hold" grpId="2" nodeType="withEffect">
                                  <p:stCondLst>
                                    <p:cond delay="2500"/>
                                  </p:stCondLst>
                                  <p:childTnLst>
                                    <p:animMotion origin="layout" path="M 0.03073 7.40741E-7 L -6.25E-7 7.40741E-7 " pathEditMode="relative" rAng="0" ptsTypes="AA">
                                      <p:cBhvr>
                                        <p:cTn id="36" dur="750" fill="hold"/>
                                        <p:tgtEl>
                                          <p:spTgt spid="9"/>
                                        </p:tgtEl>
                                        <p:attrNameLst>
                                          <p:attrName>ppt_x</p:attrName>
                                          <p:attrName>ppt_y</p:attrName>
                                        </p:attrNameLst>
                                      </p:cBhvr>
                                      <p:rCtr x="-1536" y="0"/>
                                    </p:animMotion>
                                  </p:childTnLst>
                                </p:cTn>
                              </p:par>
                              <p:par>
                                <p:cTn id="37" presetID="10" presetClass="entr" presetSubtype="0" fill="hold" grpId="0" nodeType="withEffect">
                                  <p:stCondLst>
                                    <p:cond delay="25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childTnLst>
                                </p:cTn>
                              </p:par>
                              <p:par>
                                <p:cTn id="40" presetID="64" presetClass="path" presetSubtype="0" decel="100000" fill="hold" grpId="1" nodeType="withEffect">
                                  <p:stCondLst>
                                    <p:cond delay="2500"/>
                                  </p:stCondLst>
                                  <p:childTnLst>
                                    <p:animMotion origin="layout" path="M 6.25E-7 1.11022E-16 L 6.25E-7 0.06991 " pathEditMode="relative" rAng="0" ptsTypes="AA">
                                      <p:cBhvr>
                                        <p:cTn id="41" dur="1000" spd="-100000" fill="hold"/>
                                        <p:tgtEl>
                                          <p:spTgt spid="4"/>
                                        </p:tgtEl>
                                        <p:attrNameLst>
                                          <p:attrName>ppt_x</p:attrName>
                                          <p:attrName>ppt_y</p:attrName>
                                        </p:attrNameLst>
                                      </p:cBhvr>
                                      <p:rCtr x="0" y="3495"/>
                                    </p:animMotion>
                                  </p:childTnLst>
                                </p:cTn>
                              </p:par>
                              <p:par>
                                <p:cTn id="42" presetID="10" presetClass="entr" presetSubtype="0" fill="hold" grpId="0" nodeType="withEffect">
                                  <p:stCondLst>
                                    <p:cond delay="2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childTnLst>
                                </p:cTn>
                              </p:par>
                              <p:par>
                                <p:cTn id="45" presetID="64" presetClass="path" presetSubtype="0" decel="100000" fill="hold" grpId="1" nodeType="withEffect">
                                  <p:stCondLst>
                                    <p:cond delay="2500"/>
                                  </p:stCondLst>
                                  <p:childTnLst>
                                    <p:animMotion origin="layout" path="M -4.79167E-6 2.22222E-6 L -4.79167E-6 -0.08658 " pathEditMode="relative" rAng="0" ptsTypes="AA">
                                      <p:cBhvr>
                                        <p:cTn id="46" dur="1000" spd="-100000" fill="hold"/>
                                        <p:tgtEl>
                                          <p:spTgt spid="10"/>
                                        </p:tgtEl>
                                        <p:attrNameLst>
                                          <p:attrName>ppt_x</p:attrName>
                                          <p:attrName>ppt_y</p:attrName>
                                        </p:attrNameLst>
                                      </p:cBhvr>
                                      <p:rCtr x="0" y="-4329"/>
                                    </p:animMotion>
                                  </p:childTnLst>
                                </p:cTn>
                              </p:par>
                              <p:par>
                                <p:cTn id="47" presetID="10" presetClass="entr" presetSubtype="0" fill="hold" grpId="0" nodeType="withEffect">
                                  <p:stCondLst>
                                    <p:cond delay="25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750"/>
                                        <p:tgtEl>
                                          <p:spTgt spid="12"/>
                                        </p:tgtEl>
                                      </p:cBhvr>
                                    </p:animEffect>
                                  </p:childTnLst>
                                </p:cTn>
                              </p:par>
                              <p:par>
                                <p:cTn id="50" presetID="35" presetClass="path" presetSubtype="0" decel="100000" fill="hold" grpId="1" nodeType="withEffect">
                                  <p:stCondLst>
                                    <p:cond delay="2500"/>
                                  </p:stCondLst>
                                  <p:childTnLst>
                                    <p:animMotion origin="layout" path="M -1.66667E-6 -1.48148E-6 L 0.04492 -1.48148E-6 " pathEditMode="relative" rAng="0" ptsTypes="AA">
                                      <p:cBhvr>
                                        <p:cTn id="51" dur="1250" spd="-100000" fill="hold"/>
                                        <p:tgtEl>
                                          <p:spTgt spid="12"/>
                                        </p:tgtEl>
                                        <p:attrNameLst>
                                          <p:attrName>ppt_x</p:attrName>
                                          <p:attrName>ppt_y</p:attrName>
                                        </p:attrNameLst>
                                      </p:cBhvr>
                                      <p:rCtr x="2240" y="0"/>
                                    </p:animMotion>
                                  </p:childTnLst>
                                </p:cTn>
                              </p:par>
                              <p:par>
                                <p:cTn id="52" presetID="10" presetClass="entr" presetSubtype="0" fill="hold" grpId="0" nodeType="withEffect">
                                  <p:stCondLst>
                                    <p:cond delay="2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childTnLst>
                                </p:cTn>
                              </p:par>
                              <p:par>
                                <p:cTn id="55" presetID="64" presetClass="path" presetSubtype="0" decel="100000" fill="hold" grpId="1" nodeType="withEffect">
                                  <p:stCondLst>
                                    <p:cond delay="2500"/>
                                  </p:stCondLst>
                                  <p:childTnLst>
                                    <p:animMotion origin="layout" path="M 0 2.22222E-6 L 0 -0.08658 " pathEditMode="relative" rAng="0" ptsTypes="AA">
                                      <p:cBhvr>
                                        <p:cTn id="56" dur="1000" spd="-100000" fill="hold"/>
                                        <p:tgtEl>
                                          <p:spTgt spid="11"/>
                                        </p:tgtEl>
                                        <p:attrNameLst>
                                          <p:attrName>ppt_x</p:attrName>
                                          <p:attrName>ppt_y</p:attrName>
                                        </p:attrNameLst>
                                      </p:cBhvr>
                                      <p:rCtr x="0" y="-4329"/>
                                    </p:animMotion>
                                  </p:childTnLst>
                                </p:cTn>
                              </p:par>
                              <p:par>
                                <p:cTn id="57" presetID="10" presetClass="entr" presetSubtype="0" fill="hold" grpId="0" nodeType="withEffect">
                                  <p:stCondLst>
                                    <p:cond delay="25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35" presetClass="path" presetSubtype="0" decel="40000" fill="hold" grpId="1" nodeType="withEffect">
                                  <p:stCondLst>
                                    <p:cond delay="2500"/>
                                  </p:stCondLst>
                                  <p:childTnLst>
                                    <p:animMotion origin="layout" path="M 0.03073 1.11111E-6 L -0.15924 1.11111E-6 " pathEditMode="relative" rAng="0" ptsTypes="AA">
                                      <p:cBhvr>
                                        <p:cTn id="61" dur="1000" spd="-100000" fill="hold"/>
                                        <p:tgtEl>
                                          <p:spTgt spid="13"/>
                                        </p:tgtEl>
                                        <p:attrNameLst>
                                          <p:attrName>ppt_x</p:attrName>
                                          <p:attrName>ppt_y</p:attrName>
                                        </p:attrNameLst>
                                      </p:cBhvr>
                                      <p:rCtr x="-9505" y="0"/>
                                    </p:animMotion>
                                  </p:childTnLst>
                                </p:cTn>
                              </p:par>
                              <p:par>
                                <p:cTn id="62" presetID="35" presetClass="path" presetSubtype="0" accel="40000" decel="40000" fill="hold" grpId="2" nodeType="withEffect">
                                  <p:stCondLst>
                                    <p:cond delay="3500"/>
                                  </p:stCondLst>
                                  <p:childTnLst>
                                    <p:animMotion origin="layout" path="M 0.03073 7.40741E-7 L -6.25E-7 7.40741E-7 " pathEditMode="relative" rAng="0" ptsTypes="AA">
                                      <p:cBhvr>
                                        <p:cTn id="63" dur="750" fill="hold"/>
                                        <p:tgtEl>
                                          <p:spTgt spid="13"/>
                                        </p:tgtEl>
                                        <p:attrNameLst>
                                          <p:attrName>ppt_x</p:attrName>
                                          <p:attrName>ppt_y</p:attrName>
                                        </p:attrNameLst>
                                      </p:cBhvr>
                                      <p:rCtr x="-1536" y="0"/>
                                    </p:animMotion>
                                  </p:childTnLst>
                                </p:cTn>
                              </p:par>
                              <p:par>
                                <p:cTn id="64" presetID="10" presetClass="entr" presetSubtype="0" fill="hold" grpId="0" nodeType="withEffect">
                                  <p:stCondLst>
                                    <p:cond delay="35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childTnLst>
                                </p:cTn>
                              </p:par>
                              <p:par>
                                <p:cTn id="67" presetID="64" presetClass="path" presetSubtype="0" decel="100000" fill="hold" grpId="1" nodeType="withEffect">
                                  <p:stCondLst>
                                    <p:cond delay="3500"/>
                                  </p:stCondLst>
                                  <p:childTnLst>
                                    <p:animMotion origin="layout" path="M 6.25E-7 1.11022E-16 L 6.25E-7 0.06991 " pathEditMode="relative" rAng="0" ptsTypes="AA">
                                      <p:cBhvr>
                                        <p:cTn id="68" dur="1000" spd="-100000" fill="hold"/>
                                        <p:tgtEl>
                                          <p:spTgt spid="5"/>
                                        </p:tgtEl>
                                        <p:attrNameLst>
                                          <p:attrName>ppt_x</p:attrName>
                                          <p:attrName>ppt_y</p:attrName>
                                        </p:attrNameLst>
                                      </p:cBhvr>
                                      <p:rCtr x="0" y="3495"/>
                                    </p:animMotion>
                                  </p:childTnLst>
                                </p:cTn>
                              </p:par>
                              <p:par>
                                <p:cTn id="69" presetID="10" presetClass="entr" presetSubtype="0" fill="hold" grpId="0" nodeType="withEffect">
                                  <p:stCondLst>
                                    <p:cond delay="350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childTnLst>
                                </p:cTn>
                              </p:par>
                              <p:par>
                                <p:cTn id="72" presetID="64" presetClass="path" presetSubtype="0" decel="100000" fill="hold" grpId="1" nodeType="withEffect">
                                  <p:stCondLst>
                                    <p:cond delay="3500"/>
                                  </p:stCondLst>
                                  <p:childTnLst>
                                    <p:animMotion origin="layout" path="M 1.45833E-6 2.22222E-6 L 1.45833E-6 -0.08658 " pathEditMode="relative" rAng="0" ptsTypes="AA">
                                      <p:cBhvr>
                                        <p:cTn id="73" dur="1000" spd="-100000" fill="hold"/>
                                        <p:tgtEl>
                                          <p:spTgt spid="14"/>
                                        </p:tgtEl>
                                        <p:attrNameLst>
                                          <p:attrName>ppt_x</p:attrName>
                                          <p:attrName>ppt_y</p:attrName>
                                        </p:attrNameLst>
                                      </p:cBhvr>
                                      <p:rCtr x="0" y="-4329"/>
                                    </p:animMotion>
                                  </p:childTnLst>
                                </p:cTn>
                              </p:par>
                              <p:par>
                                <p:cTn id="74" presetID="10" presetClass="entr" presetSubtype="0" fill="hold" grpId="0" nodeType="withEffect">
                                  <p:stCondLst>
                                    <p:cond delay="350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750"/>
                                        <p:tgtEl>
                                          <p:spTgt spid="16"/>
                                        </p:tgtEl>
                                      </p:cBhvr>
                                    </p:animEffect>
                                  </p:childTnLst>
                                </p:cTn>
                              </p:par>
                              <p:par>
                                <p:cTn id="77" presetID="35" presetClass="path" presetSubtype="0" decel="100000" fill="hold" grpId="1" nodeType="withEffect">
                                  <p:stCondLst>
                                    <p:cond delay="3500"/>
                                  </p:stCondLst>
                                  <p:childTnLst>
                                    <p:animMotion origin="layout" path="M 4.58333E-6 -2.22222E-6 L 0.04492 -2.22222E-6 " pathEditMode="relative" rAng="0" ptsTypes="AA">
                                      <p:cBhvr>
                                        <p:cTn id="78" dur="1250" spd="-100000" fill="hold"/>
                                        <p:tgtEl>
                                          <p:spTgt spid="16"/>
                                        </p:tgtEl>
                                        <p:attrNameLst>
                                          <p:attrName>ppt_x</p:attrName>
                                          <p:attrName>ppt_y</p:attrName>
                                        </p:attrNameLst>
                                      </p:cBhvr>
                                      <p:rCtr x="2240" y="0"/>
                                    </p:animMotion>
                                  </p:childTnLst>
                                </p:cTn>
                              </p:par>
                              <p:par>
                                <p:cTn id="79" presetID="10" presetClass="entr" presetSubtype="0" fill="hold" grpId="0" nodeType="withEffect">
                                  <p:stCondLst>
                                    <p:cond delay="350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childTnLst>
                                </p:cTn>
                              </p:par>
                              <p:par>
                                <p:cTn id="82" presetID="64" presetClass="path" presetSubtype="0" decel="100000" fill="hold" grpId="1" nodeType="withEffect">
                                  <p:stCondLst>
                                    <p:cond delay="3500"/>
                                  </p:stCondLst>
                                  <p:childTnLst>
                                    <p:animMotion origin="layout" path="M 0 2.22222E-6 L 0 -0.08658 " pathEditMode="relative" rAng="0" ptsTypes="AA">
                                      <p:cBhvr>
                                        <p:cTn id="83" dur="1000" spd="-100000" fill="hold"/>
                                        <p:tgtEl>
                                          <p:spTgt spid="15"/>
                                        </p:tgtEl>
                                        <p:attrNameLst>
                                          <p:attrName>ppt_x</p:attrName>
                                          <p:attrName>ppt_y</p:attrName>
                                        </p:attrNameLst>
                                      </p:cBhvr>
                                      <p:rCtr x="0" y="-4329"/>
                                    </p:animMotion>
                                  </p:childTnLst>
                                </p:cTn>
                              </p:par>
                              <p:par>
                                <p:cTn id="84" presetID="10" presetClass="entr" presetSubtype="0" fill="hold" grpId="0" nodeType="withEffect">
                                  <p:stCondLst>
                                    <p:cond delay="350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par>
                                <p:cTn id="87" presetID="35" presetClass="path" presetSubtype="0" decel="40000" fill="hold" grpId="1" nodeType="withEffect">
                                  <p:stCondLst>
                                    <p:cond delay="3500"/>
                                  </p:stCondLst>
                                  <p:childTnLst>
                                    <p:animMotion origin="layout" path="M 0.03073 1.11111E-6 L -0.15924 1.11111E-6 " pathEditMode="relative" rAng="0" ptsTypes="AA">
                                      <p:cBhvr>
                                        <p:cTn id="88" dur="1000" spd="-100000" fill="hold"/>
                                        <p:tgtEl>
                                          <p:spTgt spid="17"/>
                                        </p:tgtEl>
                                        <p:attrNameLst>
                                          <p:attrName>ppt_x</p:attrName>
                                          <p:attrName>ppt_y</p:attrName>
                                        </p:attrNameLst>
                                      </p:cBhvr>
                                      <p:rCtr x="-9505" y="0"/>
                                    </p:animMotion>
                                  </p:childTnLst>
                                </p:cTn>
                              </p:par>
                              <p:par>
                                <p:cTn id="89" presetID="35" presetClass="path" presetSubtype="0" accel="40000" decel="40000" fill="hold" grpId="2" nodeType="withEffect">
                                  <p:stCondLst>
                                    <p:cond delay="4500"/>
                                  </p:stCondLst>
                                  <p:childTnLst>
                                    <p:animMotion origin="layout" path="M 0.03073 7.40741E-7 L -6.25E-7 7.40741E-7 " pathEditMode="relative" rAng="0" ptsTypes="AA">
                                      <p:cBhvr>
                                        <p:cTn id="90" dur="750" fill="hold"/>
                                        <p:tgtEl>
                                          <p:spTgt spid="17"/>
                                        </p:tgtEl>
                                        <p:attrNameLst>
                                          <p:attrName>ppt_x</p:attrName>
                                          <p:attrName>ppt_y</p:attrName>
                                        </p:attrNameLst>
                                      </p:cBhvr>
                                      <p:rCtr x="-15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animBg="1"/>
      <p:bldP spid="4" grpId="1" animBg="1"/>
      <p:bldP spid="5" grpId="0" animBg="1"/>
      <p:bldP spid="5" grpId="1" animBg="1"/>
      <p:bldP spid="6" grpId="0"/>
      <p:bldP spid="6" grpId="1"/>
      <p:bldP spid="7" grpId="0"/>
      <p:bldP spid="7" grpId="1"/>
      <p:bldP spid="8" grpId="0"/>
      <p:bldP spid="8" grpId="1"/>
      <p:bldP spid="9" grpId="0" animBg="1"/>
      <p:bldP spid="9" grpId="1" animBg="1"/>
      <p:bldP spid="9" grpId="2" animBg="1"/>
      <p:bldP spid="10" grpId="0"/>
      <p:bldP spid="10" grpId="1"/>
      <p:bldP spid="11" grpId="0"/>
      <p:bldP spid="11" grpId="1"/>
      <p:bldP spid="12" grpId="0"/>
      <p:bldP spid="12" grpId="1"/>
      <p:bldP spid="13" grpId="0" animBg="1"/>
      <p:bldP spid="13" grpId="1" animBg="1"/>
      <p:bldP spid="13" grpId="2" animBg="1"/>
      <p:bldP spid="14" grpId="0"/>
      <p:bldP spid="14" grpId="1"/>
      <p:bldP spid="15" grpId="0"/>
      <p:bldP spid="15" grpId="1"/>
      <p:bldP spid="16" grpId="0"/>
      <p:bldP spid="16" grpId="1"/>
      <p:bldP spid="17" grpId="0" animBg="1"/>
      <p:bldP spid="17" grpId="1" animBg="1"/>
      <p:bldP spid="17"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p:cNvSpPr>
          <p:nvPr/>
        </p:nvSpPr>
        <p:spPr bwMode="auto">
          <a:xfrm>
            <a:off x="0" y="1988344"/>
            <a:ext cx="12192000" cy="4869656"/>
          </a:xfrm>
          <a:prstGeom prst="rect">
            <a:avLst/>
          </a:prstGeom>
          <a:blipFill dpi="0" rotWithShape="1">
            <a:blip r:embed="rId3">
              <a:extLst>
                <a:ext uri="{28A0092B-C50C-407E-A947-70E740481C1C}">
                  <a14:useLocalDpi xmlns:a14="http://schemas.microsoft.com/office/drawing/2010/main" val="0"/>
                </a:ext>
              </a:extLst>
            </a:blip>
            <a:srcRect/>
            <a:stretch>
              <a:fillRect t="-33516" b="-33516"/>
            </a:stretch>
          </a:blipFill>
          <a:ln>
            <a:noFill/>
          </a:ln>
          <a:effectLst/>
          <a:extLst/>
        </p:spPr>
        <p:txBody>
          <a:bodyPr lIns="22860" rIns="22860"/>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spcBef>
                <a:spcPct val="0"/>
              </a:spcBef>
              <a:buSzTx/>
              <a:buFontTx/>
              <a:buNone/>
            </a:pPr>
            <a:endParaRPr lang="zh-CN" altLang="zh-CN" sz="2400" dirty="0">
              <a:latin typeface="字魂105号-简雅黑" panose="00000500000000000000" pitchFamily="2" charset="-122"/>
              <a:ea typeface="字魂105号-简雅黑" panose="00000500000000000000" pitchFamily="2" charset="-122"/>
            </a:endParaRPr>
          </a:p>
        </p:txBody>
      </p:sp>
      <p:sp>
        <p:nvSpPr>
          <p:cNvPr id="24" name="Rectangle 1"/>
          <p:cNvSpPr>
            <a:spLocks/>
          </p:cNvSpPr>
          <p:nvPr/>
        </p:nvSpPr>
        <p:spPr bwMode="auto">
          <a:xfrm>
            <a:off x="0" y="1988344"/>
            <a:ext cx="12192000" cy="4869655"/>
          </a:xfrm>
          <a:prstGeom prst="rect">
            <a:avLst/>
          </a:prstGeom>
          <a:gradFill>
            <a:gsLst>
              <a:gs pos="0">
                <a:srgbClr val="88CB40">
                  <a:alpha val="56000"/>
                </a:srgbClr>
              </a:gs>
              <a:gs pos="100000">
                <a:srgbClr val="25846A"/>
              </a:gs>
            </a:gsLst>
            <a:lin ang="2700000" scaled="0"/>
          </a:gradFill>
          <a:ln>
            <a:noFill/>
          </a:ln>
          <a:effectLst/>
          <a:extLst/>
        </p:spPr>
        <p:txBody>
          <a:bodyPr lIns="22860" rIns="22860"/>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spcBef>
                <a:spcPct val="0"/>
              </a:spcBef>
              <a:buSzTx/>
              <a:buFontTx/>
              <a:buNone/>
            </a:pPr>
            <a:endParaRPr lang="zh-CN" altLang="zh-CN" sz="2400" dirty="0">
              <a:latin typeface="字魂105号-简雅黑" panose="00000500000000000000" pitchFamily="2" charset="-122"/>
              <a:ea typeface="字魂105号-简雅黑" panose="00000500000000000000" pitchFamily="2" charset="-122"/>
            </a:endParaRPr>
          </a:p>
        </p:txBody>
      </p:sp>
      <p:sp>
        <p:nvSpPr>
          <p:cNvPr id="52230" name="AutoShape 5"/>
          <p:cNvSpPr>
            <a:spLocks/>
          </p:cNvSpPr>
          <p:nvPr/>
        </p:nvSpPr>
        <p:spPr bwMode="auto">
          <a:xfrm>
            <a:off x="1775619" y="2726532"/>
            <a:ext cx="285750" cy="247650"/>
          </a:xfrm>
          <a:custGeom>
            <a:avLst/>
            <a:gdLst>
              <a:gd name="T0" fmla="*/ 8001280 w 20409"/>
              <a:gd name="T1" fmla="*/ 6970149 h 20143"/>
              <a:gd name="T2" fmla="*/ 8001280 w 20409"/>
              <a:gd name="T3" fmla="*/ 6970149 h 20143"/>
              <a:gd name="T4" fmla="*/ 8001280 w 20409"/>
              <a:gd name="T5" fmla="*/ 6970149 h 20143"/>
              <a:gd name="T6" fmla="*/ 8001280 w 20409"/>
              <a:gd name="T7" fmla="*/ 6970149 h 20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09" h="20143">
                <a:moveTo>
                  <a:pt x="18622" y="11683"/>
                </a:moveTo>
                <a:cubicBezTo>
                  <a:pt x="10204" y="20143"/>
                  <a:pt x="10204" y="20143"/>
                  <a:pt x="10204" y="20143"/>
                </a:cubicBezTo>
                <a:cubicBezTo>
                  <a:pt x="10204" y="20143"/>
                  <a:pt x="10204" y="20143"/>
                  <a:pt x="1786" y="11683"/>
                </a:cubicBezTo>
                <a:cubicBezTo>
                  <a:pt x="-596" y="8983"/>
                  <a:pt x="-596" y="4663"/>
                  <a:pt x="1786" y="1963"/>
                </a:cubicBezTo>
                <a:cubicBezTo>
                  <a:pt x="4804" y="-1457"/>
                  <a:pt x="7822" y="163"/>
                  <a:pt x="10204" y="2503"/>
                </a:cubicBezTo>
                <a:cubicBezTo>
                  <a:pt x="12586" y="163"/>
                  <a:pt x="15604" y="-1457"/>
                  <a:pt x="18622" y="1963"/>
                </a:cubicBezTo>
                <a:cubicBezTo>
                  <a:pt x="21004" y="4663"/>
                  <a:pt x="21004" y="8983"/>
                  <a:pt x="18622" y="11683"/>
                </a:cubicBezTo>
                <a:close/>
                <a:moveTo>
                  <a:pt x="17669" y="3043"/>
                </a:moveTo>
                <a:cubicBezTo>
                  <a:pt x="16716" y="1963"/>
                  <a:pt x="15763" y="1423"/>
                  <a:pt x="14810" y="1423"/>
                </a:cubicBezTo>
                <a:cubicBezTo>
                  <a:pt x="13698" y="1423"/>
                  <a:pt x="12428" y="2143"/>
                  <a:pt x="10998" y="3583"/>
                </a:cubicBezTo>
                <a:cubicBezTo>
                  <a:pt x="10204" y="4483"/>
                  <a:pt x="10204" y="4483"/>
                  <a:pt x="10204" y="4483"/>
                </a:cubicBezTo>
                <a:cubicBezTo>
                  <a:pt x="9410" y="3583"/>
                  <a:pt x="9410" y="3583"/>
                  <a:pt x="9410" y="3583"/>
                </a:cubicBezTo>
                <a:cubicBezTo>
                  <a:pt x="7980" y="2143"/>
                  <a:pt x="6710" y="1423"/>
                  <a:pt x="5598" y="1423"/>
                </a:cubicBezTo>
                <a:cubicBezTo>
                  <a:pt x="4645" y="1423"/>
                  <a:pt x="3692" y="1963"/>
                  <a:pt x="2739" y="3043"/>
                </a:cubicBezTo>
                <a:cubicBezTo>
                  <a:pt x="1786" y="3943"/>
                  <a:pt x="1310" y="5383"/>
                  <a:pt x="1310" y="6823"/>
                </a:cubicBezTo>
                <a:cubicBezTo>
                  <a:pt x="1310" y="8263"/>
                  <a:pt x="1786" y="9523"/>
                  <a:pt x="2739" y="10423"/>
                </a:cubicBezTo>
                <a:cubicBezTo>
                  <a:pt x="7186" y="14923"/>
                  <a:pt x="9251" y="17443"/>
                  <a:pt x="10204" y="18343"/>
                </a:cubicBezTo>
                <a:cubicBezTo>
                  <a:pt x="11157" y="17443"/>
                  <a:pt x="13222" y="14923"/>
                  <a:pt x="17669" y="10423"/>
                </a:cubicBezTo>
                <a:cubicBezTo>
                  <a:pt x="18622" y="9523"/>
                  <a:pt x="19098" y="8263"/>
                  <a:pt x="19098" y="6823"/>
                </a:cubicBezTo>
                <a:cubicBezTo>
                  <a:pt x="19098" y="5383"/>
                  <a:pt x="18622" y="3943"/>
                  <a:pt x="17669" y="3043"/>
                </a:cubicBezTo>
                <a:close/>
              </a:path>
            </a:pathLst>
          </a:custGeom>
          <a:solidFill>
            <a:schemeClr val="bg1"/>
          </a:solidFill>
          <a:ln>
            <a:noFill/>
          </a:ln>
          <a:effectLst/>
          <a:extLst/>
        </p:spPr>
        <p:txBody>
          <a:bodyPr lIns="22860" rIns="22860"/>
          <a:lstStyle/>
          <a:p>
            <a:endParaRPr lang="zh-CN" altLang="en-US" sz="900" dirty="0">
              <a:solidFill>
                <a:schemeClr val="bg1"/>
              </a:solidFill>
              <a:latin typeface="字魂105号-简雅黑" panose="00000500000000000000" pitchFamily="2" charset="-122"/>
              <a:ea typeface="字魂105号-简雅黑" panose="00000500000000000000" pitchFamily="2" charset="-122"/>
            </a:endParaRPr>
          </a:p>
        </p:txBody>
      </p:sp>
      <p:sp>
        <p:nvSpPr>
          <p:cNvPr id="52231" name="Rectangle 6"/>
          <p:cNvSpPr>
            <a:spLocks/>
          </p:cNvSpPr>
          <p:nvPr/>
        </p:nvSpPr>
        <p:spPr bwMode="auto">
          <a:xfrm>
            <a:off x="603250" y="3396457"/>
            <a:ext cx="2630488" cy="75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 rIns="2286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lnSpc>
                <a:spcPct val="150000"/>
              </a:lnSpc>
              <a:spcBef>
                <a:spcPct val="0"/>
              </a:spcBef>
              <a:buSzTx/>
              <a:buNone/>
            </a:pPr>
            <a:r>
              <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点击输入简要文字解说，解说文字尽量概括精炼，不用多余的文字修饰简洁精准的 解说所提炼的核心</a:t>
            </a:r>
            <a:r>
              <a:rPr lang="zh-CN" altLang="en-US" sz="1000"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概念点击</a:t>
            </a:r>
            <a:r>
              <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输入简要</a:t>
            </a:r>
            <a:r>
              <a:rPr lang="zh-CN" altLang="en-US" sz="1000"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文字</a:t>
            </a:r>
            <a:endPar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52232" name="Rectangle 7"/>
          <p:cNvSpPr>
            <a:spLocks/>
          </p:cNvSpPr>
          <p:nvPr/>
        </p:nvSpPr>
        <p:spPr bwMode="auto">
          <a:xfrm>
            <a:off x="765969" y="3129757"/>
            <a:ext cx="2304256"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spcBef>
                <a:spcPct val="0"/>
              </a:spcBef>
              <a:buSzTx/>
              <a:buFontTx/>
              <a:buNone/>
            </a:pPr>
            <a:r>
              <a:rPr lang="zh-CN" altLang="en-US" sz="1600" b="1"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重点项目介绍</a:t>
            </a:r>
            <a:endParaRPr lang="zh-CN" altLang="zh-CN"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52233" name="AutoShape 8"/>
          <p:cNvSpPr>
            <a:spLocks/>
          </p:cNvSpPr>
          <p:nvPr/>
        </p:nvSpPr>
        <p:spPr bwMode="auto">
          <a:xfrm>
            <a:off x="10075863" y="2708275"/>
            <a:ext cx="284957" cy="284163"/>
          </a:xfrm>
          <a:custGeom>
            <a:avLst/>
            <a:gdLst>
              <a:gd name="T0" fmla="*/ 7518551 w 21600"/>
              <a:gd name="T1" fmla="*/ 7476710 h 21600"/>
              <a:gd name="T2" fmla="*/ 7518551 w 21600"/>
              <a:gd name="T3" fmla="*/ 7476710 h 21600"/>
              <a:gd name="T4" fmla="*/ 7518551 w 21600"/>
              <a:gd name="T5" fmla="*/ 7476710 h 21600"/>
              <a:gd name="T6" fmla="*/ 7518551 w 21600"/>
              <a:gd name="T7" fmla="*/ 74767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4850"/>
                </a:moveTo>
                <a:cubicBezTo>
                  <a:pt x="21600" y="16538"/>
                  <a:pt x="20419" y="17888"/>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8"/>
                  <a:pt x="14850" y="16538"/>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7"/>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7"/>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8"/>
                  <a:pt x="0" y="16538"/>
                  <a:pt x="0" y="14850"/>
                </a:cubicBezTo>
                <a:cubicBezTo>
                  <a:pt x="0" y="12994"/>
                  <a:pt x="1519" y="11475"/>
                  <a:pt x="3375" y="11475"/>
                </a:cubicBezTo>
                <a:cubicBezTo>
                  <a:pt x="5231" y="11475"/>
                  <a:pt x="6750" y="12994"/>
                  <a:pt x="6750" y="14850"/>
                </a:cubicBezTo>
                <a:cubicBezTo>
                  <a:pt x="6750" y="16538"/>
                  <a:pt x="5569" y="17888"/>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chemeClr val="bg1"/>
          </a:solidFill>
          <a:ln>
            <a:noFill/>
          </a:ln>
          <a:effectLst/>
          <a:extLst/>
        </p:spPr>
        <p:txBody>
          <a:bodyPr lIns="22860" rIns="22860"/>
          <a:lstStyle/>
          <a:p>
            <a:endParaRPr lang="zh-CN" altLang="en-US" sz="900" dirty="0">
              <a:solidFill>
                <a:schemeClr val="bg1"/>
              </a:solidFill>
              <a:latin typeface="字魂105号-简雅黑" panose="00000500000000000000" pitchFamily="2" charset="-122"/>
              <a:ea typeface="字魂105号-简雅黑" panose="00000500000000000000" pitchFamily="2" charset="-122"/>
            </a:endParaRPr>
          </a:p>
        </p:txBody>
      </p:sp>
      <p:sp>
        <p:nvSpPr>
          <p:cNvPr id="52234" name="Rectangle 9"/>
          <p:cNvSpPr>
            <a:spLocks/>
          </p:cNvSpPr>
          <p:nvPr/>
        </p:nvSpPr>
        <p:spPr bwMode="auto">
          <a:xfrm>
            <a:off x="8867775" y="3470275"/>
            <a:ext cx="2700338" cy="75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 rIns="2286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lnSpc>
                <a:spcPct val="150000"/>
              </a:lnSpc>
              <a:spcBef>
                <a:spcPct val="0"/>
              </a:spcBef>
              <a:buSzTx/>
              <a:buNone/>
            </a:pPr>
            <a:r>
              <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点击输入简要文字解说，解说文字尽量概括精炼，不用多余的文字修饰简洁精准的 解说所提炼的核心概念点击输入简要文字</a:t>
            </a:r>
          </a:p>
        </p:txBody>
      </p:sp>
      <p:sp>
        <p:nvSpPr>
          <p:cNvPr id="52235" name="Rectangle 10"/>
          <p:cNvSpPr>
            <a:spLocks/>
          </p:cNvSpPr>
          <p:nvPr/>
        </p:nvSpPr>
        <p:spPr bwMode="auto">
          <a:xfrm>
            <a:off x="9066213" y="3203575"/>
            <a:ext cx="2304257"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spcBef>
                <a:spcPct val="0"/>
              </a:spcBef>
              <a:buSzTx/>
              <a:buNone/>
            </a:pPr>
            <a:r>
              <a:rPr lang="zh-CN" altLang="en-US" sz="1600" b="1"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重点项目</a:t>
            </a:r>
            <a:r>
              <a:rPr lang="zh-CN" altLang="en-US"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介绍</a:t>
            </a:r>
            <a:endParaRPr lang="zh-CN" altLang="zh-CN"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52239" name="Rectangle 14"/>
          <p:cNvSpPr>
            <a:spLocks/>
          </p:cNvSpPr>
          <p:nvPr/>
        </p:nvSpPr>
        <p:spPr bwMode="auto">
          <a:xfrm>
            <a:off x="587375" y="5426075"/>
            <a:ext cx="2662238" cy="75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 rIns="2286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lnSpc>
                <a:spcPct val="150000"/>
              </a:lnSpc>
              <a:spcBef>
                <a:spcPct val="0"/>
              </a:spcBef>
              <a:buSzTx/>
              <a:buNone/>
            </a:pPr>
            <a:r>
              <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点击输入简要文字解说，解说文字尽量概括精炼，不用多余的文字修饰简洁精准的 解说所提炼的核心概念点击输入简要文字</a:t>
            </a:r>
          </a:p>
        </p:txBody>
      </p:sp>
      <p:sp>
        <p:nvSpPr>
          <p:cNvPr id="52240" name="Rectangle 15"/>
          <p:cNvSpPr>
            <a:spLocks/>
          </p:cNvSpPr>
          <p:nvPr/>
        </p:nvSpPr>
        <p:spPr bwMode="auto">
          <a:xfrm>
            <a:off x="765969" y="5176044"/>
            <a:ext cx="2304256"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spcBef>
                <a:spcPct val="0"/>
              </a:spcBef>
              <a:buSzTx/>
              <a:buNone/>
            </a:pPr>
            <a:r>
              <a:rPr lang="zh-CN" altLang="en-US" sz="1600" b="1"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重点项目</a:t>
            </a:r>
            <a:r>
              <a:rPr lang="zh-CN" altLang="en-US"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介绍</a:t>
            </a:r>
            <a:endParaRPr lang="zh-CN" altLang="zh-CN"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52241" name="AutoShape 16"/>
          <p:cNvSpPr>
            <a:spLocks/>
          </p:cNvSpPr>
          <p:nvPr/>
        </p:nvSpPr>
        <p:spPr bwMode="auto">
          <a:xfrm>
            <a:off x="1770857" y="4749800"/>
            <a:ext cx="296069" cy="296863"/>
          </a:xfrm>
          <a:custGeom>
            <a:avLst/>
            <a:gdLst>
              <a:gd name="T0" fmla="*/ 8439891 w 20772"/>
              <a:gd name="T1" fmla="*/ 8783397 h 20772"/>
              <a:gd name="T2" fmla="*/ 8439891 w 20772"/>
              <a:gd name="T3" fmla="*/ 8783397 h 20772"/>
              <a:gd name="T4" fmla="*/ 8439891 w 20772"/>
              <a:gd name="T5" fmla="*/ 8783397 h 20772"/>
              <a:gd name="T6" fmla="*/ 8439891 w 20772"/>
              <a:gd name="T7" fmla="*/ 8783397 h 207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72" h="20772">
                <a:moveTo>
                  <a:pt x="14154" y="1097"/>
                </a:moveTo>
                <a:cubicBezTo>
                  <a:pt x="2135" y="13115"/>
                  <a:pt x="2135" y="13115"/>
                  <a:pt x="2135" y="13115"/>
                </a:cubicBezTo>
                <a:cubicBezTo>
                  <a:pt x="674" y="14414"/>
                  <a:pt x="-463" y="19936"/>
                  <a:pt x="187" y="20585"/>
                </a:cubicBezTo>
                <a:cubicBezTo>
                  <a:pt x="999" y="21235"/>
                  <a:pt x="6358" y="20098"/>
                  <a:pt x="7657" y="18637"/>
                </a:cubicBezTo>
                <a:cubicBezTo>
                  <a:pt x="19675" y="6781"/>
                  <a:pt x="19675" y="6781"/>
                  <a:pt x="19675" y="6781"/>
                </a:cubicBezTo>
                <a:cubicBezTo>
                  <a:pt x="21137" y="5157"/>
                  <a:pt x="21137" y="2721"/>
                  <a:pt x="19675" y="1097"/>
                </a:cubicBezTo>
                <a:cubicBezTo>
                  <a:pt x="18051" y="-365"/>
                  <a:pt x="15615" y="-365"/>
                  <a:pt x="14154" y="1097"/>
                </a:cubicBezTo>
                <a:close/>
                <a:moveTo>
                  <a:pt x="3435" y="13602"/>
                </a:moveTo>
                <a:cubicBezTo>
                  <a:pt x="13179" y="3858"/>
                  <a:pt x="13179" y="3858"/>
                  <a:pt x="13179" y="3858"/>
                </a:cubicBezTo>
                <a:cubicBezTo>
                  <a:pt x="14478" y="5319"/>
                  <a:pt x="14478" y="5319"/>
                  <a:pt x="14478" y="5319"/>
                </a:cubicBezTo>
                <a:cubicBezTo>
                  <a:pt x="5059" y="14739"/>
                  <a:pt x="5059" y="14739"/>
                  <a:pt x="5059" y="14739"/>
                </a:cubicBezTo>
                <a:cubicBezTo>
                  <a:pt x="4734" y="14414"/>
                  <a:pt x="4734" y="14414"/>
                  <a:pt x="4734" y="14414"/>
                </a:cubicBezTo>
                <a:cubicBezTo>
                  <a:pt x="4409" y="14089"/>
                  <a:pt x="3922" y="13764"/>
                  <a:pt x="3435" y="13602"/>
                </a:cubicBezTo>
                <a:cubicBezTo>
                  <a:pt x="3435" y="13602"/>
                  <a:pt x="3435" y="13602"/>
                  <a:pt x="3435" y="13602"/>
                </a:cubicBezTo>
                <a:close/>
                <a:moveTo>
                  <a:pt x="1323" y="19449"/>
                </a:moveTo>
                <a:cubicBezTo>
                  <a:pt x="1161" y="19124"/>
                  <a:pt x="1811" y="16525"/>
                  <a:pt x="2623" y="14739"/>
                </a:cubicBezTo>
                <a:cubicBezTo>
                  <a:pt x="3272" y="14901"/>
                  <a:pt x="3760" y="15226"/>
                  <a:pt x="4247" y="15713"/>
                </a:cubicBezTo>
                <a:cubicBezTo>
                  <a:pt x="4896" y="16200"/>
                  <a:pt x="4896" y="16200"/>
                  <a:pt x="4896" y="16200"/>
                </a:cubicBezTo>
                <a:cubicBezTo>
                  <a:pt x="5384" y="16850"/>
                  <a:pt x="5708" y="17500"/>
                  <a:pt x="5871" y="18149"/>
                </a:cubicBezTo>
                <a:cubicBezTo>
                  <a:pt x="4084" y="18961"/>
                  <a:pt x="1648" y="19611"/>
                  <a:pt x="1323" y="19449"/>
                </a:cubicBezTo>
                <a:close/>
                <a:moveTo>
                  <a:pt x="7170" y="17337"/>
                </a:moveTo>
                <a:cubicBezTo>
                  <a:pt x="7170" y="17500"/>
                  <a:pt x="7008" y="17500"/>
                  <a:pt x="7008" y="17500"/>
                </a:cubicBezTo>
                <a:cubicBezTo>
                  <a:pt x="6845" y="16850"/>
                  <a:pt x="6683" y="16200"/>
                  <a:pt x="6196" y="15713"/>
                </a:cubicBezTo>
                <a:cubicBezTo>
                  <a:pt x="6033" y="15713"/>
                  <a:pt x="6033" y="15713"/>
                  <a:pt x="6033" y="15713"/>
                </a:cubicBezTo>
                <a:cubicBezTo>
                  <a:pt x="15453" y="6294"/>
                  <a:pt x="15453" y="6294"/>
                  <a:pt x="15453" y="6294"/>
                </a:cubicBezTo>
                <a:cubicBezTo>
                  <a:pt x="16914" y="7593"/>
                  <a:pt x="16914" y="7593"/>
                  <a:pt x="16914" y="7593"/>
                </a:cubicBezTo>
                <a:cubicBezTo>
                  <a:pt x="7170" y="17337"/>
                  <a:pt x="7170" y="17337"/>
                  <a:pt x="7170" y="17337"/>
                </a:cubicBezTo>
                <a:close/>
                <a:moveTo>
                  <a:pt x="18701" y="5806"/>
                </a:moveTo>
                <a:cubicBezTo>
                  <a:pt x="17726" y="6781"/>
                  <a:pt x="17726" y="6781"/>
                  <a:pt x="17726" y="6781"/>
                </a:cubicBezTo>
                <a:cubicBezTo>
                  <a:pt x="13991" y="3046"/>
                  <a:pt x="13991" y="3046"/>
                  <a:pt x="13991" y="3046"/>
                </a:cubicBezTo>
                <a:cubicBezTo>
                  <a:pt x="14966" y="2071"/>
                  <a:pt x="14966" y="2071"/>
                  <a:pt x="14966" y="2071"/>
                </a:cubicBezTo>
                <a:cubicBezTo>
                  <a:pt x="15940" y="934"/>
                  <a:pt x="17726" y="934"/>
                  <a:pt x="18701" y="2071"/>
                </a:cubicBezTo>
                <a:cubicBezTo>
                  <a:pt x="19838" y="3046"/>
                  <a:pt x="19838" y="4832"/>
                  <a:pt x="18701" y="5806"/>
                </a:cubicBezTo>
                <a:close/>
              </a:path>
            </a:pathLst>
          </a:custGeom>
          <a:solidFill>
            <a:schemeClr val="bg1"/>
          </a:solidFill>
          <a:ln>
            <a:noFill/>
          </a:ln>
          <a:effectLst/>
          <a:extLst/>
        </p:spPr>
        <p:txBody>
          <a:bodyPr lIns="22860" rIns="22860"/>
          <a:lstStyle/>
          <a:p>
            <a:endParaRPr lang="zh-CN" altLang="en-US" sz="900" dirty="0">
              <a:solidFill>
                <a:schemeClr val="bg1"/>
              </a:solidFill>
              <a:latin typeface="字魂105号-简雅黑" panose="00000500000000000000" pitchFamily="2" charset="-122"/>
              <a:ea typeface="字魂105号-简雅黑" panose="00000500000000000000" pitchFamily="2" charset="-122"/>
            </a:endParaRPr>
          </a:p>
        </p:txBody>
      </p:sp>
      <p:sp>
        <p:nvSpPr>
          <p:cNvPr id="52242" name="Rectangle 17"/>
          <p:cNvSpPr>
            <a:spLocks/>
          </p:cNvSpPr>
          <p:nvPr/>
        </p:nvSpPr>
        <p:spPr bwMode="auto">
          <a:xfrm>
            <a:off x="8867775" y="5426075"/>
            <a:ext cx="2700338" cy="75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 rIns="2286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lnSpc>
                <a:spcPct val="150000"/>
              </a:lnSpc>
              <a:spcBef>
                <a:spcPct val="0"/>
              </a:spcBef>
              <a:buSzTx/>
              <a:buNone/>
            </a:pPr>
            <a:r>
              <a:rPr lang="zh-CN" altLang="en-US" sz="1000"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点击输入简要文字解说，解说文字尽量概括精炼，不用多余的文字修饰简洁精准的 解说所提炼的核心概念点击输入简要文字</a:t>
            </a:r>
          </a:p>
        </p:txBody>
      </p:sp>
      <p:sp>
        <p:nvSpPr>
          <p:cNvPr id="52243" name="Rectangle 18"/>
          <p:cNvSpPr>
            <a:spLocks/>
          </p:cNvSpPr>
          <p:nvPr/>
        </p:nvSpPr>
        <p:spPr bwMode="auto">
          <a:xfrm>
            <a:off x="9066213" y="5176044"/>
            <a:ext cx="2304257"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a:spcBef>
                <a:spcPct val="0"/>
              </a:spcBef>
              <a:buSzTx/>
              <a:buNone/>
            </a:pPr>
            <a:r>
              <a:rPr lang="zh-CN" altLang="en-US" sz="1600" b="1" dirty="0" smtClean="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重点项目</a:t>
            </a:r>
            <a:r>
              <a:rPr lang="zh-CN" altLang="en-US"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rPr>
              <a:t>介绍</a:t>
            </a:r>
            <a:endParaRPr lang="zh-CN" altLang="zh-CN" sz="1600" b="1" dirty="0">
              <a:solidFill>
                <a:schemeClr val="bg1"/>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
        <p:nvSpPr>
          <p:cNvPr id="52244" name="AutoShape 19"/>
          <p:cNvSpPr>
            <a:spLocks/>
          </p:cNvSpPr>
          <p:nvPr/>
        </p:nvSpPr>
        <p:spPr bwMode="auto">
          <a:xfrm>
            <a:off x="10069513" y="4745038"/>
            <a:ext cx="296863" cy="296069"/>
          </a:xfrm>
          <a:custGeom>
            <a:avLst/>
            <a:gdLst>
              <a:gd name="T0" fmla="*/ 8197906 w 21500"/>
              <a:gd name="T1" fmla="*/ 8116375 h 21600"/>
              <a:gd name="T2" fmla="*/ 8197906 w 21500"/>
              <a:gd name="T3" fmla="*/ 8116375 h 21600"/>
              <a:gd name="T4" fmla="*/ 8197906 w 21500"/>
              <a:gd name="T5" fmla="*/ 8116375 h 21600"/>
              <a:gd name="T6" fmla="*/ 8197906 w 21500"/>
              <a:gd name="T7" fmla="*/ 81163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0" h="21600">
                <a:moveTo>
                  <a:pt x="21220" y="19913"/>
                </a:moveTo>
                <a:cubicBezTo>
                  <a:pt x="20377" y="21262"/>
                  <a:pt x="14977" y="21600"/>
                  <a:pt x="10758" y="21600"/>
                </a:cubicBezTo>
                <a:cubicBezTo>
                  <a:pt x="6539" y="21600"/>
                  <a:pt x="1139" y="21262"/>
                  <a:pt x="127" y="19913"/>
                </a:cubicBezTo>
                <a:cubicBezTo>
                  <a:pt x="-42" y="19575"/>
                  <a:pt x="-42" y="19069"/>
                  <a:pt x="127" y="18731"/>
                </a:cubicBezTo>
                <a:cubicBezTo>
                  <a:pt x="970" y="16200"/>
                  <a:pt x="2658" y="15525"/>
                  <a:pt x="4008" y="15356"/>
                </a:cubicBezTo>
                <a:cubicBezTo>
                  <a:pt x="5189" y="15188"/>
                  <a:pt x="6202" y="14850"/>
                  <a:pt x="6708" y="14513"/>
                </a:cubicBezTo>
                <a:cubicBezTo>
                  <a:pt x="6708" y="14344"/>
                  <a:pt x="6708" y="13331"/>
                  <a:pt x="6708" y="12656"/>
                </a:cubicBezTo>
                <a:cubicBezTo>
                  <a:pt x="5527" y="11306"/>
                  <a:pt x="4683" y="9281"/>
                  <a:pt x="4683" y="7425"/>
                </a:cubicBezTo>
                <a:cubicBezTo>
                  <a:pt x="4683" y="3375"/>
                  <a:pt x="6708" y="0"/>
                  <a:pt x="10758" y="0"/>
                </a:cubicBezTo>
                <a:cubicBezTo>
                  <a:pt x="14808" y="0"/>
                  <a:pt x="16833" y="3375"/>
                  <a:pt x="16833" y="7425"/>
                </a:cubicBezTo>
                <a:cubicBezTo>
                  <a:pt x="16833" y="9281"/>
                  <a:pt x="15989" y="11306"/>
                  <a:pt x="14808" y="12656"/>
                </a:cubicBezTo>
                <a:cubicBezTo>
                  <a:pt x="14808" y="12994"/>
                  <a:pt x="14808" y="13331"/>
                  <a:pt x="14808" y="14513"/>
                </a:cubicBezTo>
                <a:cubicBezTo>
                  <a:pt x="15314" y="14850"/>
                  <a:pt x="16327" y="15188"/>
                  <a:pt x="17508" y="15356"/>
                </a:cubicBezTo>
                <a:cubicBezTo>
                  <a:pt x="18858" y="15525"/>
                  <a:pt x="20546" y="16200"/>
                  <a:pt x="21389" y="18731"/>
                </a:cubicBezTo>
                <a:cubicBezTo>
                  <a:pt x="21558" y="19069"/>
                  <a:pt x="21558" y="19575"/>
                  <a:pt x="21220" y="19913"/>
                </a:cubicBezTo>
                <a:close/>
                <a:moveTo>
                  <a:pt x="15483" y="7425"/>
                </a:moveTo>
                <a:cubicBezTo>
                  <a:pt x="15483" y="4050"/>
                  <a:pt x="13964" y="1350"/>
                  <a:pt x="10758" y="1350"/>
                </a:cubicBezTo>
                <a:cubicBezTo>
                  <a:pt x="7552" y="1350"/>
                  <a:pt x="6033" y="4050"/>
                  <a:pt x="6033" y="7425"/>
                </a:cubicBezTo>
                <a:cubicBezTo>
                  <a:pt x="6033" y="10125"/>
                  <a:pt x="8227" y="13500"/>
                  <a:pt x="10758" y="13500"/>
                </a:cubicBezTo>
                <a:cubicBezTo>
                  <a:pt x="13289" y="13500"/>
                  <a:pt x="15483" y="10125"/>
                  <a:pt x="15483" y="7425"/>
                </a:cubicBezTo>
                <a:close/>
                <a:moveTo>
                  <a:pt x="17171" y="16706"/>
                </a:moveTo>
                <a:cubicBezTo>
                  <a:pt x="15989" y="16538"/>
                  <a:pt x="14808" y="16031"/>
                  <a:pt x="14133" y="15694"/>
                </a:cubicBezTo>
                <a:cubicBezTo>
                  <a:pt x="13458" y="15356"/>
                  <a:pt x="13458" y="15356"/>
                  <a:pt x="13458" y="15356"/>
                </a:cubicBezTo>
                <a:cubicBezTo>
                  <a:pt x="13458" y="15356"/>
                  <a:pt x="13458" y="14513"/>
                  <a:pt x="13458" y="14006"/>
                </a:cubicBezTo>
                <a:cubicBezTo>
                  <a:pt x="12614" y="14513"/>
                  <a:pt x="11771" y="14850"/>
                  <a:pt x="10758" y="14850"/>
                </a:cubicBezTo>
                <a:cubicBezTo>
                  <a:pt x="9746" y="14850"/>
                  <a:pt x="8902" y="14513"/>
                  <a:pt x="8058" y="14006"/>
                </a:cubicBezTo>
                <a:cubicBezTo>
                  <a:pt x="8058" y="14513"/>
                  <a:pt x="8058" y="15356"/>
                  <a:pt x="8058" y="15356"/>
                </a:cubicBezTo>
                <a:cubicBezTo>
                  <a:pt x="7383" y="15694"/>
                  <a:pt x="7383" y="15694"/>
                  <a:pt x="7383" y="15694"/>
                </a:cubicBezTo>
                <a:cubicBezTo>
                  <a:pt x="6708" y="16031"/>
                  <a:pt x="5527" y="16538"/>
                  <a:pt x="4177" y="16706"/>
                </a:cubicBezTo>
                <a:cubicBezTo>
                  <a:pt x="3164" y="16875"/>
                  <a:pt x="2152" y="17213"/>
                  <a:pt x="1308" y="19069"/>
                </a:cubicBezTo>
                <a:cubicBezTo>
                  <a:pt x="1308" y="19238"/>
                  <a:pt x="2489" y="20250"/>
                  <a:pt x="10758" y="20250"/>
                </a:cubicBezTo>
                <a:cubicBezTo>
                  <a:pt x="19027" y="20250"/>
                  <a:pt x="20039" y="19238"/>
                  <a:pt x="20208" y="19069"/>
                </a:cubicBezTo>
                <a:cubicBezTo>
                  <a:pt x="19364" y="17213"/>
                  <a:pt x="18183" y="16875"/>
                  <a:pt x="17171" y="16706"/>
                </a:cubicBezTo>
                <a:close/>
              </a:path>
            </a:pathLst>
          </a:custGeom>
          <a:solidFill>
            <a:schemeClr val="bg1"/>
          </a:solidFill>
          <a:ln>
            <a:noFill/>
          </a:ln>
          <a:effectLst/>
          <a:extLst/>
        </p:spPr>
        <p:txBody>
          <a:bodyPr lIns="22860" rIns="22860"/>
          <a:lstStyle/>
          <a:p>
            <a:endParaRPr lang="zh-CN" altLang="en-US" sz="900" dirty="0">
              <a:solidFill>
                <a:schemeClr val="bg1"/>
              </a:solidFill>
              <a:latin typeface="字魂105号-简雅黑" panose="00000500000000000000" pitchFamily="2" charset="-122"/>
              <a:ea typeface="字魂105号-简雅黑" panose="00000500000000000000" pitchFamily="2" charset="-122"/>
            </a:endParaRPr>
          </a:p>
        </p:txBody>
      </p:sp>
      <p:sp>
        <p:nvSpPr>
          <p:cNvPr id="3" name="椭圆 2"/>
          <p:cNvSpPr/>
          <p:nvPr/>
        </p:nvSpPr>
        <p:spPr>
          <a:xfrm>
            <a:off x="4439779" y="2890158"/>
            <a:ext cx="3399520" cy="3399518"/>
          </a:xfrm>
          <a:prstGeom prst="ellipse">
            <a:avLst/>
          </a:prstGeom>
          <a:solidFill>
            <a:schemeClr val="bg1"/>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320458" y="458741"/>
            <a:ext cx="5572519" cy="785143"/>
            <a:chOff x="1679798" y="438128"/>
            <a:chExt cx="5572519" cy="785143"/>
          </a:xfrm>
        </p:grpSpPr>
        <p:sp>
          <p:nvSpPr>
            <p:cNvPr id="26" name="文本框 25"/>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3278" y="3301028"/>
            <a:ext cx="2619209" cy="2619209"/>
          </a:xfrm>
          <a:prstGeom prst="rect">
            <a:avLst/>
          </a:prstGeom>
        </p:spPr>
      </p:pic>
    </p:spTree>
    <p:extLst>
      <p:ext uri="{BB962C8B-B14F-4D97-AF65-F5344CB8AC3E}">
        <p14:creationId xmlns:p14="http://schemas.microsoft.com/office/powerpoint/2010/main" val="210624183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randombar(horizontal)">
                                      <p:cBhvr>
                                        <p:cTn id="7" dur="500"/>
                                        <p:tgtEl>
                                          <p:spTgt spid="522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2230"/>
                                        </p:tgtEl>
                                        <p:attrNameLst>
                                          <p:attrName>style.visibility</p:attrName>
                                        </p:attrNameLst>
                                      </p:cBhvr>
                                      <p:to>
                                        <p:strVal val="visible"/>
                                      </p:to>
                                    </p:set>
                                    <p:animEffect transition="in" filter="fade">
                                      <p:cBhvr>
                                        <p:cTn id="13" dur="1000"/>
                                        <p:tgtEl>
                                          <p:spTgt spid="52230"/>
                                        </p:tgtEl>
                                      </p:cBhvr>
                                    </p:animEffect>
                                    <p:anim calcmode="lin" valueType="num">
                                      <p:cBhvr>
                                        <p:cTn id="14" dur="1000" fill="hold"/>
                                        <p:tgtEl>
                                          <p:spTgt spid="52230"/>
                                        </p:tgtEl>
                                        <p:attrNameLst>
                                          <p:attrName>ppt_x</p:attrName>
                                        </p:attrNameLst>
                                      </p:cBhvr>
                                      <p:tavLst>
                                        <p:tav tm="0">
                                          <p:val>
                                            <p:strVal val="#ppt_x"/>
                                          </p:val>
                                        </p:tav>
                                        <p:tav tm="100000">
                                          <p:val>
                                            <p:strVal val="#ppt_x"/>
                                          </p:val>
                                        </p:tav>
                                      </p:tavLst>
                                    </p:anim>
                                    <p:anim calcmode="lin" valueType="num">
                                      <p:cBhvr>
                                        <p:cTn id="15" dur="1000" fill="hold"/>
                                        <p:tgtEl>
                                          <p:spTgt spid="5223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2231"/>
                                        </p:tgtEl>
                                        <p:attrNameLst>
                                          <p:attrName>style.visibility</p:attrName>
                                        </p:attrNameLst>
                                      </p:cBhvr>
                                      <p:to>
                                        <p:strVal val="visible"/>
                                      </p:to>
                                    </p:set>
                                    <p:animEffect transition="in" filter="fade">
                                      <p:cBhvr>
                                        <p:cTn id="18" dur="1000"/>
                                        <p:tgtEl>
                                          <p:spTgt spid="52231"/>
                                        </p:tgtEl>
                                      </p:cBhvr>
                                    </p:animEffect>
                                    <p:anim calcmode="lin" valueType="num">
                                      <p:cBhvr>
                                        <p:cTn id="19" dur="1000" fill="hold"/>
                                        <p:tgtEl>
                                          <p:spTgt spid="52231"/>
                                        </p:tgtEl>
                                        <p:attrNameLst>
                                          <p:attrName>ppt_x</p:attrName>
                                        </p:attrNameLst>
                                      </p:cBhvr>
                                      <p:tavLst>
                                        <p:tav tm="0">
                                          <p:val>
                                            <p:strVal val="#ppt_x"/>
                                          </p:val>
                                        </p:tav>
                                        <p:tav tm="100000">
                                          <p:val>
                                            <p:strVal val="#ppt_x"/>
                                          </p:val>
                                        </p:tav>
                                      </p:tavLst>
                                    </p:anim>
                                    <p:anim calcmode="lin" valueType="num">
                                      <p:cBhvr>
                                        <p:cTn id="20" dur="1000" fill="hold"/>
                                        <p:tgtEl>
                                          <p:spTgt spid="5223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2232"/>
                                        </p:tgtEl>
                                        <p:attrNameLst>
                                          <p:attrName>style.visibility</p:attrName>
                                        </p:attrNameLst>
                                      </p:cBhvr>
                                      <p:to>
                                        <p:strVal val="visible"/>
                                      </p:to>
                                    </p:set>
                                    <p:animEffect transition="in" filter="fade">
                                      <p:cBhvr>
                                        <p:cTn id="23" dur="1000"/>
                                        <p:tgtEl>
                                          <p:spTgt spid="52232"/>
                                        </p:tgtEl>
                                      </p:cBhvr>
                                    </p:animEffect>
                                    <p:anim calcmode="lin" valueType="num">
                                      <p:cBhvr>
                                        <p:cTn id="24" dur="1000" fill="hold"/>
                                        <p:tgtEl>
                                          <p:spTgt spid="52232"/>
                                        </p:tgtEl>
                                        <p:attrNameLst>
                                          <p:attrName>ppt_x</p:attrName>
                                        </p:attrNameLst>
                                      </p:cBhvr>
                                      <p:tavLst>
                                        <p:tav tm="0">
                                          <p:val>
                                            <p:strVal val="#ppt_x"/>
                                          </p:val>
                                        </p:tav>
                                        <p:tav tm="100000">
                                          <p:val>
                                            <p:strVal val="#ppt_x"/>
                                          </p:val>
                                        </p:tav>
                                      </p:tavLst>
                                    </p:anim>
                                    <p:anim calcmode="lin" valueType="num">
                                      <p:cBhvr>
                                        <p:cTn id="25" dur="1000" fill="hold"/>
                                        <p:tgtEl>
                                          <p:spTgt spid="5223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2233"/>
                                        </p:tgtEl>
                                        <p:attrNameLst>
                                          <p:attrName>style.visibility</p:attrName>
                                        </p:attrNameLst>
                                      </p:cBhvr>
                                      <p:to>
                                        <p:strVal val="visible"/>
                                      </p:to>
                                    </p:set>
                                    <p:animEffect transition="in" filter="fade">
                                      <p:cBhvr>
                                        <p:cTn id="28" dur="1000"/>
                                        <p:tgtEl>
                                          <p:spTgt spid="52233"/>
                                        </p:tgtEl>
                                      </p:cBhvr>
                                    </p:animEffect>
                                    <p:anim calcmode="lin" valueType="num">
                                      <p:cBhvr>
                                        <p:cTn id="29" dur="1000" fill="hold"/>
                                        <p:tgtEl>
                                          <p:spTgt spid="52233"/>
                                        </p:tgtEl>
                                        <p:attrNameLst>
                                          <p:attrName>ppt_x</p:attrName>
                                        </p:attrNameLst>
                                      </p:cBhvr>
                                      <p:tavLst>
                                        <p:tav tm="0">
                                          <p:val>
                                            <p:strVal val="#ppt_x"/>
                                          </p:val>
                                        </p:tav>
                                        <p:tav tm="100000">
                                          <p:val>
                                            <p:strVal val="#ppt_x"/>
                                          </p:val>
                                        </p:tav>
                                      </p:tavLst>
                                    </p:anim>
                                    <p:anim calcmode="lin" valueType="num">
                                      <p:cBhvr>
                                        <p:cTn id="30" dur="1000" fill="hold"/>
                                        <p:tgtEl>
                                          <p:spTgt spid="5223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2234"/>
                                        </p:tgtEl>
                                        <p:attrNameLst>
                                          <p:attrName>style.visibility</p:attrName>
                                        </p:attrNameLst>
                                      </p:cBhvr>
                                      <p:to>
                                        <p:strVal val="visible"/>
                                      </p:to>
                                    </p:set>
                                    <p:animEffect transition="in" filter="fade">
                                      <p:cBhvr>
                                        <p:cTn id="33" dur="1000"/>
                                        <p:tgtEl>
                                          <p:spTgt spid="52234"/>
                                        </p:tgtEl>
                                      </p:cBhvr>
                                    </p:animEffect>
                                    <p:anim calcmode="lin" valueType="num">
                                      <p:cBhvr>
                                        <p:cTn id="34" dur="1000" fill="hold"/>
                                        <p:tgtEl>
                                          <p:spTgt spid="52234"/>
                                        </p:tgtEl>
                                        <p:attrNameLst>
                                          <p:attrName>ppt_x</p:attrName>
                                        </p:attrNameLst>
                                      </p:cBhvr>
                                      <p:tavLst>
                                        <p:tav tm="0">
                                          <p:val>
                                            <p:strVal val="#ppt_x"/>
                                          </p:val>
                                        </p:tav>
                                        <p:tav tm="100000">
                                          <p:val>
                                            <p:strVal val="#ppt_x"/>
                                          </p:val>
                                        </p:tav>
                                      </p:tavLst>
                                    </p:anim>
                                    <p:anim calcmode="lin" valueType="num">
                                      <p:cBhvr>
                                        <p:cTn id="35" dur="1000" fill="hold"/>
                                        <p:tgtEl>
                                          <p:spTgt spid="5223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2235"/>
                                        </p:tgtEl>
                                        <p:attrNameLst>
                                          <p:attrName>style.visibility</p:attrName>
                                        </p:attrNameLst>
                                      </p:cBhvr>
                                      <p:to>
                                        <p:strVal val="visible"/>
                                      </p:to>
                                    </p:set>
                                    <p:animEffect transition="in" filter="fade">
                                      <p:cBhvr>
                                        <p:cTn id="38" dur="1000"/>
                                        <p:tgtEl>
                                          <p:spTgt spid="52235"/>
                                        </p:tgtEl>
                                      </p:cBhvr>
                                    </p:animEffect>
                                    <p:anim calcmode="lin" valueType="num">
                                      <p:cBhvr>
                                        <p:cTn id="39" dur="1000" fill="hold"/>
                                        <p:tgtEl>
                                          <p:spTgt spid="52235"/>
                                        </p:tgtEl>
                                        <p:attrNameLst>
                                          <p:attrName>ppt_x</p:attrName>
                                        </p:attrNameLst>
                                      </p:cBhvr>
                                      <p:tavLst>
                                        <p:tav tm="0">
                                          <p:val>
                                            <p:strVal val="#ppt_x"/>
                                          </p:val>
                                        </p:tav>
                                        <p:tav tm="100000">
                                          <p:val>
                                            <p:strVal val="#ppt_x"/>
                                          </p:val>
                                        </p:tav>
                                      </p:tavLst>
                                    </p:anim>
                                    <p:anim calcmode="lin" valueType="num">
                                      <p:cBhvr>
                                        <p:cTn id="40" dur="1000" fill="hold"/>
                                        <p:tgtEl>
                                          <p:spTgt spid="5223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2239"/>
                                        </p:tgtEl>
                                        <p:attrNameLst>
                                          <p:attrName>style.visibility</p:attrName>
                                        </p:attrNameLst>
                                      </p:cBhvr>
                                      <p:to>
                                        <p:strVal val="visible"/>
                                      </p:to>
                                    </p:set>
                                    <p:animEffect transition="in" filter="fade">
                                      <p:cBhvr>
                                        <p:cTn id="43" dur="1000"/>
                                        <p:tgtEl>
                                          <p:spTgt spid="52239"/>
                                        </p:tgtEl>
                                      </p:cBhvr>
                                    </p:animEffect>
                                    <p:anim calcmode="lin" valueType="num">
                                      <p:cBhvr>
                                        <p:cTn id="44" dur="1000" fill="hold"/>
                                        <p:tgtEl>
                                          <p:spTgt spid="52239"/>
                                        </p:tgtEl>
                                        <p:attrNameLst>
                                          <p:attrName>ppt_x</p:attrName>
                                        </p:attrNameLst>
                                      </p:cBhvr>
                                      <p:tavLst>
                                        <p:tav tm="0">
                                          <p:val>
                                            <p:strVal val="#ppt_x"/>
                                          </p:val>
                                        </p:tav>
                                        <p:tav tm="100000">
                                          <p:val>
                                            <p:strVal val="#ppt_x"/>
                                          </p:val>
                                        </p:tav>
                                      </p:tavLst>
                                    </p:anim>
                                    <p:anim calcmode="lin" valueType="num">
                                      <p:cBhvr>
                                        <p:cTn id="45" dur="1000" fill="hold"/>
                                        <p:tgtEl>
                                          <p:spTgt spid="522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2240"/>
                                        </p:tgtEl>
                                        <p:attrNameLst>
                                          <p:attrName>style.visibility</p:attrName>
                                        </p:attrNameLst>
                                      </p:cBhvr>
                                      <p:to>
                                        <p:strVal val="visible"/>
                                      </p:to>
                                    </p:set>
                                    <p:animEffect transition="in" filter="fade">
                                      <p:cBhvr>
                                        <p:cTn id="48" dur="1000"/>
                                        <p:tgtEl>
                                          <p:spTgt spid="52240"/>
                                        </p:tgtEl>
                                      </p:cBhvr>
                                    </p:animEffect>
                                    <p:anim calcmode="lin" valueType="num">
                                      <p:cBhvr>
                                        <p:cTn id="49" dur="1000" fill="hold"/>
                                        <p:tgtEl>
                                          <p:spTgt spid="52240"/>
                                        </p:tgtEl>
                                        <p:attrNameLst>
                                          <p:attrName>ppt_x</p:attrName>
                                        </p:attrNameLst>
                                      </p:cBhvr>
                                      <p:tavLst>
                                        <p:tav tm="0">
                                          <p:val>
                                            <p:strVal val="#ppt_x"/>
                                          </p:val>
                                        </p:tav>
                                        <p:tav tm="100000">
                                          <p:val>
                                            <p:strVal val="#ppt_x"/>
                                          </p:val>
                                        </p:tav>
                                      </p:tavLst>
                                    </p:anim>
                                    <p:anim calcmode="lin" valueType="num">
                                      <p:cBhvr>
                                        <p:cTn id="50" dur="1000" fill="hold"/>
                                        <p:tgtEl>
                                          <p:spTgt spid="522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241"/>
                                        </p:tgtEl>
                                        <p:attrNameLst>
                                          <p:attrName>style.visibility</p:attrName>
                                        </p:attrNameLst>
                                      </p:cBhvr>
                                      <p:to>
                                        <p:strVal val="visible"/>
                                      </p:to>
                                    </p:set>
                                    <p:animEffect transition="in" filter="fade">
                                      <p:cBhvr>
                                        <p:cTn id="53" dur="1000"/>
                                        <p:tgtEl>
                                          <p:spTgt spid="52241"/>
                                        </p:tgtEl>
                                      </p:cBhvr>
                                    </p:animEffect>
                                    <p:anim calcmode="lin" valueType="num">
                                      <p:cBhvr>
                                        <p:cTn id="54" dur="1000" fill="hold"/>
                                        <p:tgtEl>
                                          <p:spTgt spid="52241"/>
                                        </p:tgtEl>
                                        <p:attrNameLst>
                                          <p:attrName>ppt_x</p:attrName>
                                        </p:attrNameLst>
                                      </p:cBhvr>
                                      <p:tavLst>
                                        <p:tav tm="0">
                                          <p:val>
                                            <p:strVal val="#ppt_x"/>
                                          </p:val>
                                        </p:tav>
                                        <p:tav tm="100000">
                                          <p:val>
                                            <p:strVal val="#ppt_x"/>
                                          </p:val>
                                        </p:tav>
                                      </p:tavLst>
                                    </p:anim>
                                    <p:anim calcmode="lin" valueType="num">
                                      <p:cBhvr>
                                        <p:cTn id="55" dur="1000" fill="hold"/>
                                        <p:tgtEl>
                                          <p:spTgt spid="5224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2242"/>
                                        </p:tgtEl>
                                        <p:attrNameLst>
                                          <p:attrName>style.visibility</p:attrName>
                                        </p:attrNameLst>
                                      </p:cBhvr>
                                      <p:to>
                                        <p:strVal val="visible"/>
                                      </p:to>
                                    </p:set>
                                    <p:animEffect transition="in" filter="fade">
                                      <p:cBhvr>
                                        <p:cTn id="58" dur="1000"/>
                                        <p:tgtEl>
                                          <p:spTgt spid="52242"/>
                                        </p:tgtEl>
                                      </p:cBhvr>
                                    </p:animEffect>
                                    <p:anim calcmode="lin" valueType="num">
                                      <p:cBhvr>
                                        <p:cTn id="59" dur="1000" fill="hold"/>
                                        <p:tgtEl>
                                          <p:spTgt spid="52242"/>
                                        </p:tgtEl>
                                        <p:attrNameLst>
                                          <p:attrName>ppt_x</p:attrName>
                                        </p:attrNameLst>
                                      </p:cBhvr>
                                      <p:tavLst>
                                        <p:tav tm="0">
                                          <p:val>
                                            <p:strVal val="#ppt_x"/>
                                          </p:val>
                                        </p:tav>
                                        <p:tav tm="100000">
                                          <p:val>
                                            <p:strVal val="#ppt_x"/>
                                          </p:val>
                                        </p:tav>
                                      </p:tavLst>
                                    </p:anim>
                                    <p:anim calcmode="lin" valueType="num">
                                      <p:cBhvr>
                                        <p:cTn id="60" dur="1000" fill="hold"/>
                                        <p:tgtEl>
                                          <p:spTgt spid="522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2243"/>
                                        </p:tgtEl>
                                        <p:attrNameLst>
                                          <p:attrName>style.visibility</p:attrName>
                                        </p:attrNameLst>
                                      </p:cBhvr>
                                      <p:to>
                                        <p:strVal val="visible"/>
                                      </p:to>
                                    </p:set>
                                    <p:animEffect transition="in" filter="fade">
                                      <p:cBhvr>
                                        <p:cTn id="63" dur="1000"/>
                                        <p:tgtEl>
                                          <p:spTgt spid="52243"/>
                                        </p:tgtEl>
                                      </p:cBhvr>
                                    </p:animEffect>
                                    <p:anim calcmode="lin" valueType="num">
                                      <p:cBhvr>
                                        <p:cTn id="64" dur="1000" fill="hold"/>
                                        <p:tgtEl>
                                          <p:spTgt spid="52243"/>
                                        </p:tgtEl>
                                        <p:attrNameLst>
                                          <p:attrName>ppt_x</p:attrName>
                                        </p:attrNameLst>
                                      </p:cBhvr>
                                      <p:tavLst>
                                        <p:tav tm="0">
                                          <p:val>
                                            <p:strVal val="#ppt_x"/>
                                          </p:val>
                                        </p:tav>
                                        <p:tav tm="100000">
                                          <p:val>
                                            <p:strVal val="#ppt_x"/>
                                          </p:val>
                                        </p:tav>
                                      </p:tavLst>
                                    </p:anim>
                                    <p:anim calcmode="lin" valueType="num">
                                      <p:cBhvr>
                                        <p:cTn id="65" dur="1000" fill="hold"/>
                                        <p:tgtEl>
                                          <p:spTgt spid="5224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2244"/>
                                        </p:tgtEl>
                                        <p:attrNameLst>
                                          <p:attrName>style.visibility</p:attrName>
                                        </p:attrNameLst>
                                      </p:cBhvr>
                                      <p:to>
                                        <p:strVal val="visible"/>
                                      </p:to>
                                    </p:set>
                                    <p:animEffect transition="in" filter="fade">
                                      <p:cBhvr>
                                        <p:cTn id="68" dur="1000"/>
                                        <p:tgtEl>
                                          <p:spTgt spid="52244"/>
                                        </p:tgtEl>
                                      </p:cBhvr>
                                    </p:animEffect>
                                    <p:anim calcmode="lin" valueType="num">
                                      <p:cBhvr>
                                        <p:cTn id="69" dur="1000" fill="hold"/>
                                        <p:tgtEl>
                                          <p:spTgt spid="52244"/>
                                        </p:tgtEl>
                                        <p:attrNameLst>
                                          <p:attrName>ppt_x</p:attrName>
                                        </p:attrNameLst>
                                      </p:cBhvr>
                                      <p:tavLst>
                                        <p:tav tm="0">
                                          <p:val>
                                            <p:strVal val="#ppt_x"/>
                                          </p:val>
                                        </p:tav>
                                        <p:tav tm="100000">
                                          <p:val>
                                            <p:strVal val="#ppt_x"/>
                                          </p:val>
                                        </p:tav>
                                      </p:tavLst>
                                    </p:anim>
                                    <p:anim calcmode="lin" valueType="num">
                                      <p:cBhvr>
                                        <p:cTn id="70" dur="1000" fill="hold"/>
                                        <p:tgtEl>
                                          <p:spTgt spid="52244"/>
                                        </p:tgtEl>
                                        <p:attrNameLst>
                                          <p:attrName>ppt_y</p:attrName>
                                        </p:attrNameLst>
                                      </p:cBhvr>
                                      <p:tavLst>
                                        <p:tav tm="0">
                                          <p:val>
                                            <p:strVal val="#ppt_y+.1"/>
                                          </p:val>
                                        </p:tav>
                                        <p:tav tm="100000">
                                          <p:val>
                                            <p:strVal val="#ppt_y"/>
                                          </p:val>
                                        </p:tav>
                                      </p:tavLst>
                                    </p:anim>
                                  </p:childTnLst>
                                </p:cTn>
                              </p:par>
                              <p:par>
                                <p:cTn id="71" presetID="53" presetClass="entr" presetSubtype="16"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par>
                                <p:cTn id="76" presetID="53" presetClass="entr" presetSubtype="16"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 calcmode="lin" valueType="num">
                                      <p:cBhvr>
                                        <p:cTn id="78" dur="500" fill="hold"/>
                                        <p:tgtEl>
                                          <p:spTgt spid="2"/>
                                        </p:tgtEl>
                                        <p:attrNameLst>
                                          <p:attrName>ppt_w</p:attrName>
                                        </p:attrNameLst>
                                      </p:cBhvr>
                                      <p:tavLst>
                                        <p:tav tm="0">
                                          <p:val>
                                            <p:fltVal val="0"/>
                                          </p:val>
                                        </p:tav>
                                        <p:tav tm="100000">
                                          <p:val>
                                            <p:strVal val="#ppt_w"/>
                                          </p:val>
                                        </p:tav>
                                      </p:tavLst>
                                    </p:anim>
                                    <p:anim calcmode="lin" valueType="num">
                                      <p:cBhvr>
                                        <p:cTn id="79" dur="500" fill="hold"/>
                                        <p:tgtEl>
                                          <p:spTgt spid="2"/>
                                        </p:tgtEl>
                                        <p:attrNameLst>
                                          <p:attrName>ppt_h</p:attrName>
                                        </p:attrNameLst>
                                      </p:cBhvr>
                                      <p:tavLst>
                                        <p:tav tm="0">
                                          <p:val>
                                            <p:fltVal val="0"/>
                                          </p:val>
                                        </p:tav>
                                        <p:tav tm="100000">
                                          <p:val>
                                            <p:strVal val="#ppt_h"/>
                                          </p:val>
                                        </p:tav>
                                      </p:tavLst>
                                    </p:anim>
                                    <p:animEffect transition="in" filter="fade">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nimBg="1"/>
      <p:bldP spid="24" grpId="0" animBg="1"/>
      <p:bldP spid="52230" grpId="0" animBg="1"/>
      <p:bldP spid="52231" grpId="0"/>
      <p:bldP spid="52232" grpId="0"/>
      <p:bldP spid="52233" grpId="0" animBg="1"/>
      <p:bldP spid="52234" grpId="0"/>
      <p:bldP spid="52235" grpId="0"/>
      <p:bldP spid="52239" grpId="0"/>
      <p:bldP spid="52240" grpId="0"/>
      <p:bldP spid="52241" grpId="0" animBg="1"/>
      <p:bldP spid="52242" grpId="0"/>
      <p:bldP spid="52243" grpId="0"/>
      <p:bldP spid="52244"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V="1">
            <a:off x="-24158" y="0"/>
            <a:ext cx="5368834" cy="6871063"/>
            <a:chOff x="0" y="0"/>
            <a:chExt cx="5368834" cy="6871063"/>
          </a:xfrm>
          <a:effectLst>
            <a:outerShdw blurRad="101600" dist="38100" dir="2700000" algn="tl" rotWithShape="0">
              <a:prstClr val="black">
                <a:alpha val="25000"/>
              </a:prstClr>
            </a:outerShdw>
          </a:effectLst>
        </p:grpSpPr>
        <p:sp>
          <p:nvSpPr>
            <p:cNvPr id="16"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F2F4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9000">
                  <a:srgbClr val="038F95"/>
                </a:gs>
              </a:gsLst>
              <a:lin ang="0" scaled="0"/>
            </a:gradFill>
            <a:ln>
              <a:noFill/>
            </a:ln>
            <a:effectLst>
              <a:outerShdw blurRad="1905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9000">
                  <a:srgbClr val="25846A"/>
                </a:gs>
              </a:gsLst>
            </a:gradFill>
            <a:ln>
              <a:noFill/>
            </a:ln>
            <a:effectLst>
              <a:outerShdw blurRad="1905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9000">
                  <a:srgbClr val="25846A"/>
                </a:gs>
              </a:gsLst>
              <a:lin ang="4200000" scaled="0"/>
            </a:gradFill>
            <a:ln>
              <a:noFill/>
            </a:ln>
            <a:effectLst>
              <a:outerShdw blurRad="1905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7413766" y="1370495"/>
            <a:ext cx="5417444" cy="653425"/>
            <a:chOff x="1686276" y="1932225"/>
            <a:chExt cx="4267062" cy="514671"/>
          </a:xfrm>
        </p:grpSpPr>
        <p:grpSp>
          <p:nvGrpSpPr>
            <p:cNvPr id="72" name="组合 71"/>
            <p:cNvGrpSpPr/>
            <p:nvPr/>
          </p:nvGrpSpPr>
          <p:grpSpPr>
            <a:xfrm>
              <a:off x="2337766" y="1932225"/>
              <a:ext cx="3615572" cy="503819"/>
              <a:chOff x="7331020" y="2734211"/>
              <a:chExt cx="3615572" cy="503819"/>
            </a:xfrm>
          </p:grpSpPr>
          <p:sp>
            <p:nvSpPr>
              <p:cNvPr id="76" name="文本框 75"/>
              <p:cNvSpPr txBox="1"/>
              <p:nvPr/>
            </p:nvSpPr>
            <p:spPr>
              <a:xfrm>
                <a:off x="7331020" y="2734211"/>
                <a:ext cx="1984196" cy="363631"/>
              </a:xfrm>
              <a:prstGeom prst="rect">
                <a:avLst/>
              </a:prstGeom>
              <a:noFill/>
            </p:spPr>
            <p:txBody>
              <a:bodyPr wrap="square" rtlCol="0">
                <a:spAutoFit/>
              </a:bodyPr>
              <a:lstStyle/>
              <a:p>
                <a:r>
                  <a:rPr lang="zh-CN" altLang="en-US" sz="2400" b="1" dirty="0" smtClean="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项目工作概述</a:t>
                </a:r>
                <a:endParaRPr lang="zh-CN" altLang="en-US" sz="2400" b="1" dirty="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77" name="文本框 76"/>
              <p:cNvSpPr txBox="1"/>
              <p:nvPr/>
            </p:nvSpPr>
            <p:spPr>
              <a:xfrm>
                <a:off x="7354818" y="3008741"/>
                <a:ext cx="3591774" cy="229289"/>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73" name="组合 72"/>
            <p:cNvGrpSpPr/>
            <p:nvPr/>
          </p:nvGrpSpPr>
          <p:grpSpPr>
            <a:xfrm>
              <a:off x="1686276" y="1956786"/>
              <a:ext cx="490110" cy="490110"/>
              <a:chOff x="1686276" y="1956786"/>
              <a:chExt cx="490110" cy="490110"/>
            </a:xfrm>
          </p:grpSpPr>
          <p:sp>
            <p:nvSpPr>
              <p:cNvPr id="74" name="圆角矩形 73"/>
              <p:cNvSpPr/>
              <p:nvPr/>
            </p:nvSpPr>
            <p:spPr>
              <a:xfrm rot="2700000">
                <a:off x="1686276" y="1956786"/>
                <a:ext cx="490110" cy="490110"/>
              </a:xfrm>
              <a:prstGeom prst="roundRect">
                <a:avLst>
                  <a:gd name="adj" fmla="val 50000"/>
                </a:avLst>
              </a:prstGeom>
              <a:gradFill>
                <a:gsLst>
                  <a:gs pos="0">
                    <a:srgbClr val="88CB40"/>
                  </a:gs>
                  <a:gs pos="100000">
                    <a:srgbClr val="25846A"/>
                  </a:gs>
                </a:gsLst>
                <a:lin ang="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5" name="文本框 74"/>
              <p:cNvSpPr txBox="1"/>
              <p:nvPr/>
            </p:nvSpPr>
            <p:spPr>
              <a:xfrm>
                <a:off x="1727278" y="1975366"/>
                <a:ext cx="406812" cy="412115"/>
              </a:xfrm>
              <a:prstGeom prst="rect">
                <a:avLst/>
              </a:prstGeom>
              <a:noFill/>
            </p:spPr>
            <p:txBody>
              <a:bodyPr wrap="none" rtlCol="0">
                <a:spAutoFit/>
              </a:bodyPr>
              <a:lstStyle/>
              <a:p>
                <a:pPr algn="ctr"/>
                <a:r>
                  <a:rPr lang="en-US" altLang="zh-CN" sz="2800" dirty="0" smtClean="0">
                    <a:solidFill>
                      <a:schemeClr val="bg1"/>
                    </a:solidFill>
                    <a:latin typeface="字魂45号-冰宇雅宋" panose="00000500000000000000" pitchFamily="2" charset="-122"/>
                    <a:ea typeface="字魂45号-冰宇雅宋" panose="00000500000000000000" pitchFamily="2" charset="-122"/>
                  </a:rPr>
                  <a:t>01</a:t>
                </a:r>
                <a:endParaRPr lang="zh-CN" altLang="en-US" sz="28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92" name="组合 91"/>
          <p:cNvGrpSpPr/>
          <p:nvPr/>
        </p:nvGrpSpPr>
        <p:grpSpPr>
          <a:xfrm>
            <a:off x="7413766" y="2356543"/>
            <a:ext cx="5417444" cy="653425"/>
            <a:chOff x="1686276" y="1932225"/>
            <a:chExt cx="4267062" cy="514671"/>
          </a:xfrm>
        </p:grpSpPr>
        <p:grpSp>
          <p:nvGrpSpPr>
            <p:cNvPr id="93" name="组合 92"/>
            <p:cNvGrpSpPr/>
            <p:nvPr/>
          </p:nvGrpSpPr>
          <p:grpSpPr>
            <a:xfrm>
              <a:off x="2337766" y="1932225"/>
              <a:ext cx="3615572" cy="503819"/>
              <a:chOff x="7331020" y="2734211"/>
              <a:chExt cx="3615572" cy="503819"/>
            </a:xfrm>
          </p:grpSpPr>
          <p:sp>
            <p:nvSpPr>
              <p:cNvPr id="97" name="文本框 96"/>
              <p:cNvSpPr txBox="1"/>
              <p:nvPr/>
            </p:nvSpPr>
            <p:spPr>
              <a:xfrm>
                <a:off x="7331020" y="2734211"/>
                <a:ext cx="1984196" cy="363631"/>
              </a:xfrm>
              <a:prstGeom prst="rect">
                <a:avLst/>
              </a:prstGeom>
              <a:noFill/>
            </p:spPr>
            <p:txBody>
              <a:bodyPr wrap="square" rtlCol="0">
                <a:spAutoFit/>
              </a:bodyPr>
              <a:lstStyle/>
              <a:p>
                <a:r>
                  <a:rPr lang="zh-CN" altLang="en-US" sz="2400" b="1" dirty="0" smtClean="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项目实施情况</a:t>
                </a:r>
                <a:endParaRPr lang="zh-CN" altLang="en-US" sz="2400" b="1" dirty="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98" name="文本框 97"/>
              <p:cNvSpPr txBox="1"/>
              <p:nvPr/>
            </p:nvSpPr>
            <p:spPr>
              <a:xfrm>
                <a:off x="7354818" y="3008741"/>
                <a:ext cx="3591774" cy="229289"/>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94" name="组合 93"/>
            <p:cNvGrpSpPr/>
            <p:nvPr/>
          </p:nvGrpSpPr>
          <p:grpSpPr>
            <a:xfrm>
              <a:off x="1686276" y="1956786"/>
              <a:ext cx="490110" cy="490110"/>
              <a:chOff x="1686276" y="1956786"/>
              <a:chExt cx="490110" cy="490110"/>
            </a:xfrm>
          </p:grpSpPr>
          <p:sp>
            <p:nvSpPr>
              <p:cNvPr id="95" name="圆角矩形 94"/>
              <p:cNvSpPr/>
              <p:nvPr/>
            </p:nvSpPr>
            <p:spPr>
              <a:xfrm rot="2700000">
                <a:off x="1686276" y="1956786"/>
                <a:ext cx="490110" cy="490110"/>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6" name="文本框 95"/>
              <p:cNvSpPr txBox="1"/>
              <p:nvPr/>
            </p:nvSpPr>
            <p:spPr>
              <a:xfrm>
                <a:off x="1707708" y="1975366"/>
                <a:ext cx="445953" cy="412115"/>
              </a:xfrm>
              <a:prstGeom prst="rect">
                <a:avLst/>
              </a:prstGeom>
              <a:noFill/>
            </p:spPr>
            <p:txBody>
              <a:bodyPr wrap="none" rtlCol="0">
                <a:spAutoFit/>
              </a:bodyPr>
              <a:lstStyle/>
              <a:p>
                <a:pPr algn="ctr"/>
                <a:r>
                  <a:rPr lang="en-US" altLang="zh-CN" sz="2800" dirty="0" smtClean="0">
                    <a:solidFill>
                      <a:schemeClr val="bg1"/>
                    </a:solidFill>
                    <a:latin typeface="字魂45号-冰宇雅宋" panose="00000500000000000000" pitchFamily="2" charset="-122"/>
                    <a:ea typeface="字魂45号-冰宇雅宋" panose="00000500000000000000" pitchFamily="2" charset="-122"/>
                  </a:rPr>
                  <a:t>02</a:t>
                </a:r>
                <a:endParaRPr lang="zh-CN" altLang="en-US" sz="28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99" name="组合 98"/>
          <p:cNvGrpSpPr/>
          <p:nvPr/>
        </p:nvGrpSpPr>
        <p:grpSpPr>
          <a:xfrm>
            <a:off x="7413766" y="3342591"/>
            <a:ext cx="5417444" cy="653425"/>
            <a:chOff x="1686276" y="1932225"/>
            <a:chExt cx="4267062" cy="514671"/>
          </a:xfrm>
        </p:grpSpPr>
        <p:grpSp>
          <p:nvGrpSpPr>
            <p:cNvPr id="100" name="组合 99"/>
            <p:cNvGrpSpPr/>
            <p:nvPr/>
          </p:nvGrpSpPr>
          <p:grpSpPr>
            <a:xfrm>
              <a:off x="2337766" y="1932225"/>
              <a:ext cx="3615572" cy="503819"/>
              <a:chOff x="7331020" y="2734211"/>
              <a:chExt cx="3615572" cy="503819"/>
            </a:xfrm>
          </p:grpSpPr>
          <p:sp>
            <p:nvSpPr>
              <p:cNvPr id="104" name="文本框 103"/>
              <p:cNvSpPr txBox="1"/>
              <p:nvPr/>
            </p:nvSpPr>
            <p:spPr>
              <a:xfrm>
                <a:off x="7331020" y="2734211"/>
                <a:ext cx="1984196" cy="363631"/>
              </a:xfrm>
              <a:prstGeom prst="rect">
                <a:avLst/>
              </a:prstGeom>
              <a:noFill/>
            </p:spPr>
            <p:txBody>
              <a:bodyPr wrap="square" rtlCol="0">
                <a:spAutoFit/>
              </a:bodyPr>
              <a:lstStyle/>
              <a:p>
                <a:r>
                  <a:rPr lang="zh-CN" altLang="en-US" sz="2400" b="1" dirty="0" smtClean="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预计完成项目</a:t>
                </a:r>
                <a:endParaRPr lang="zh-CN" altLang="en-US" sz="2400" b="1" dirty="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05" name="文本框 104"/>
              <p:cNvSpPr txBox="1"/>
              <p:nvPr/>
            </p:nvSpPr>
            <p:spPr>
              <a:xfrm>
                <a:off x="7354818" y="3008741"/>
                <a:ext cx="3591774" cy="229289"/>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101" name="组合 100"/>
            <p:cNvGrpSpPr/>
            <p:nvPr/>
          </p:nvGrpSpPr>
          <p:grpSpPr>
            <a:xfrm>
              <a:off x="1686276" y="1956786"/>
              <a:ext cx="490110" cy="490110"/>
              <a:chOff x="1686276" y="1956786"/>
              <a:chExt cx="490110" cy="490110"/>
            </a:xfrm>
          </p:grpSpPr>
          <p:sp>
            <p:nvSpPr>
              <p:cNvPr id="102" name="圆角矩形 101"/>
              <p:cNvSpPr/>
              <p:nvPr/>
            </p:nvSpPr>
            <p:spPr>
              <a:xfrm rot="2700000">
                <a:off x="1686276" y="1956786"/>
                <a:ext cx="490110" cy="490110"/>
              </a:xfrm>
              <a:prstGeom prst="roundRect">
                <a:avLst>
                  <a:gd name="adj" fmla="val 50000"/>
                </a:avLst>
              </a:prstGeom>
              <a:gradFill>
                <a:gsLst>
                  <a:gs pos="0">
                    <a:srgbClr val="88CB40"/>
                  </a:gs>
                  <a:gs pos="100000">
                    <a:srgbClr val="25846A"/>
                  </a:gs>
                </a:gsLst>
                <a:lin ang="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3" name="文本框 102"/>
              <p:cNvSpPr txBox="1"/>
              <p:nvPr/>
            </p:nvSpPr>
            <p:spPr>
              <a:xfrm>
                <a:off x="1712758" y="1975366"/>
                <a:ext cx="435853" cy="412115"/>
              </a:xfrm>
              <a:prstGeom prst="rect">
                <a:avLst/>
              </a:prstGeom>
              <a:noFill/>
            </p:spPr>
            <p:txBody>
              <a:bodyPr wrap="none" rtlCol="0">
                <a:spAutoFit/>
              </a:bodyPr>
              <a:lstStyle/>
              <a:p>
                <a:pPr algn="ctr"/>
                <a:r>
                  <a:rPr lang="en-US" altLang="zh-CN" sz="2800" dirty="0" smtClean="0">
                    <a:solidFill>
                      <a:schemeClr val="bg1"/>
                    </a:solidFill>
                    <a:latin typeface="字魂45号-冰宇雅宋" panose="00000500000000000000" pitchFamily="2" charset="-122"/>
                    <a:ea typeface="字魂45号-冰宇雅宋" panose="00000500000000000000" pitchFamily="2" charset="-122"/>
                  </a:rPr>
                  <a:t>03</a:t>
                </a:r>
                <a:endParaRPr lang="zh-CN" altLang="en-US" sz="28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106" name="组合 105"/>
          <p:cNvGrpSpPr/>
          <p:nvPr/>
        </p:nvGrpSpPr>
        <p:grpSpPr>
          <a:xfrm>
            <a:off x="7413766" y="4328639"/>
            <a:ext cx="5417444" cy="653425"/>
            <a:chOff x="1686276" y="1932225"/>
            <a:chExt cx="4267062" cy="514671"/>
          </a:xfrm>
        </p:grpSpPr>
        <p:grpSp>
          <p:nvGrpSpPr>
            <p:cNvPr id="107" name="组合 106"/>
            <p:cNvGrpSpPr/>
            <p:nvPr/>
          </p:nvGrpSpPr>
          <p:grpSpPr>
            <a:xfrm>
              <a:off x="2337766" y="1932225"/>
              <a:ext cx="3615572" cy="503819"/>
              <a:chOff x="7331020" y="2734211"/>
              <a:chExt cx="3615572" cy="503819"/>
            </a:xfrm>
          </p:grpSpPr>
          <p:sp>
            <p:nvSpPr>
              <p:cNvPr id="111" name="文本框 110"/>
              <p:cNvSpPr txBox="1"/>
              <p:nvPr/>
            </p:nvSpPr>
            <p:spPr>
              <a:xfrm>
                <a:off x="7331020" y="2734211"/>
                <a:ext cx="1984196" cy="363631"/>
              </a:xfrm>
              <a:prstGeom prst="rect">
                <a:avLst/>
              </a:prstGeom>
              <a:noFill/>
            </p:spPr>
            <p:txBody>
              <a:bodyPr wrap="square" rtlCol="0">
                <a:spAutoFit/>
              </a:bodyPr>
              <a:lstStyle/>
              <a:p>
                <a:r>
                  <a:rPr lang="zh-CN" altLang="en-US" sz="2400" b="1" dirty="0" smtClean="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工作不足分析</a:t>
                </a:r>
              </a:p>
            </p:txBody>
          </p:sp>
          <p:sp>
            <p:nvSpPr>
              <p:cNvPr id="112" name="文本框 111"/>
              <p:cNvSpPr txBox="1"/>
              <p:nvPr/>
            </p:nvSpPr>
            <p:spPr>
              <a:xfrm>
                <a:off x="7354818" y="3008741"/>
                <a:ext cx="3591774" cy="229289"/>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108" name="组合 107"/>
            <p:cNvGrpSpPr/>
            <p:nvPr/>
          </p:nvGrpSpPr>
          <p:grpSpPr>
            <a:xfrm>
              <a:off x="1686276" y="1956786"/>
              <a:ext cx="490110" cy="490110"/>
              <a:chOff x="1686276" y="1956786"/>
              <a:chExt cx="490110" cy="490110"/>
            </a:xfrm>
          </p:grpSpPr>
          <p:sp>
            <p:nvSpPr>
              <p:cNvPr id="109" name="圆角矩形 108"/>
              <p:cNvSpPr/>
              <p:nvPr/>
            </p:nvSpPr>
            <p:spPr>
              <a:xfrm rot="2700000">
                <a:off x="1686276" y="1956786"/>
                <a:ext cx="490110" cy="490110"/>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0" name="文本框 109"/>
              <p:cNvSpPr txBox="1"/>
              <p:nvPr/>
            </p:nvSpPr>
            <p:spPr>
              <a:xfrm>
                <a:off x="1711496" y="1975366"/>
                <a:ext cx="438378" cy="412115"/>
              </a:xfrm>
              <a:prstGeom prst="rect">
                <a:avLst/>
              </a:prstGeom>
              <a:noFill/>
            </p:spPr>
            <p:txBody>
              <a:bodyPr wrap="none" rtlCol="0">
                <a:spAutoFit/>
              </a:bodyPr>
              <a:lstStyle/>
              <a:p>
                <a:pPr algn="ctr"/>
                <a:r>
                  <a:rPr lang="en-US" altLang="zh-CN" sz="2800" dirty="0" smtClean="0">
                    <a:solidFill>
                      <a:schemeClr val="bg1"/>
                    </a:solidFill>
                    <a:latin typeface="字魂45号-冰宇雅宋" panose="00000500000000000000" pitchFamily="2" charset="-122"/>
                    <a:ea typeface="字魂45号-冰宇雅宋" panose="00000500000000000000" pitchFamily="2" charset="-122"/>
                  </a:rPr>
                  <a:t>04</a:t>
                </a:r>
                <a:endParaRPr lang="zh-CN" altLang="en-US" sz="28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6" name="组合 5"/>
          <p:cNvGrpSpPr/>
          <p:nvPr/>
        </p:nvGrpSpPr>
        <p:grpSpPr>
          <a:xfrm>
            <a:off x="652658" y="762896"/>
            <a:ext cx="2924129" cy="923330"/>
            <a:chOff x="8929480" y="512059"/>
            <a:chExt cx="2924129" cy="923330"/>
          </a:xfrm>
        </p:grpSpPr>
        <p:sp>
          <p:nvSpPr>
            <p:cNvPr id="91" name="矩形 90"/>
            <p:cNvSpPr/>
            <p:nvPr/>
          </p:nvSpPr>
          <p:spPr>
            <a:xfrm>
              <a:off x="8996319" y="512059"/>
              <a:ext cx="2857290" cy="923330"/>
            </a:xfrm>
            <a:prstGeom prst="rect">
              <a:avLst/>
            </a:prstGeom>
          </p:spPr>
          <p:txBody>
            <a:bodyPr wrap="square">
              <a:spAutoFit/>
            </a:bodyPr>
            <a:lstStyle/>
            <a:p>
              <a:pPr>
                <a:lnSpc>
                  <a:spcPct val="150000"/>
                </a:lnSpc>
              </a:pPr>
              <a:r>
                <a:rPr lang="zh-CN" altLang="en-US" b="1" i="0" dirty="0" smtClean="0">
                  <a:solidFill>
                    <a:schemeClr val="bg1"/>
                  </a:solidFill>
                  <a:effectLst>
                    <a:outerShdw blurRad="38100" dist="38100" dir="2700000" algn="tl">
                      <a:srgbClr val="000000">
                        <a:alpha val="11000"/>
                      </a:srgbClr>
                    </a:outerShdw>
                  </a:effectLst>
                  <a:latin typeface="字魂45号-冰宇雅宋" panose="00000500000000000000" pitchFamily="2" charset="-122"/>
                  <a:ea typeface="字魂45号-冰宇雅宋" panose="00000500000000000000" pitchFamily="2" charset="-122"/>
                  <a:cs typeface="Aa楷体" panose="02000500000000000000" pitchFamily="2" charset="-122"/>
                </a:rPr>
                <a:t>天下无难事 </a:t>
              </a:r>
              <a:endParaRPr lang="en-US" altLang="zh-CN" b="1" i="0" dirty="0" smtClean="0">
                <a:solidFill>
                  <a:schemeClr val="bg1"/>
                </a:solidFill>
                <a:effectLst>
                  <a:outerShdw blurRad="38100" dist="38100" dir="2700000" algn="tl">
                    <a:srgbClr val="000000">
                      <a:alpha val="11000"/>
                    </a:srgbClr>
                  </a:outerShdw>
                </a:effectLst>
                <a:latin typeface="字魂45号-冰宇雅宋" panose="00000500000000000000" pitchFamily="2" charset="-122"/>
                <a:ea typeface="字魂45号-冰宇雅宋" panose="00000500000000000000" pitchFamily="2" charset="-122"/>
                <a:cs typeface="Aa楷体" panose="02000500000000000000" pitchFamily="2" charset="-122"/>
              </a:endParaRPr>
            </a:p>
            <a:p>
              <a:pPr>
                <a:lnSpc>
                  <a:spcPct val="150000"/>
                </a:lnSpc>
              </a:pPr>
              <a:r>
                <a:rPr lang="zh-CN" altLang="en-US" b="1" i="0" dirty="0" smtClean="0">
                  <a:solidFill>
                    <a:schemeClr val="bg1"/>
                  </a:solidFill>
                  <a:effectLst>
                    <a:outerShdw blurRad="38100" dist="38100" dir="2700000" algn="tl">
                      <a:srgbClr val="000000">
                        <a:alpha val="11000"/>
                      </a:srgbClr>
                    </a:outerShdw>
                  </a:effectLst>
                  <a:latin typeface="字魂45号-冰宇雅宋" panose="00000500000000000000" pitchFamily="2" charset="-122"/>
                  <a:ea typeface="字魂45号-冰宇雅宋" panose="00000500000000000000" pitchFamily="2" charset="-122"/>
                  <a:cs typeface="Aa楷体" panose="02000500000000000000" pitchFamily="2" charset="-122"/>
                </a:rPr>
                <a:t>            只怕有心人</a:t>
              </a:r>
              <a:endParaRPr lang="zh-CN" altLang="en-US" b="1" dirty="0">
                <a:solidFill>
                  <a:schemeClr val="bg1"/>
                </a:solidFill>
                <a:effectLst>
                  <a:outerShdw blurRad="38100" dist="38100" dir="2700000" algn="tl">
                    <a:srgbClr val="000000">
                      <a:alpha val="11000"/>
                    </a:srgbClr>
                  </a:outerShdw>
                </a:effectLst>
                <a:latin typeface="字魂45号-冰宇雅宋" panose="00000500000000000000" pitchFamily="2" charset="-122"/>
                <a:ea typeface="字魂45号-冰宇雅宋" panose="00000500000000000000" pitchFamily="2" charset="-122"/>
                <a:cs typeface="Aa楷体" panose="02000500000000000000" pitchFamily="2" charset="-122"/>
              </a:endParaRPr>
            </a:p>
          </p:txBody>
        </p:sp>
        <p:cxnSp>
          <p:nvCxnSpPr>
            <p:cNvPr id="3" name="直接连接符 2"/>
            <p:cNvCxnSpPr/>
            <p:nvPr/>
          </p:nvCxnSpPr>
          <p:spPr>
            <a:xfrm>
              <a:off x="10393218" y="780473"/>
              <a:ext cx="685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929480" y="1223297"/>
              <a:ext cx="685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7413766" y="5314685"/>
            <a:ext cx="5417444" cy="653425"/>
            <a:chOff x="1686276" y="1932225"/>
            <a:chExt cx="4267062" cy="514671"/>
          </a:xfrm>
        </p:grpSpPr>
        <p:grpSp>
          <p:nvGrpSpPr>
            <p:cNvPr id="116" name="组合 115"/>
            <p:cNvGrpSpPr/>
            <p:nvPr/>
          </p:nvGrpSpPr>
          <p:grpSpPr>
            <a:xfrm>
              <a:off x="2337766" y="1932225"/>
              <a:ext cx="3615572" cy="503819"/>
              <a:chOff x="7331020" y="2734211"/>
              <a:chExt cx="3615572" cy="503819"/>
            </a:xfrm>
          </p:grpSpPr>
          <p:sp>
            <p:nvSpPr>
              <p:cNvPr id="120" name="文本框 119"/>
              <p:cNvSpPr txBox="1"/>
              <p:nvPr/>
            </p:nvSpPr>
            <p:spPr>
              <a:xfrm>
                <a:off x="7331020" y="2734211"/>
                <a:ext cx="1984196" cy="363631"/>
              </a:xfrm>
              <a:prstGeom prst="rect">
                <a:avLst/>
              </a:prstGeom>
              <a:noFill/>
            </p:spPr>
            <p:txBody>
              <a:bodyPr wrap="square" rtlCol="0">
                <a:spAutoFit/>
              </a:bodyPr>
              <a:lstStyle/>
              <a:p>
                <a:r>
                  <a:rPr lang="zh-CN" altLang="en-US" sz="2400" b="1" dirty="0" smtClean="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未来工作计划</a:t>
                </a:r>
                <a:endParaRPr lang="zh-CN" altLang="en-US" sz="2400" b="1" dirty="0">
                  <a:solidFill>
                    <a:schemeClr val="tx1">
                      <a:lumMod val="75000"/>
                      <a:lumOff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1" name="文本框 120"/>
              <p:cNvSpPr txBox="1"/>
              <p:nvPr/>
            </p:nvSpPr>
            <p:spPr>
              <a:xfrm>
                <a:off x="7354818" y="3008741"/>
                <a:ext cx="3591774" cy="229289"/>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rPr>
                  <a:t>Monthly work summary and work plan</a:t>
                </a:r>
                <a:endParaRPr lang="pt-BR"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Open Sans" panose="020B0606030504020204" pitchFamily="34" charset="0"/>
                </a:endParaRPr>
              </a:p>
            </p:txBody>
          </p:sp>
        </p:grpSp>
        <p:grpSp>
          <p:nvGrpSpPr>
            <p:cNvPr id="117" name="组合 116"/>
            <p:cNvGrpSpPr/>
            <p:nvPr/>
          </p:nvGrpSpPr>
          <p:grpSpPr>
            <a:xfrm>
              <a:off x="1686276" y="1956786"/>
              <a:ext cx="490110" cy="490110"/>
              <a:chOff x="1686276" y="1956786"/>
              <a:chExt cx="490110" cy="490110"/>
            </a:xfrm>
          </p:grpSpPr>
          <p:sp>
            <p:nvSpPr>
              <p:cNvPr id="118" name="圆角矩形 117"/>
              <p:cNvSpPr/>
              <p:nvPr/>
            </p:nvSpPr>
            <p:spPr>
              <a:xfrm rot="2700000">
                <a:off x="1686276" y="1956786"/>
                <a:ext cx="490110" cy="490110"/>
              </a:xfrm>
              <a:prstGeom prst="roundRect">
                <a:avLst>
                  <a:gd name="adj" fmla="val 50000"/>
                </a:avLst>
              </a:prstGeom>
              <a:gradFill>
                <a:gsLst>
                  <a:gs pos="0">
                    <a:srgbClr val="88CB40"/>
                  </a:gs>
                  <a:gs pos="100000">
                    <a:srgbClr val="25846A"/>
                  </a:gs>
                </a:gsLst>
                <a:lin ang="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9" name="文本框 118"/>
              <p:cNvSpPr txBox="1"/>
              <p:nvPr/>
            </p:nvSpPr>
            <p:spPr>
              <a:xfrm>
                <a:off x="1712127" y="1975366"/>
                <a:ext cx="437114" cy="412115"/>
              </a:xfrm>
              <a:prstGeom prst="rect">
                <a:avLst/>
              </a:prstGeom>
              <a:noFill/>
            </p:spPr>
            <p:txBody>
              <a:bodyPr wrap="none" rtlCol="0">
                <a:spAutoFit/>
              </a:bodyPr>
              <a:lstStyle/>
              <a:p>
                <a:pPr algn="ctr"/>
                <a:r>
                  <a:rPr lang="en-US" altLang="zh-CN" sz="2800" dirty="0" smtClean="0">
                    <a:solidFill>
                      <a:schemeClr val="bg1"/>
                    </a:solidFill>
                    <a:latin typeface="字魂45号-冰宇雅宋" panose="00000500000000000000" pitchFamily="2" charset="-122"/>
                    <a:ea typeface="字魂45号-冰宇雅宋" panose="00000500000000000000" pitchFamily="2" charset="-122"/>
                  </a:rPr>
                  <a:t>05</a:t>
                </a:r>
                <a:endParaRPr lang="zh-CN" altLang="en-US" sz="2800" dirty="0">
                  <a:solidFill>
                    <a:schemeClr val="bg1"/>
                  </a:solidFill>
                  <a:latin typeface="字魂45号-冰宇雅宋" panose="00000500000000000000" pitchFamily="2" charset="-122"/>
                  <a:ea typeface="字魂45号-冰宇雅宋" panose="00000500000000000000" pitchFamily="2" charset="-122"/>
                </a:endParaRPr>
              </a:p>
            </p:txBody>
          </p:sp>
        </p:grpSp>
      </p:grpSp>
      <p:grpSp>
        <p:nvGrpSpPr>
          <p:cNvPr id="7" name="组合 6"/>
          <p:cNvGrpSpPr/>
          <p:nvPr/>
        </p:nvGrpSpPr>
        <p:grpSpPr>
          <a:xfrm>
            <a:off x="3665722" y="2399639"/>
            <a:ext cx="2141223" cy="2738367"/>
            <a:chOff x="4058390" y="2574778"/>
            <a:chExt cx="2141223" cy="2738367"/>
          </a:xfrm>
        </p:grpSpPr>
        <p:sp>
          <p:nvSpPr>
            <p:cNvPr id="69" name="文本框 68"/>
            <p:cNvSpPr txBox="1"/>
            <p:nvPr/>
          </p:nvSpPr>
          <p:spPr>
            <a:xfrm>
              <a:off x="4058390" y="3738208"/>
              <a:ext cx="2141223" cy="461665"/>
            </a:xfrm>
            <a:prstGeom prst="rect">
              <a:avLst/>
            </a:prstGeom>
            <a:noFill/>
          </p:spPr>
          <p:txBody>
            <a:bodyPr wrap="square" rtlCol="0">
              <a:spAutoFit/>
            </a:bodyPr>
            <a:lstStyle/>
            <a:p>
              <a:pPr algn="dist"/>
              <a:r>
                <a:rPr lang="en-US" altLang="zh-CN" sz="2400" b="1" dirty="0" smtClean="0">
                  <a:gradFill>
                    <a:gsLst>
                      <a:gs pos="0">
                        <a:srgbClr val="88CB40"/>
                      </a:gs>
                      <a:gs pos="100000">
                        <a:srgbClr val="25846A"/>
                      </a:gs>
                    </a:gsLst>
                    <a:lin ang="0" scaled="0"/>
                  </a:gra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CONTENTS</a:t>
              </a:r>
              <a:endParaRPr lang="zh-CN" altLang="en-US" sz="2400" b="1" dirty="0">
                <a:gradFill>
                  <a:gsLst>
                    <a:gs pos="0">
                      <a:srgbClr val="88CB40"/>
                    </a:gs>
                    <a:gs pos="100000">
                      <a:srgbClr val="25846A"/>
                    </a:gs>
                  </a:gsLst>
                  <a:lin ang="0" scaled="0"/>
                </a:gra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sp>
          <p:nvSpPr>
            <p:cNvPr id="70" name="文本框 69"/>
            <p:cNvSpPr txBox="1"/>
            <p:nvPr/>
          </p:nvSpPr>
          <p:spPr>
            <a:xfrm>
              <a:off x="4611154" y="2574778"/>
              <a:ext cx="849328" cy="1107996"/>
            </a:xfrm>
            <a:prstGeom prst="rect">
              <a:avLst/>
            </a:prstGeom>
            <a:noFill/>
          </p:spPr>
          <p:txBody>
            <a:bodyPr wrap="square" rtlCol="0">
              <a:spAutoFit/>
            </a:bodyPr>
            <a:lstStyle/>
            <a:p>
              <a:pPr algn="dist"/>
              <a:r>
                <a:rPr lang="zh-CN" altLang="en-US" sz="6600" b="1" dirty="0" smtClean="0">
                  <a:solidFill>
                    <a:schemeClr val="tx1">
                      <a:lumMod val="75000"/>
                      <a:lumOff val="25000"/>
                    </a:schemeClr>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rPr>
                <a:t>目</a:t>
              </a:r>
              <a:endParaRPr lang="en-US" altLang="zh-CN" sz="6600" b="1" dirty="0" smtClean="0">
                <a:solidFill>
                  <a:schemeClr val="tx1">
                    <a:lumMod val="75000"/>
                    <a:lumOff val="25000"/>
                  </a:schemeClr>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endParaRPr>
            </a:p>
          </p:txBody>
        </p:sp>
        <p:sp>
          <p:nvSpPr>
            <p:cNvPr id="122" name="文本框 121"/>
            <p:cNvSpPr txBox="1"/>
            <p:nvPr/>
          </p:nvSpPr>
          <p:spPr>
            <a:xfrm>
              <a:off x="4611154" y="4205149"/>
              <a:ext cx="849328" cy="1107996"/>
            </a:xfrm>
            <a:prstGeom prst="rect">
              <a:avLst/>
            </a:prstGeom>
            <a:noFill/>
          </p:spPr>
          <p:txBody>
            <a:bodyPr wrap="square" rtlCol="0">
              <a:spAutoFit/>
            </a:bodyPr>
            <a:lstStyle/>
            <a:p>
              <a:pPr algn="dist"/>
              <a:r>
                <a:rPr lang="zh-CN" altLang="en-US" sz="6600" b="1" dirty="0" smtClean="0">
                  <a:solidFill>
                    <a:schemeClr val="tx1">
                      <a:lumMod val="75000"/>
                      <a:lumOff val="25000"/>
                    </a:schemeClr>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rPr>
                <a:t>录</a:t>
              </a:r>
              <a:endParaRPr lang="zh-CN" altLang="en-US" sz="6600" b="1" dirty="0">
                <a:solidFill>
                  <a:schemeClr val="tx1">
                    <a:lumMod val="75000"/>
                    <a:lumOff val="25000"/>
                  </a:schemeClr>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endParaRPr>
            </a:p>
          </p:txBody>
        </p:sp>
      </p:grpSp>
    </p:spTree>
    <p:extLst>
      <p:ext uri="{BB962C8B-B14F-4D97-AF65-F5344CB8AC3E}">
        <p14:creationId xmlns:p14="http://schemas.microsoft.com/office/powerpoint/2010/main" val="2182304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8"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53" presetClass="entr" presetSubtype="16"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750"/>
                                </p:stCondLst>
                                <p:childTnLst>
                                  <p:par>
                                    <p:cTn id="18" presetID="2" presetClass="entr" presetSubtype="2" fill="hold" nodeType="afterEffect" p14:presetBounceEnd="40000">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14:bounceEnd="40000">
                                          <p:cBhvr additive="base">
                                            <p:cTn id="20" dur="100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21" dur="1000" fill="hold"/>
                                            <p:tgtEl>
                                              <p:spTgt spid="71"/>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 presetClass="entr" presetSubtype="2" fill="hold" nodeType="afterEffect" p14:presetBounceEnd="40000">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14:bounceEnd="40000">
                                          <p:cBhvr additive="base">
                                            <p:cTn id="25" dur="1000" fill="hold"/>
                                            <p:tgtEl>
                                              <p:spTgt spid="92"/>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92"/>
                                            </p:tgtEl>
                                            <p:attrNameLst>
                                              <p:attrName>ppt_y</p:attrName>
                                            </p:attrNameLst>
                                          </p:cBhvr>
                                          <p:tavLst>
                                            <p:tav tm="0">
                                              <p:val>
                                                <p:strVal val="#ppt_y"/>
                                              </p:val>
                                            </p:tav>
                                            <p:tav tm="100000">
                                              <p:val>
                                                <p:strVal val="#ppt_y"/>
                                              </p:val>
                                            </p:tav>
                                          </p:tavLst>
                                        </p:anim>
                                      </p:childTnLst>
                                    </p:cTn>
                                  </p:par>
                                </p:childTnLst>
                              </p:cTn>
                            </p:par>
                            <p:par>
                              <p:cTn id="27" fill="hold">
                                <p:stCondLst>
                                  <p:cond delay="2750"/>
                                </p:stCondLst>
                                <p:childTnLst>
                                  <p:par>
                                    <p:cTn id="28" presetID="2" presetClass="entr" presetSubtype="2" fill="hold" nodeType="afterEffect" p14:presetBounceEnd="40000">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14:bounceEnd="40000">
                                          <p:cBhvr additive="base">
                                            <p:cTn id="30" dur="1000" fill="hold"/>
                                            <p:tgtEl>
                                              <p:spTgt spid="99"/>
                                            </p:tgtEl>
                                            <p:attrNameLst>
                                              <p:attrName>ppt_x</p:attrName>
                                            </p:attrNameLst>
                                          </p:cBhvr>
                                          <p:tavLst>
                                            <p:tav tm="0">
                                              <p:val>
                                                <p:strVal val="1+#ppt_w/2"/>
                                              </p:val>
                                            </p:tav>
                                            <p:tav tm="100000">
                                              <p:val>
                                                <p:strVal val="#ppt_x"/>
                                              </p:val>
                                            </p:tav>
                                          </p:tavLst>
                                        </p:anim>
                                        <p:anim calcmode="lin" valueType="num" p14:bounceEnd="40000">
                                          <p:cBhvr additive="base">
                                            <p:cTn id="31" dur="1000" fill="hold"/>
                                            <p:tgtEl>
                                              <p:spTgt spid="99"/>
                                            </p:tgtEl>
                                            <p:attrNameLst>
                                              <p:attrName>ppt_y</p:attrName>
                                            </p:attrNameLst>
                                          </p:cBhvr>
                                          <p:tavLst>
                                            <p:tav tm="0">
                                              <p:val>
                                                <p:strVal val="#ppt_y"/>
                                              </p:val>
                                            </p:tav>
                                            <p:tav tm="100000">
                                              <p:val>
                                                <p:strVal val="#ppt_y"/>
                                              </p:val>
                                            </p:tav>
                                          </p:tavLst>
                                        </p:anim>
                                      </p:childTnLst>
                                    </p:cTn>
                                  </p:par>
                                </p:childTnLst>
                              </p:cTn>
                            </p:par>
                            <p:par>
                              <p:cTn id="32" fill="hold">
                                <p:stCondLst>
                                  <p:cond delay="3750"/>
                                </p:stCondLst>
                                <p:childTnLst>
                                  <p:par>
                                    <p:cTn id="33" presetID="2" presetClass="entr" presetSubtype="2" fill="hold" nodeType="afterEffect" p14:presetBounceEnd="40000">
                                      <p:stCondLst>
                                        <p:cond delay="0"/>
                                      </p:stCondLst>
                                      <p:childTnLst>
                                        <p:set>
                                          <p:cBhvr>
                                            <p:cTn id="34" dur="1" fill="hold">
                                              <p:stCondLst>
                                                <p:cond delay="0"/>
                                              </p:stCondLst>
                                            </p:cTn>
                                            <p:tgtEl>
                                              <p:spTgt spid="106"/>
                                            </p:tgtEl>
                                            <p:attrNameLst>
                                              <p:attrName>style.visibility</p:attrName>
                                            </p:attrNameLst>
                                          </p:cBhvr>
                                          <p:to>
                                            <p:strVal val="visible"/>
                                          </p:to>
                                        </p:set>
                                        <p:anim calcmode="lin" valueType="num" p14:bounceEnd="40000">
                                          <p:cBhvr additive="base">
                                            <p:cTn id="35" dur="1000" fill="hold"/>
                                            <p:tgtEl>
                                              <p:spTgt spid="106"/>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106"/>
                                            </p:tgtEl>
                                            <p:attrNameLst>
                                              <p:attrName>ppt_y</p:attrName>
                                            </p:attrNameLst>
                                          </p:cBhvr>
                                          <p:tavLst>
                                            <p:tav tm="0">
                                              <p:val>
                                                <p:strVal val="#ppt_y"/>
                                              </p:val>
                                            </p:tav>
                                            <p:tav tm="100000">
                                              <p:val>
                                                <p:strVal val="#ppt_y"/>
                                              </p:val>
                                            </p:tav>
                                          </p:tavLst>
                                        </p:anim>
                                      </p:childTnLst>
                                    </p:cTn>
                                  </p:par>
                                </p:childTnLst>
                              </p:cTn>
                            </p:par>
                            <p:par>
                              <p:cTn id="37" fill="hold">
                                <p:stCondLst>
                                  <p:cond delay="4750"/>
                                </p:stCondLst>
                                <p:childTnLst>
                                  <p:par>
                                    <p:cTn id="38" presetID="2" presetClass="entr" presetSubtype="2" fill="hold" nodeType="afterEffect" p14:presetBounceEnd="40000">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14:bounceEnd="40000">
                                          <p:cBhvr additive="base">
                                            <p:cTn id="40" dur="1000" fill="hold"/>
                                            <p:tgtEl>
                                              <p:spTgt spid="115"/>
                                            </p:tgtEl>
                                            <p:attrNameLst>
                                              <p:attrName>ppt_x</p:attrName>
                                            </p:attrNameLst>
                                          </p:cBhvr>
                                          <p:tavLst>
                                            <p:tav tm="0">
                                              <p:val>
                                                <p:strVal val="1+#ppt_w/2"/>
                                              </p:val>
                                            </p:tav>
                                            <p:tav tm="100000">
                                              <p:val>
                                                <p:strVal val="#ppt_x"/>
                                              </p:val>
                                            </p:tav>
                                          </p:tavLst>
                                        </p:anim>
                                        <p:anim calcmode="lin" valueType="num" p14:bounceEnd="40000">
                                          <p:cBhvr additive="base">
                                            <p:cTn id="41" dur="10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8"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53" presetClass="entr" presetSubtype="16"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750"/>
                                </p:stCondLst>
                                <p:childTnLst>
                                  <p:par>
                                    <p:cTn id="18" presetID="2" presetClass="entr" presetSubtype="2"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additive="base">
                                            <p:cTn id="20" dur="1000" fill="hold"/>
                                            <p:tgtEl>
                                              <p:spTgt spid="71"/>
                                            </p:tgtEl>
                                            <p:attrNameLst>
                                              <p:attrName>ppt_x</p:attrName>
                                            </p:attrNameLst>
                                          </p:cBhvr>
                                          <p:tavLst>
                                            <p:tav tm="0">
                                              <p:val>
                                                <p:strVal val="1+#ppt_w/2"/>
                                              </p:val>
                                            </p:tav>
                                            <p:tav tm="100000">
                                              <p:val>
                                                <p:strVal val="#ppt_x"/>
                                              </p:val>
                                            </p:tav>
                                          </p:tavLst>
                                        </p:anim>
                                        <p:anim calcmode="lin" valueType="num">
                                          <p:cBhvr additive="base">
                                            <p:cTn id="21" dur="1000" fill="hold"/>
                                            <p:tgtEl>
                                              <p:spTgt spid="71"/>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 presetClass="entr" presetSubtype="2"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1000" fill="hold"/>
                                            <p:tgtEl>
                                              <p:spTgt spid="92"/>
                                            </p:tgtEl>
                                            <p:attrNameLst>
                                              <p:attrName>ppt_x</p:attrName>
                                            </p:attrNameLst>
                                          </p:cBhvr>
                                          <p:tavLst>
                                            <p:tav tm="0">
                                              <p:val>
                                                <p:strVal val="1+#ppt_w/2"/>
                                              </p:val>
                                            </p:tav>
                                            <p:tav tm="100000">
                                              <p:val>
                                                <p:strVal val="#ppt_x"/>
                                              </p:val>
                                            </p:tav>
                                          </p:tavLst>
                                        </p:anim>
                                        <p:anim calcmode="lin" valueType="num">
                                          <p:cBhvr additive="base">
                                            <p:cTn id="26" dur="1000" fill="hold"/>
                                            <p:tgtEl>
                                              <p:spTgt spid="92"/>
                                            </p:tgtEl>
                                            <p:attrNameLst>
                                              <p:attrName>ppt_y</p:attrName>
                                            </p:attrNameLst>
                                          </p:cBhvr>
                                          <p:tavLst>
                                            <p:tav tm="0">
                                              <p:val>
                                                <p:strVal val="#ppt_y"/>
                                              </p:val>
                                            </p:tav>
                                            <p:tav tm="100000">
                                              <p:val>
                                                <p:strVal val="#ppt_y"/>
                                              </p:val>
                                            </p:tav>
                                          </p:tavLst>
                                        </p:anim>
                                      </p:childTnLst>
                                    </p:cTn>
                                  </p:par>
                                </p:childTnLst>
                              </p:cTn>
                            </p:par>
                            <p:par>
                              <p:cTn id="27" fill="hold">
                                <p:stCondLst>
                                  <p:cond delay="2750"/>
                                </p:stCondLst>
                                <p:childTnLst>
                                  <p:par>
                                    <p:cTn id="28" presetID="2" presetClass="entr" presetSubtype="2" fill="hold" nodeType="afterEffect">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cBhvr additive="base">
                                            <p:cTn id="30" dur="1000" fill="hold"/>
                                            <p:tgtEl>
                                              <p:spTgt spid="99"/>
                                            </p:tgtEl>
                                            <p:attrNameLst>
                                              <p:attrName>ppt_x</p:attrName>
                                            </p:attrNameLst>
                                          </p:cBhvr>
                                          <p:tavLst>
                                            <p:tav tm="0">
                                              <p:val>
                                                <p:strVal val="1+#ppt_w/2"/>
                                              </p:val>
                                            </p:tav>
                                            <p:tav tm="100000">
                                              <p:val>
                                                <p:strVal val="#ppt_x"/>
                                              </p:val>
                                            </p:tav>
                                          </p:tavLst>
                                        </p:anim>
                                        <p:anim calcmode="lin" valueType="num">
                                          <p:cBhvr additive="base">
                                            <p:cTn id="31" dur="1000" fill="hold"/>
                                            <p:tgtEl>
                                              <p:spTgt spid="99"/>
                                            </p:tgtEl>
                                            <p:attrNameLst>
                                              <p:attrName>ppt_y</p:attrName>
                                            </p:attrNameLst>
                                          </p:cBhvr>
                                          <p:tavLst>
                                            <p:tav tm="0">
                                              <p:val>
                                                <p:strVal val="#ppt_y"/>
                                              </p:val>
                                            </p:tav>
                                            <p:tav tm="100000">
                                              <p:val>
                                                <p:strVal val="#ppt_y"/>
                                              </p:val>
                                            </p:tav>
                                          </p:tavLst>
                                        </p:anim>
                                      </p:childTnLst>
                                    </p:cTn>
                                  </p:par>
                                </p:childTnLst>
                              </p:cTn>
                            </p:par>
                            <p:par>
                              <p:cTn id="32" fill="hold">
                                <p:stCondLst>
                                  <p:cond delay="3750"/>
                                </p:stCondLst>
                                <p:childTnLst>
                                  <p:par>
                                    <p:cTn id="33" presetID="2" presetClass="entr" presetSubtype="2" fill="hold" nodeType="afterEffect">
                                      <p:stCondLst>
                                        <p:cond delay="0"/>
                                      </p:stCondLst>
                                      <p:childTnLst>
                                        <p:set>
                                          <p:cBhvr>
                                            <p:cTn id="34" dur="1" fill="hold">
                                              <p:stCondLst>
                                                <p:cond delay="0"/>
                                              </p:stCondLst>
                                            </p:cTn>
                                            <p:tgtEl>
                                              <p:spTgt spid="106"/>
                                            </p:tgtEl>
                                            <p:attrNameLst>
                                              <p:attrName>style.visibility</p:attrName>
                                            </p:attrNameLst>
                                          </p:cBhvr>
                                          <p:to>
                                            <p:strVal val="visible"/>
                                          </p:to>
                                        </p:set>
                                        <p:anim calcmode="lin" valueType="num">
                                          <p:cBhvr additive="base">
                                            <p:cTn id="35" dur="1000" fill="hold"/>
                                            <p:tgtEl>
                                              <p:spTgt spid="106"/>
                                            </p:tgtEl>
                                            <p:attrNameLst>
                                              <p:attrName>ppt_x</p:attrName>
                                            </p:attrNameLst>
                                          </p:cBhvr>
                                          <p:tavLst>
                                            <p:tav tm="0">
                                              <p:val>
                                                <p:strVal val="1+#ppt_w/2"/>
                                              </p:val>
                                            </p:tav>
                                            <p:tav tm="100000">
                                              <p:val>
                                                <p:strVal val="#ppt_x"/>
                                              </p:val>
                                            </p:tav>
                                          </p:tavLst>
                                        </p:anim>
                                        <p:anim calcmode="lin" valueType="num">
                                          <p:cBhvr additive="base">
                                            <p:cTn id="36" dur="1000" fill="hold"/>
                                            <p:tgtEl>
                                              <p:spTgt spid="106"/>
                                            </p:tgtEl>
                                            <p:attrNameLst>
                                              <p:attrName>ppt_y</p:attrName>
                                            </p:attrNameLst>
                                          </p:cBhvr>
                                          <p:tavLst>
                                            <p:tav tm="0">
                                              <p:val>
                                                <p:strVal val="#ppt_y"/>
                                              </p:val>
                                            </p:tav>
                                            <p:tav tm="100000">
                                              <p:val>
                                                <p:strVal val="#ppt_y"/>
                                              </p:val>
                                            </p:tav>
                                          </p:tavLst>
                                        </p:anim>
                                      </p:childTnLst>
                                    </p:cTn>
                                  </p:par>
                                </p:childTnLst>
                              </p:cTn>
                            </p:par>
                            <p:par>
                              <p:cTn id="37" fill="hold">
                                <p:stCondLst>
                                  <p:cond delay="4750"/>
                                </p:stCondLst>
                                <p:childTnLst>
                                  <p:par>
                                    <p:cTn id="38" presetID="2" presetClass="entr" presetSubtype="2" fill="hold" nodeType="afterEffect">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cBhvr additive="base">
                                            <p:cTn id="40" dur="1000" fill="hold"/>
                                            <p:tgtEl>
                                              <p:spTgt spid="115"/>
                                            </p:tgtEl>
                                            <p:attrNameLst>
                                              <p:attrName>ppt_x</p:attrName>
                                            </p:attrNameLst>
                                          </p:cBhvr>
                                          <p:tavLst>
                                            <p:tav tm="0">
                                              <p:val>
                                                <p:strVal val="1+#ppt_w/2"/>
                                              </p:val>
                                            </p:tav>
                                            <p:tav tm="100000">
                                              <p:val>
                                                <p:strVal val="#ppt_x"/>
                                              </p:val>
                                            </p:tav>
                                          </p:tavLst>
                                        </p:anim>
                                        <p:anim calcmode="lin" valueType="num">
                                          <p:cBhvr additive="base">
                                            <p:cTn id="41" dur="10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23566" y="2100648"/>
            <a:ext cx="3167853" cy="932563"/>
          </a:xfrm>
          <a:prstGeom prst="rect">
            <a:avLst/>
          </a:prstGeom>
        </p:spPr>
        <p:txBody>
          <a:bodyPr wrap="square">
            <a:spAutoFit/>
          </a:bodyPr>
          <a:lstStyle/>
          <a:p>
            <a:pP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2" name="矩形 11"/>
          <p:cNvSpPr/>
          <p:nvPr/>
        </p:nvSpPr>
        <p:spPr>
          <a:xfrm>
            <a:off x="8975292" y="3458689"/>
            <a:ext cx="3167853" cy="932563"/>
          </a:xfrm>
          <a:prstGeom prst="rect">
            <a:avLst/>
          </a:prstGeom>
        </p:spPr>
        <p:txBody>
          <a:bodyPr wrap="square">
            <a:spAutoFit/>
          </a:bodyPr>
          <a:lstStyle/>
          <a:p>
            <a:pP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3" name="矩形 12"/>
          <p:cNvSpPr/>
          <p:nvPr/>
        </p:nvSpPr>
        <p:spPr>
          <a:xfrm>
            <a:off x="6386329" y="5053497"/>
            <a:ext cx="3167853" cy="932563"/>
          </a:xfrm>
          <a:prstGeom prst="rect">
            <a:avLst/>
          </a:prstGeom>
        </p:spPr>
        <p:txBody>
          <a:bodyPr wrap="square">
            <a:spAutoFit/>
          </a:bodyPr>
          <a:lstStyle/>
          <a:p>
            <a:pP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4" name="矩形 13"/>
          <p:cNvSpPr/>
          <p:nvPr/>
        </p:nvSpPr>
        <p:spPr>
          <a:xfrm>
            <a:off x="1569400" y="5090949"/>
            <a:ext cx="3167853" cy="932563"/>
          </a:xfrm>
          <a:prstGeom prst="rect">
            <a:avLst/>
          </a:prstGeom>
        </p:spPr>
        <p:txBody>
          <a:bodyPr wrap="square">
            <a:spAutoFit/>
          </a:bodyPr>
          <a:lstStyle/>
          <a:p>
            <a:pPr algn="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5" name="矩形 14"/>
          <p:cNvSpPr/>
          <p:nvPr/>
        </p:nvSpPr>
        <p:spPr>
          <a:xfrm>
            <a:off x="168542" y="3992743"/>
            <a:ext cx="3167853" cy="932563"/>
          </a:xfrm>
          <a:prstGeom prst="rect">
            <a:avLst/>
          </a:prstGeom>
        </p:spPr>
        <p:txBody>
          <a:bodyPr wrap="square">
            <a:spAutoFit/>
          </a:bodyPr>
          <a:lstStyle/>
          <a:p>
            <a:pPr algn="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6" name="矩形 15"/>
          <p:cNvSpPr/>
          <p:nvPr/>
        </p:nvSpPr>
        <p:spPr>
          <a:xfrm>
            <a:off x="757592" y="2196194"/>
            <a:ext cx="3167853" cy="932563"/>
          </a:xfrm>
          <a:prstGeom prst="rect">
            <a:avLst/>
          </a:prstGeom>
        </p:spPr>
        <p:txBody>
          <a:bodyPr wrap="square">
            <a:spAutoFit/>
          </a:bodyPr>
          <a:lstStyle/>
          <a:p>
            <a:pPr algn="r">
              <a:lnSpc>
                <a:spcPct val="13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r">
              <a:lnSpc>
                <a:spcPct val="130000"/>
              </a:lnSpc>
            </a:pPr>
            <a:r>
              <a:rPr lang="zh-CN" altLang="en-US"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请在此添加文字说明请在此添加文字说明请说明请在此添加文字说明</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40" name="组合 39"/>
          <p:cNvGrpSpPr/>
          <p:nvPr/>
        </p:nvGrpSpPr>
        <p:grpSpPr>
          <a:xfrm>
            <a:off x="4173666" y="2361844"/>
            <a:ext cx="1544087" cy="1733297"/>
            <a:chOff x="4173666" y="2361844"/>
            <a:chExt cx="1544087" cy="1733297"/>
          </a:xfrm>
        </p:grpSpPr>
        <p:sp>
          <p:nvSpPr>
            <p:cNvPr id="7" name="Freeform 13"/>
            <p:cNvSpPr>
              <a:spLocks/>
            </p:cNvSpPr>
            <p:nvPr/>
          </p:nvSpPr>
          <p:spPr bwMode="auto">
            <a:xfrm>
              <a:off x="4173666" y="2361844"/>
              <a:ext cx="1544087" cy="173329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0">
                  <a:srgbClr val="88CB40"/>
                </a:gs>
                <a:gs pos="100000">
                  <a:srgbClr val="25846A"/>
                </a:gs>
              </a:gsLst>
              <a:lin ang="2700000" scaled="0"/>
            </a:gradFill>
            <a:ln w="3810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字魂105号-简雅黑" panose="00000500000000000000" pitchFamily="2" charset="-122"/>
                <a:ea typeface="字魂105号-简雅黑" panose="00000500000000000000" pitchFamily="2" charset="-122"/>
              </a:endParaRPr>
            </a:p>
          </p:txBody>
        </p:sp>
        <p:grpSp>
          <p:nvGrpSpPr>
            <p:cNvPr id="18" name="Group 2"/>
            <p:cNvGrpSpPr/>
            <p:nvPr/>
          </p:nvGrpSpPr>
          <p:grpSpPr>
            <a:xfrm>
              <a:off x="4692139" y="2869054"/>
              <a:ext cx="496806" cy="726101"/>
              <a:chOff x="6258454" y="3849160"/>
              <a:chExt cx="330200" cy="482600"/>
            </a:xfrm>
            <a:solidFill>
              <a:schemeClr val="bg1"/>
            </a:solidFill>
          </p:grpSpPr>
          <p:sp>
            <p:nvSpPr>
              <p:cNvPr id="19" name="Freeform 35"/>
              <p:cNvSpPr>
                <a:spLocks noEditPoints="1"/>
              </p:cNvSpPr>
              <p:nvPr/>
            </p:nvSpPr>
            <p:spPr bwMode="auto">
              <a:xfrm>
                <a:off x="6258454"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0" name="Freeform 36"/>
              <p:cNvSpPr>
                <a:spLocks/>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grpSp>
        <p:nvGrpSpPr>
          <p:cNvPr id="38" name="组合 37"/>
          <p:cNvGrpSpPr/>
          <p:nvPr/>
        </p:nvGrpSpPr>
        <p:grpSpPr>
          <a:xfrm>
            <a:off x="3654149" y="3828741"/>
            <a:ext cx="1083104" cy="1215826"/>
            <a:chOff x="3654149" y="3828741"/>
            <a:chExt cx="1083104" cy="1215826"/>
          </a:xfrm>
        </p:grpSpPr>
        <p:sp>
          <p:nvSpPr>
            <p:cNvPr id="5" name="Freeform 13"/>
            <p:cNvSpPr>
              <a:spLocks/>
            </p:cNvSpPr>
            <p:nvPr/>
          </p:nvSpPr>
          <p:spPr bwMode="auto">
            <a:xfrm>
              <a:off x="3654149" y="3828741"/>
              <a:ext cx="1083104" cy="1215826"/>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0">
                  <a:schemeClr val="tx1">
                    <a:lumMod val="50000"/>
                    <a:lumOff val="50000"/>
                  </a:schemeClr>
                </a:gs>
                <a:gs pos="100000">
                  <a:schemeClr val="tx1">
                    <a:lumMod val="85000"/>
                    <a:lumOff val="15000"/>
                  </a:schemeClr>
                </a:gs>
              </a:gsLst>
              <a:lin ang="2700000" scaled="0"/>
            </a:gradFill>
            <a:ln w="3810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字魂105号-简雅黑" panose="00000500000000000000" pitchFamily="2" charset="-122"/>
                <a:ea typeface="字魂105号-简雅黑" panose="00000500000000000000" pitchFamily="2" charset="-122"/>
              </a:endParaRPr>
            </a:p>
          </p:txBody>
        </p:sp>
        <p:grpSp>
          <p:nvGrpSpPr>
            <p:cNvPr id="21" name="组合 20"/>
            <p:cNvGrpSpPr/>
            <p:nvPr/>
          </p:nvGrpSpPr>
          <p:grpSpPr>
            <a:xfrm>
              <a:off x="3955195" y="4218517"/>
              <a:ext cx="481012" cy="481013"/>
              <a:chOff x="4432033" y="3099786"/>
              <a:chExt cx="481012" cy="481013"/>
            </a:xfrm>
            <a:solidFill>
              <a:schemeClr val="bg1"/>
            </a:solidFill>
          </p:grpSpPr>
          <p:sp>
            <p:nvSpPr>
              <p:cNvPr id="22" name="Freeform 45"/>
              <p:cNvSpPr>
                <a:spLocks noEditPoints="1"/>
              </p:cNvSpPr>
              <p:nvPr/>
            </p:nvSpPr>
            <p:spPr bwMode="auto">
              <a:xfrm>
                <a:off x="4432033" y="3099786"/>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3" name="Freeform 46"/>
              <p:cNvSpPr>
                <a:spLocks noEditPoints="1"/>
              </p:cNvSpPr>
              <p:nvPr/>
            </p:nvSpPr>
            <p:spPr bwMode="auto">
              <a:xfrm>
                <a:off x="4568558" y="3234723"/>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4" name="Freeform 47"/>
              <p:cNvSpPr>
                <a:spLocks noEditPoints="1"/>
              </p:cNvSpPr>
              <p:nvPr/>
            </p:nvSpPr>
            <p:spPr bwMode="auto">
              <a:xfrm>
                <a:off x="4613008" y="3279173"/>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grpSp>
        <p:nvGrpSpPr>
          <p:cNvPr id="42" name="组合 41"/>
          <p:cNvGrpSpPr/>
          <p:nvPr/>
        </p:nvGrpSpPr>
        <p:grpSpPr>
          <a:xfrm>
            <a:off x="6035507" y="3228492"/>
            <a:ext cx="1544087" cy="1733297"/>
            <a:chOff x="6035507" y="3228492"/>
            <a:chExt cx="1544087" cy="1733297"/>
          </a:xfrm>
        </p:grpSpPr>
        <p:sp>
          <p:nvSpPr>
            <p:cNvPr id="9" name="Freeform 13"/>
            <p:cNvSpPr>
              <a:spLocks/>
            </p:cNvSpPr>
            <p:nvPr/>
          </p:nvSpPr>
          <p:spPr bwMode="auto">
            <a:xfrm>
              <a:off x="6035507" y="3228492"/>
              <a:ext cx="1544087" cy="173329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grpSp>
          <p:nvGrpSpPr>
            <p:cNvPr id="25" name="组合 24"/>
            <p:cNvGrpSpPr/>
            <p:nvPr/>
          </p:nvGrpSpPr>
          <p:grpSpPr>
            <a:xfrm>
              <a:off x="6470384" y="3775055"/>
              <a:ext cx="670036" cy="670037"/>
              <a:chOff x="3470008" y="3099786"/>
              <a:chExt cx="481012" cy="481013"/>
            </a:xfrm>
            <a:solidFill>
              <a:schemeClr val="tx1">
                <a:lumMod val="65000"/>
                <a:lumOff val="35000"/>
              </a:schemeClr>
            </a:solidFill>
          </p:grpSpPr>
          <p:sp>
            <p:nvSpPr>
              <p:cNvPr id="26" name="Freeform 48"/>
              <p:cNvSpPr>
                <a:spLocks noEditPoints="1"/>
              </p:cNvSpPr>
              <p:nvPr/>
            </p:nvSpPr>
            <p:spPr bwMode="auto">
              <a:xfrm>
                <a:off x="3470008" y="3099786"/>
                <a:ext cx="481012" cy="481013"/>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7" name="Freeform 49"/>
              <p:cNvSpPr>
                <a:spLocks/>
              </p:cNvSpPr>
              <p:nvPr/>
            </p:nvSpPr>
            <p:spPr bwMode="auto">
              <a:xfrm>
                <a:off x="3665270" y="3174398"/>
                <a:ext cx="112712" cy="112713"/>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grpSp>
        <p:nvGrpSpPr>
          <p:cNvPr id="39" name="组合 38"/>
          <p:cNvGrpSpPr/>
          <p:nvPr/>
        </p:nvGrpSpPr>
        <p:grpSpPr>
          <a:xfrm>
            <a:off x="3280497" y="3316077"/>
            <a:ext cx="644948" cy="723979"/>
            <a:chOff x="3280497" y="3316077"/>
            <a:chExt cx="644948" cy="723979"/>
          </a:xfrm>
        </p:grpSpPr>
        <p:sp>
          <p:nvSpPr>
            <p:cNvPr id="6" name="Freeform 13"/>
            <p:cNvSpPr>
              <a:spLocks/>
            </p:cNvSpPr>
            <p:nvPr/>
          </p:nvSpPr>
          <p:spPr bwMode="auto">
            <a:xfrm>
              <a:off x="3280497" y="3316077"/>
              <a:ext cx="644948" cy="723979"/>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28" name="Freeform 61"/>
            <p:cNvSpPr>
              <a:spLocks noEditPoints="1"/>
            </p:cNvSpPr>
            <p:nvPr/>
          </p:nvSpPr>
          <p:spPr bwMode="auto">
            <a:xfrm>
              <a:off x="3435662" y="3524726"/>
              <a:ext cx="323698" cy="308984"/>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80 h 124"/>
                <a:gd name="T22" fmla="*/ 22 w 130"/>
                <a:gd name="T23" fmla="*/ 114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4 h 124"/>
                <a:gd name="T40" fmla="*/ 102 w 130"/>
                <a:gd name="T41" fmla="*/ 80 h 124"/>
                <a:gd name="T42" fmla="*/ 126 w 130"/>
                <a:gd name="T43" fmla="*/ 55 h 124"/>
                <a:gd name="T44" fmla="*/ 129 w 130"/>
                <a:gd name="T45" fmla="*/ 46 h 124"/>
                <a:gd name="T46" fmla="*/ 95 w 130"/>
                <a:gd name="T47" fmla="*/ 73 h 124"/>
                <a:gd name="T48" fmla="*/ 93 w 130"/>
                <a:gd name="T49" fmla="*/ 81 h 124"/>
                <a:gd name="T50" fmla="*/ 99 w 130"/>
                <a:gd name="T51" fmla="*/ 115 h 124"/>
                <a:gd name="T52" fmla="*/ 69 w 130"/>
                <a:gd name="T53" fmla="*/ 99 h 124"/>
                <a:gd name="T54" fmla="*/ 65 w 130"/>
                <a:gd name="T55" fmla="*/ 98 h 124"/>
                <a:gd name="T56" fmla="*/ 61 w 130"/>
                <a:gd name="T57" fmla="*/ 99 h 124"/>
                <a:gd name="T58" fmla="*/ 31 w 130"/>
                <a:gd name="T59" fmla="*/ 115 h 124"/>
                <a:gd name="T60" fmla="*/ 37 w 130"/>
                <a:gd name="T61" fmla="*/ 81 h 124"/>
                <a:gd name="T62" fmla="*/ 35 w 130"/>
                <a:gd name="T63" fmla="*/ 73 h 124"/>
                <a:gd name="T64" fmla="*/ 10 w 130"/>
                <a:gd name="T65" fmla="*/ 49 h 124"/>
                <a:gd name="T66" fmla="*/ 44 w 130"/>
                <a:gd name="T67" fmla="*/ 44 h 124"/>
                <a:gd name="T68" fmla="*/ 51 w 130"/>
                <a:gd name="T69" fmla="*/ 39 h 124"/>
                <a:gd name="T70" fmla="*/ 65 w 130"/>
                <a:gd name="T71" fmla="*/ 9 h 124"/>
                <a:gd name="T72" fmla="*/ 79 w 130"/>
                <a:gd name="T73" fmla="*/ 39 h 124"/>
                <a:gd name="T74" fmla="*/ 86 w 130"/>
                <a:gd name="T75" fmla="*/ 44 h 124"/>
                <a:gd name="T76" fmla="*/ 120 w 130"/>
                <a:gd name="T77" fmla="*/ 49 h 124"/>
                <a:gd name="T78" fmla="*/ 95 w 130"/>
                <a:gd name="T79"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4">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nvGrpSpPr>
          <p:cNvPr id="41" name="组合 40"/>
          <p:cNvGrpSpPr/>
          <p:nvPr/>
        </p:nvGrpSpPr>
        <p:grpSpPr>
          <a:xfrm>
            <a:off x="5874387" y="2566930"/>
            <a:ext cx="688059" cy="772373"/>
            <a:chOff x="5874387" y="2566930"/>
            <a:chExt cx="688059" cy="772373"/>
          </a:xfrm>
        </p:grpSpPr>
        <p:sp>
          <p:nvSpPr>
            <p:cNvPr id="8" name="Freeform 13"/>
            <p:cNvSpPr>
              <a:spLocks/>
            </p:cNvSpPr>
            <p:nvPr/>
          </p:nvSpPr>
          <p:spPr bwMode="auto">
            <a:xfrm>
              <a:off x="5874387" y="2566930"/>
              <a:ext cx="688059" cy="772373"/>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0">
                  <a:schemeClr val="tx1">
                    <a:lumMod val="50000"/>
                    <a:lumOff val="50000"/>
                  </a:schemeClr>
                </a:gs>
                <a:gs pos="100000">
                  <a:schemeClr val="tx1">
                    <a:lumMod val="85000"/>
                    <a:lumOff val="15000"/>
                  </a:schemeClr>
                </a:gs>
              </a:gsLst>
              <a:lin ang="2700000" scaled="0"/>
            </a:gradFill>
            <a:ln w="3810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字魂105号-简雅黑" panose="00000500000000000000" pitchFamily="2" charset="-122"/>
                <a:ea typeface="字魂105号-简雅黑" panose="00000500000000000000" pitchFamily="2" charset="-122"/>
              </a:endParaRPr>
            </a:p>
          </p:txBody>
        </p:sp>
        <p:grpSp>
          <p:nvGrpSpPr>
            <p:cNvPr id="29" name="组合 28"/>
            <p:cNvGrpSpPr/>
            <p:nvPr/>
          </p:nvGrpSpPr>
          <p:grpSpPr>
            <a:xfrm>
              <a:off x="6016754" y="2822346"/>
              <a:ext cx="381289" cy="333471"/>
              <a:chOff x="6325976" y="4100704"/>
              <a:chExt cx="481012" cy="420688"/>
            </a:xfrm>
            <a:solidFill>
              <a:schemeClr val="bg1"/>
            </a:solidFill>
          </p:grpSpPr>
          <p:sp>
            <p:nvSpPr>
              <p:cNvPr id="30" name="Freeform 44"/>
              <p:cNvSpPr>
                <a:spLocks noEditPoints="1"/>
              </p:cNvSpPr>
              <p:nvPr/>
            </p:nvSpPr>
            <p:spPr bwMode="auto">
              <a:xfrm>
                <a:off x="6325976" y="4100704"/>
                <a:ext cx="481012" cy="346075"/>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31" name="Freeform 45"/>
              <p:cNvSpPr>
                <a:spLocks/>
              </p:cNvSpPr>
              <p:nvPr/>
            </p:nvSpPr>
            <p:spPr bwMode="auto">
              <a:xfrm>
                <a:off x="6762538" y="4251516"/>
                <a:ext cx="30162" cy="165100"/>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32" name="Oval 46"/>
              <p:cNvSpPr>
                <a:spLocks noChangeArrowheads="1"/>
              </p:cNvSpPr>
              <p:nvPr/>
            </p:nvSpPr>
            <p:spPr bwMode="auto">
              <a:xfrm>
                <a:off x="6746663" y="4430904"/>
                <a:ext cx="60325"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grpSp>
        <p:nvGrpSpPr>
          <p:cNvPr id="43" name="组合 42"/>
          <p:cNvGrpSpPr/>
          <p:nvPr/>
        </p:nvGrpSpPr>
        <p:grpSpPr>
          <a:xfrm>
            <a:off x="7740022" y="3348738"/>
            <a:ext cx="1083104" cy="1215826"/>
            <a:chOff x="7740022" y="3348738"/>
            <a:chExt cx="1083104" cy="1215826"/>
          </a:xfrm>
        </p:grpSpPr>
        <p:sp>
          <p:nvSpPr>
            <p:cNvPr id="10" name="Freeform 13"/>
            <p:cNvSpPr>
              <a:spLocks/>
            </p:cNvSpPr>
            <p:nvPr/>
          </p:nvSpPr>
          <p:spPr bwMode="auto">
            <a:xfrm>
              <a:off x="7740022" y="3348738"/>
              <a:ext cx="1083104" cy="1215826"/>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0">
                  <a:srgbClr val="88CB40"/>
                </a:gs>
                <a:gs pos="100000">
                  <a:srgbClr val="25846A"/>
                </a:gs>
              </a:gsLst>
              <a:lin ang="2700000" scaled="0"/>
            </a:gradFill>
            <a:ln w="3810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字魂105号-简雅黑" panose="00000500000000000000" pitchFamily="2" charset="-122"/>
                <a:ea typeface="字魂105号-简雅黑" panose="00000500000000000000" pitchFamily="2" charset="-122"/>
              </a:endParaRPr>
            </a:p>
          </p:txBody>
        </p:sp>
        <p:grpSp>
          <p:nvGrpSpPr>
            <p:cNvPr id="33" name="组合 32"/>
            <p:cNvGrpSpPr/>
            <p:nvPr/>
          </p:nvGrpSpPr>
          <p:grpSpPr>
            <a:xfrm>
              <a:off x="8073573" y="3747963"/>
              <a:ext cx="416002" cy="417375"/>
              <a:chOff x="8250026" y="2143316"/>
              <a:chExt cx="481012" cy="482600"/>
            </a:xfrm>
            <a:solidFill>
              <a:schemeClr val="bg1"/>
            </a:solidFill>
          </p:grpSpPr>
          <p:sp>
            <p:nvSpPr>
              <p:cNvPr id="34" name="Freeform 82"/>
              <p:cNvSpPr>
                <a:spLocks noEditPoints="1"/>
              </p:cNvSpPr>
              <p:nvPr/>
            </p:nvSpPr>
            <p:spPr bwMode="auto">
              <a:xfrm>
                <a:off x="8250026" y="2143316"/>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35" name="Freeform 83"/>
              <p:cNvSpPr>
                <a:spLocks noEditPoints="1"/>
              </p:cNvSpPr>
              <p:nvPr/>
            </p:nvSpPr>
            <p:spPr bwMode="auto">
              <a:xfrm>
                <a:off x="8296063" y="2535429"/>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grpSp>
        <p:nvGrpSpPr>
          <p:cNvPr id="47" name="组合 46"/>
          <p:cNvGrpSpPr/>
          <p:nvPr/>
        </p:nvGrpSpPr>
        <p:grpSpPr>
          <a:xfrm>
            <a:off x="3320458" y="458741"/>
            <a:ext cx="5572519" cy="785143"/>
            <a:chOff x="1679798" y="438128"/>
            <a:chExt cx="5572519" cy="785143"/>
          </a:xfrm>
        </p:grpSpPr>
        <p:sp>
          <p:nvSpPr>
            <p:cNvPr id="48" name="文本框 47"/>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9" name="文本框 48"/>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968115353"/>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64" presetClass="path" presetSubtype="0" decel="30000" fill="hold" nodeType="withEffect">
                                  <p:stCondLst>
                                    <p:cond delay="0"/>
                                  </p:stCondLst>
                                  <p:childTnLst>
                                    <p:animMotion origin="layout" path="M -4.58333E-6 0.03889 L -4.58333E-6 -0.14814 " pathEditMode="relative" rAng="0" ptsTypes="AA">
                                      <p:cBhvr>
                                        <p:cTn id="9" dur="750" spd="-100000" fill="hold"/>
                                        <p:tgtEl>
                                          <p:spTgt spid="40"/>
                                        </p:tgtEl>
                                        <p:attrNameLst>
                                          <p:attrName>ppt_x</p:attrName>
                                          <p:attrName>ppt_y</p:attrName>
                                        </p:attrNameLst>
                                      </p:cBhvr>
                                      <p:rCtr x="0" y="-9352"/>
                                    </p:animMotion>
                                  </p:childTnLst>
                                </p:cTn>
                              </p:par>
                              <p:par>
                                <p:cTn id="10" presetID="64" presetClass="path" presetSubtype="0" accel="30000" decel="30000" fill="hold" nodeType="withEffect">
                                  <p:stCondLst>
                                    <p:cond delay="750"/>
                                  </p:stCondLst>
                                  <p:childTnLst>
                                    <p:animMotion origin="layout" path="M -4.58333E-6 0.03843 L -4.58333E-6 -3.7037E-6 " pathEditMode="relative" rAng="0" ptsTypes="AA">
                                      <p:cBhvr>
                                        <p:cTn id="11" dur="750" fill="hold"/>
                                        <p:tgtEl>
                                          <p:spTgt spid="40"/>
                                        </p:tgtEl>
                                        <p:attrNameLst>
                                          <p:attrName>ppt_x</p:attrName>
                                          <p:attrName>ppt_y</p:attrName>
                                        </p:attrNameLst>
                                      </p:cBhvr>
                                      <p:rCtr x="0" y="-1921"/>
                                    </p:animMotion>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42" presetClass="path" presetSubtype="0" decel="30000" fill="hold" nodeType="withEffect">
                                  <p:stCondLst>
                                    <p:cond delay="0"/>
                                  </p:stCondLst>
                                  <p:childTnLst>
                                    <p:animMotion origin="layout" path="M -4.58333E-6 -0.03981 L -4.58333E-6 0.09028 " pathEditMode="relative" rAng="0" ptsTypes="AA">
                                      <p:cBhvr>
                                        <p:cTn id="16" dur="750" spd="-100000" fill="hold"/>
                                        <p:tgtEl>
                                          <p:spTgt spid="39"/>
                                        </p:tgtEl>
                                        <p:attrNameLst>
                                          <p:attrName>ppt_x</p:attrName>
                                          <p:attrName>ppt_y</p:attrName>
                                        </p:attrNameLst>
                                      </p:cBhvr>
                                      <p:rCtr x="0" y="6505"/>
                                    </p:animMotion>
                                  </p:childTnLst>
                                </p:cTn>
                              </p:par>
                              <p:par>
                                <p:cTn id="17" presetID="42" presetClass="path" presetSubtype="0" accel="30000" decel="30000" fill="hold" nodeType="withEffect">
                                  <p:stCondLst>
                                    <p:cond delay="750"/>
                                  </p:stCondLst>
                                  <p:childTnLst>
                                    <p:animMotion origin="layout" path="M 3.125E-6 -0.03981 L 3.125E-6 -3.7037E-6 " pathEditMode="relative" rAng="0" ptsTypes="AA">
                                      <p:cBhvr>
                                        <p:cTn id="18" dur="750" fill="hold"/>
                                        <p:tgtEl>
                                          <p:spTgt spid="39"/>
                                        </p:tgtEl>
                                        <p:attrNameLst>
                                          <p:attrName>ppt_x</p:attrName>
                                          <p:attrName>ppt_y</p:attrName>
                                        </p:attrNameLst>
                                      </p:cBhvr>
                                      <p:rCtr x="0" y="1991"/>
                                    </p:animMotion>
                                  </p:childTnLst>
                                </p:cTn>
                              </p:par>
                              <p:par>
                                <p:cTn id="19" presetID="10" presetClass="entr" presetSubtype="0" fill="hold" nodeType="with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64" presetClass="path" presetSubtype="0" decel="30000" fill="hold" nodeType="withEffect">
                                  <p:stCondLst>
                                    <p:cond delay="500"/>
                                  </p:stCondLst>
                                  <p:childTnLst>
                                    <p:animMotion origin="layout" path="M 4.16667E-7 0.03889 L 4.16667E-7 -0.08889 " pathEditMode="relative" rAng="0" ptsTypes="AA">
                                      <p:cBhvr>
                                        <p:cTn id="23" dur="750" spd="-100000" fill="hold"/>
                                        <p:tgtEl>
                                          <p:spTgt spid="38"/>
                                        </p:tgtEl>
                                        <p:attrNameLst>
                                          <p:attrName>ppt_x</p:attrName>
                                          <p:attrName>ppt_y</p:attrName>
                                        </p:attrNameLst>
                                      </p:cBhvr>
                                      <p:rCtr x="0" y="-6389"/>
                                    </p:animMotion>
                                  </p:childTnLst>
                                </p:cTn>
                              </p:par>
                              <p:par>
                                <p:cTn id="24" presetID="64" presetClass="path" presetSubtype="0" accel="30000" decel="30000" fill="hold" nodeType="withEffect">
                                  <p:stCondLst>
                                    <p:cond delay="1250"/>
                                  </p:stCondLst>
                                  <p:childTnLst>
                                    <p:animMotion origin="layout" path="M -4.58333E-6 0.03843 L -4.58333E-6 -3.7037E-6 " pathEditMode="relative" rAng="0" ptsTypes="AA">
                                      <p:cBhvr>
                                        <p:cTn id="25" dur="750" fill="hold"/>
                                        <p:tgtEl>
                                          <p:spTgt spid="38"/>
                                        </p:tgtEl>
                                        <p:attrNameLst>
                                          <p:attrName>ppt_x</p:attrName>
                                          <p:attrName>ppt_y</p:attrName>
                                        </p:attrNameLst>
                                      </p:cBhvr>
                                      <p:rCtr x="0" y="-1921"/>
                                    </p:animMotion>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30000" fill="hold" nodeType="withEffect">
                                  <p:stCondLst>
                                    <p:cond delay="0"/>
                                  </p:stCondLst>
                                  <p:childTnLst>
                                    <p:animMotion origin="layout" path="M -4.58333E-6 -0.03981 L -4.58333E-6 0.09028 " pathEditMode="relative" rAng="0" ptsTypes="AA">
                                      <p:cBhvr>
                                        <p:cTn id="30" dur="750" spd="-100000" fill="hold"/>
                                        <p:tgtEl>
                                          <p:spTgt spid="41"/>
                                        </p:tgtEl>
                                        <p:attrNameLst>
                                          <p:attrName>ppt_x</p:attrName>
                                          <p:attrName>ppt_y</p:attrName>
                                        </p:attrNameLst>
                                      </p:cBhvr>
                                      <p:rCtr x="0" y="6505"/>
                                    </p:animMotion>
                                  </p:childTnLst>
                                </p:cTn>
                              </p:par>
                              <p:par>
                                <p:cTn id="31" presetID="42" presetClass="path" presetSubtype="0" accel="30000" decel="30000" fill="hold" nodeType="withEffect">
                                  <p:stCondLst>
                                    <p:cond delay="750"/>
                                  </p:stCondLst>
                                  <p:childTnLst>
                                    <p:animMotion origin="layout" path="M 3.125E-6 -0.03981 L 3.125E-6 -3.7037E-6 " pathEditMode="relative" rAng="0" ptsTypes="AA">
                                      <p:cBhvr>
                                        <p:cTn id="32" dur="750" fill="hold"/>
                                        <p:tgtEl>
                                          <p:spTgt spid="41"/>
                                        </p:tgtEl>
                                        <p:attrNameLst>
                                          <p:attrName>ppt_x</p:attrName>
                                          <p:attrName>ppt_y</p:attrName>
                                        </p:attrNameLst>
                                      </p:cBhvr>
                                      <p:rCtr x="0" y="1991"/>
                                    </p:animMotion>
                                  </p:childTnLst>
                                </p:cTn>
                              </p:par>
                              <p:par>
                                <p:cTn id="33" presetID="10" presetClass="entr" presetSubtype="0" fill="hold" nodeType="withEffect">
                                  <p:stCondLst>
                                    <p:cond delay="25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64" presetClass="path" presetSubtype="0" decel="30000" fill="hold" nodeType="withEffect">
                                  <p:stCondLst>
                                    <p:cond delay="250"/>
                                  </p:stCondLst>
                                  <p:childTnLst>
                                    <p:animMotion origin="layout" path="M 4.16667E-7 0.03889 L 4.16667E-7 -0.08889 " pathEditMode="relative" rAng="0" ptsTypes="AA">
                                      <p:cBhvr>
                                        <p:cTn id="37" dur="750" spd="-100000" fill="hold"/>
                                        <p:tgtEl>
                                          <p:spTgt spid="42"/>
                                        </p:tgtEl>
                                        <p:attrNameLst>
                                          <p:attrName>ppt_x</p:attrName>
                                          <p:attrName>ppt_y</p:attrName>
                                        </p:attrNameLst>
                                      </p:cBhvr>
                                      <p:rCtr x="0" y="-6389"/>
                                    </p:animMotion>
                                  </p:childTnLst>
                                </p:cTn>
                              </p:par>
                              <p:par>
                                <p:cTn id="38" presetID="64" presetClass="path" presetSubtype="0" accel="30000" decel="30000" fill="hold" nodeType="withEffect">
                                  <p:stCondLst>
                                    <p:cond delay="1000"/>
                                  </p:stCondLst>
                                  <p:childTnLst>
                                    <p:animMotion origin="layout" path="M -4.58333E-6 0.03843 L -4.58333E-6 -3.7037E-6 " pathEditMode="relative" rAng="0" ptsTypes="AA">
                                      <p:cBhvr>
                                        <p:cTn id="39" dur="750" fill="hold"/>
                                        <p:tgtEl>
                                          <p:spTgt spid="42"/>
                                        </p:tgtEl>
                                        <p:attrNameLst>
                                          <p:attrName>ppt_x</p:attrName>
                                          <p:attrName>ppt_y</p:attrName>
                                        </p:attrNameLst>
                                      </p:cBhvr>
                                      <p:rCtr x="0" y="-1921"/>
                                    </p:animMotion>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30000" fill="hold" nodeType="withEffect">
                                  <p:stCondLst>
                                    <p:cond delay="0"/>
                                  </p:stCondLst>
                                  <p:childTnLst>
                                    <p:animMotion origin="layout" path="M -4.58333E-6 -0.03981 L -4.58333E-6 0.09028 " pathEditMode="relative" rAng="0" ptsTypes="AA">
                                      <p:cBhvr>
                                        <p:cTn id="44" dur="750" spd="-100000" fill="hold"/>
                                        <p:tgtEl>
                                          <p:spTgt spid="43"/>
                                        </p:tgtEl>
                                        <p:attrNameLst>
                                          <p:attrName>ppt_x</p:attrName>
                                          <p:attrName>ppt_y</p:attrName>
                                        </p:attrNameLst>
                                      </p:cBhvr>
                                      <p:rCtr x="0" y="6505"/>
                                    </p:animMotion>
                                  </p:childTnLst>
                                </p:cTn>
                              </p:par>
                              <p:par>
                                <p:cTn id="45" presetID="42" presetClass="path" presetSubtype="0" accel="30000" decel="30000" fill="hold" nodeType="withEffect">
                                  <p:stCondLst>
                                    <p:cond delay="750"/>
                                  </p:stCondLst>
                                  <p:childTnLst>
                                    <p:animMotion origin="layout" path="M 3.125E-6 -0.03981 L 3.125E-6 -3.7037E-6 " pathEditMode="relative" rAng="0" ptsTypes="AA">
                                      <p:cBhvr>
                                        <p:cTn id="46" dur="750" fill="hold"/>
                                        <p:tgtEl>
                                          <p:spTgt spid="43"/>
                                        </p:tgtEl>
                                        <p:attrNameLst>
                                          <p:attrName>ppt_x</p:attrName>
                                          <p:attrName>ppt_y</p:attrName>
                                        </p:attrNameLst>
                                      </p:cBhvr>
                                      <p:rCtr x="0" y="1991"/>
                                    </p:animMotion>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750"/>
                                        <p:tgtEl>
                                          <p:spTgt spid="16"/>
                                        </p:tgtEl>
                                      </p:cBhvr>
                                    </p:animEffect>
                                  </p:childTnLst>
                                </p:cTn>
                              </p:par>
                              <p:par>
                                <p:cTn id="51" presetID="35" presetClass="path" presetSubtype="0" decel="100000" fill="hold" grpId="1" nodeType="withEffect">
                                  <p:stCondLst>
                                    <p:cond delay="0"/>
                                  </p:stCondLst>
                                  <p:childTnLst>
                                    <p:animMotion origin="layout" path="M 2.70833E-6 -4.44444E-6 L -0.04011 -4.44444E-6 " pathEditMode="relative" rAng="0" ptsTypes="AA">
                                      <p:cBhvr>
                                        <p:cTn id="52" dur="1250" spd="-100000" fill="hold"/>
                                        <p:tgtEl>
                                          <p:spTgt spid="16"/>
                                        </p:tgtEl>
                                        <p:attrNameLst>
                                          <p:attrName>ppt_x</p:attrName>
                                          <p:attrName>ppt_y</p:attrName>
                                        </p:attrNameLst>
                                      </p:cBhvr>
                                      <p:rCtr x="-2005" y="0"/>
                                    </p:animMotion>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750"/>
                                        <p:tgtEl>
                                          <p:spTgt spid="15"/>
                                        </p:tgtEl>
                                      </p:cBhvr>
                                    </p:animEffect>
                                  </p:childTnLst>
                                </p:cTn>
                              </p:par>
                              <p:par>
                                <p:cTn id="56" presetID="35" presetClass="path" presetSubtype="0" decel="100000" fill="hold" grpId="1" nodeType="withEffect">
                                  <p:stCondLst>
                                    <p:cond delay="0"/>
                                  </p:stCondLst>
                                  <p:childTnLst>
                                    <p:animMotion origin="layout" path="M 4.375E-6 7.40741E-7 L -0.04011 7.40741E-7 " pathEditMode="relative" rAng="0" ptsTypes="AA">
                                      <p:cBhvr>
                                        <p:cTn id="57" dur="1250" spd="-100000" fill="hold"/>
                                        <p:tgtEl>
                                          <p:spTgt spid="15"/>
                                        </p:tgtEl>
                                        <p:attrNameLst>
                                          <p:attrName>ppt_x</p:attrName>
                                          <p:attrName>ppt_y</p:attrName>
                                        </p:attrNameLst>
                                      </p:cBhvr>
                                      <p:rCtr x="-2005" y="0"/>
                                    </p:animMotion>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750"/>
                                        <p:tgtEl>
                                          <p:spTgt spid="14"/>
                                        </p:tgtEl>
                                      </p:cBhvr>
                                    </p:animEffect>
                                  </p:childTnLst>
                                </p:cTn>
                              </p:par>
                              <p:par>
                                <p:cTn id="61" presetID="35" presetClass="path" presetSubtype="0" decel="100000" fill="hold" grpId="1" nodeType="withEffect">
                                  <p:stCondLst>
                                    <p:cond delay="0"/>
                                  </p:stCondLst>
                                  <p:childTnLst>
                                    <p:animMotion origin="layout" path="M 4.375E-6 7.40741E-7 L -0.04011 7.40741E-7 " pathEditMode="relative" rAng="0" ptsTypes="AA">
                                      <p:cBhvr>
                                        <p:cTn id="62" dur="1250" spd="-100000" fill="hold"/>
                                        <p:tgtEl>
                                          <p:spTgt spid="14"/>
                                        </p:tgtEl>
                                        <p:attrNameLst>
                                          <p:attrName>ppt_x</p:attrName>
                                          <p:attrName>ppt_y</p:attrName>
                                        </p:attrNameLst>
                                      </p:cBhvr>
                                      <p:rCtr x="-2005" y="0"/>
                                    </p:animMotion>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750"/>
                                        <p:tgtEl>
                                          <p:spTgt spid="11"/>
                                        </p:tgtEl>
                                      </p:cBhvr>
                                    </p:animEffect>
                                  </p:childTnLst>
                                </p:cTn>
                              </p:par>
                              <p:par>
                                <p:cTn id="66" presetID="35" presetClass="path" presetSubtype="0" decel="100000" fill="hold" grpId="1" nodeType="withEffect">
                                  <p:stCondLst>
                                    <p:cond delay="0"/>
                                  </p:stCondLst>
                                  <p:childTnLst>
                                    <p:animMotion origin="layout" path="M -4.375E-6 -4.07407E-6 L 0.04493 -4.07407E-6 " pathEditMode="relative" rAng="0" ptsTypes="AA">
                                      <p:cBhvr>
                                        <p:cTn id="67" dur="1250" spd="-100000" fill="hold"/>
                                        <p:tgtEl>
                                          <p:spTgt spid="11"/>
                                        </p:tgtEl>
                                        <p:attrNameLst>
                                          <p:attrName>ppt_x</p:attrName>
                                          <p:attrName>ppt_y</p:attrName>
                                        </p:attrNameLst>
                                      </p:cBhvr>
                                      <p:rCtr x="2240" y="0"/>
                                    </p:animMotion>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750"/>
                                        <p:tgtEl>
                                          <p:spTgt spid="12"/>
                                        </p:tgtEl>
                                      </p:cBhvr>
                                    </p:animEffect>
                                  </p:childTnLst>
                                </p:cTn>
                              </p:par>
                              <p:par>
                                <p:cTn id="71" presetID="35" presetClass="path" presetSubtype="0" decel="100000" fill="hold" grpId="1" nodeType="withEffect">
                                  <p:stCondLst>
                                    <p:cond delay="0"/>
                                  </p:stCondLst>
                                  <p:childTnLst>
                                    <p:animMotion origin="layout" path="M -4.375E-6 -4.07407E-6 L 0.04493 -4.07407E-6 " pathEditMode="relative" rAng="0" ptsTypes="AA">
                                      <p:cBhvr>
                                        <p:cTn id="72" dur="1250" spd="-100000" fill="hold"/>
                                        <p:tgtEl>
                                          <p:spTgt spid="12"/>
                                        </p:tgtEl>
                                        <p:attrNameLst>
                                          <p:attrName>ppt_x</p:attrName>
                                          <p:attrName>ppt_y</p:attrName>
                                        </p:attrNameLst>
                                      </p:cBhvr>
                                      <p:rCtr x="2240" y="0"/>
                                    </p:animMotion>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750"/>
                                        <p:tgtEl>
                                          <p:spTgt spid="13"/>
                                        </p:tgtEl>
                                      </p:cBhvr>
                                    </p:animEffect>
                                  </p:childTnLst>
                                </p:cTn>
                              </p:par>
                              <p:par>
                                <p:cTn id="76" presetID="35" presetClass="path" presetSubtype="0" decel="100000" fill="hold" grpId="1" nodeType="withEffect">
                                  <p:stCondLst>
                                    <p:cond delay="0"/>
                                  </p:stCondLst>
                                  <p:childTnLst>
                                    <p:animMotion origin="layout" path="M -4.375E-6 -4.07407E-6 L 0.04493 -4.07407E-6 " pathEditMode="relative" rAng="0" ptsTypes="AA">
                                      <p:cBhvr>
                                        <p:cTn id="77" dur="1250" spd="-100000" fill="hold"/>
                                        <p:tgtEl>
                                          <p:spTgt spid="13"/>
                                        </p:tgtEl>
                                        <p:attrNameLst>
                                          <p:attrName>ppt_x</p:attrName>
                                          <p:attrName>ppt_y</p:attrName>
                                        </p:attrNameLst>
                                      </p:cBhvr>
                                      <p:rCtr x="22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D0478F64-B95C-43A3-AA9A-DBA08ADF1114}"/>
              </a:ext>
            </a:extLst>
          </p:cNvPr>
          <p:cNvGrpSpPr/>
          <p:nvPr/>
        </p:nvGrpSpPr>
        <p:grpSpPr>
          <a:xfrm>
            <a:off x="2131292" y="3781955"/>
            <a:ext cx="2477305" cy="924834"/>
            <a:chOff x="8784483" y="2133650"/>
            <a:chExt cx="2477305" cy="924834"/>
          </a:xfrm>
        </p:grpSpPr>
        <p:sp>
          <p:nvSpPr>
            <p:cNvPr id="8" name="TextBox 43">
              <a:extLst>
                <a:ext uri="{FF2B5EF4-FFF2-40B4-BE49-F238E27FC236}">
                  <a16:creationId xmlns:a16="http://schemas.microsoft.com/office/drawing/2014/main" xmlns="" id="{DB37EFA1-E408-4BEA-B1DD-D2B2ACB8E2E8}"/>
                </a:ext>
              </a:extLst>
            </p:cNvPr>
            <p:cNvSpPr txBox="1"/>
            <p:nvPr/>
          </p:nvSpPr>
          <p:spPr>
            <a:xfrm>
              <a:off x="8785373" y="2477491"/>
              <a:ext cx="2133944" cy="58099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与客户保持友好，职业的眼部接触</a:t>
              </a:r>
            </a:p>
          </p:txBody>
        </p:sp>
        <p:sp>
          <p:nvSpPr>
            <p:cNvPr id="9" name="TextBox 44">
              <a:extLst>
                <a:ext uri="{FF2B5EF4-FFF2-40B4-BE49-F238E27FC236}">
                  <a16:creationId xmlns:a16="http://schemas.microsoft.com/office/drawing/2014/main" xmlns="" id="{8B495B3F-1788-4A46-BE37-CB63046DF190}"/>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项目</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10" name="文本框 29">
            <a:extLst>
              <a:ext uri="{FF2B5EF4-FFF2-40B4-BE49-F238E27FC236}">
                <a16:creationId xmlns:a16="http://schemas.microsoft.com/office/drawing/2014/main" xmlns="" id="{9DEE21EA-9EA6-4A2A-98C5-ED8CA11A9711}"/>
              </a:ext>
            </a:extLst>
          </p:cNvPr>
          <p:cNvSpPr txBox="1">
            <a:spLocks noChangeArrowheads="1"/>
          </p:cNvSpPr>
          <p:nvPr/>
        </p:nvSpPr>
        <p:spPr bwMode="auto">
          <a:xfrm>
            <a:off x="1594983" y="3837468"/>
            <a:ext cx="444352" cy="400110"/>
          </a:xfrm>
          <a:prstGeom prst="rect">
            <a:avLst/>
          </a:prstGeom>
          <a:gradFill>
            <a:gsLst>
              <a:gs pos="0">
                <a:schemeClr val="tx1">
                  <a:lumMod val="50000"/>
                  <a:lumOff val="50000"/>
                </a:schemeClr>
              </a:gs>
              <a:gs pos="100000">
                <a:schemeClr val="tx1">
                  <a:lumMod val="85000"/>
                  <a:lumOff val="15000"/>
                </a:schemeClr>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mn-lt"/>
                <a:ea typeface="字魂105号-简雅黑" panose="00000500000000000000" pitchFamily="2" charset="-122"/>
                <a:cs typeface="+mn-ea"/>
                <a:sym typeface="+mn-lt"/>
              </a:rPr>
              <a:t>01</a:t>
            </a:r>
            <a:endParaRPr lang="zh-CN" altLang="en-US" sz="2000" dirty="0">
              <a:solidFill>
                <a:schemeClr val="bg1"/>
              </a:solidFill>
              <a:effectLst/>
              <a:latin typeface="+mn-lt"/>
              <a:ea typeface="字魂105号-简雅黑" panose="00000500000000000000" pitchFamily="2" charset="-122"/>
              <a:cs typeface="+mn-ea"/>
              <a:sym typeface="+mn-lt"/>
            </a:endParaRPr>
          </a:p>
        </p:txBody>
      </p:sp>
      <p:grpSp>
        <p:nvGrpSpPr>
          <p:cNvPr id="11" name="组合 10">
            <a:extLst>
              <a:ext uri="{FF2B5EF4-FFF2-40B4-BE49-F238E27FC236}">
                <a16:creationId xmlns:a16="http://schemas.microsoft.com/office/drawing/2014/main" xmlns="" id="{29E8A107-22F8-4B8D-A2B9-E33BE1826834}"/>
              </a:ext>
            </a:extLst>
          </p:cNvPr>
          <p:cNvGrpSpPr/>
          <p:nvPr/>
        </p:nvGrpSpPr>
        <p:grpSpPr>
          <a:xfrm>
            <a:off x="5371936" y="3781955"/>
            <a:ext cx="2477305" cy="668353"/>
            <a:chOff x="8784483" y="2133650"/>
            <a:chExt cx="2477305" cy="668353"/>
          </a:xfrm>
        </p:grpSpPr>
        <p:sp>
          <p:nvSpPr>
            <p:cNvPr id="12" name="TextBox 47">
              <a:extLst>
                <a:ext uri="{FF2B5EF4-FFF2-40B4-BE49-F238E27FC236}">
                  <a16:creationId xmlns:a16="http://schemas.microsoft.com/office/drawing/2014/main" xmlns="" id="{516ADBCA-8A2C-435C-AB20-0BDD4735A4F7}"/>
                </a:ext>
              </a:extLst>
            </p:cNvPr>
            <p:cNvSpPr txBox="1"/>
            <p:nvPr/>
          </p:nvSpPr>
          <p:spPr>
            <a:xfrm>
              <a:off x="8785373" y="2477491"/>
              <a:ext cx="2133944" cy="324512"/>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保持热情，温和雅致的形象</a:t>
              </a:r>
            </a:p>
          </p:txBody>
        </p:sp>
        <p:sp>
          <p:nvSpPr>
            <p:cNvPr id="13" name="TextBox 48">
              <a:extLst>
                <a:ext uri="{FF2B5EF4-FFF2-40B4-BE49-F238E27FC236}">
                  <a16:creationId xmlns:a16="http://schemas.microsoft.com/office/drawing/2014/main" xmlns="" id="{1276ADF1-D9AB-494A-8ED1-E8467433C29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数据</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14" name="文本框 29">
            <a:extLst>
              <a:ext uri="{FF2B5EF4-FFF2-40B4-BE49-F238E27FC236}">
                <a16:creationId xmlns:a16="http://schemas.microsoft.com/office/drawing/2014/main" xmlns="" id="{A3FBBC4E-D39C-43E7-A55A-9279018684D8}"/>
              </a:ext>
            </a:extLst>
          </p:cNvPr>
          <p:cNvSpPr txBox="1">
            <a:spLocks noChangeArrowheads="1"/>
          </p:cNvSpPr>
          <p:nvPr/>
        </p:nvSpPr>
        <p:spPr bwMode="auto">
          <a:xfrm>
            <a:off x="4835627" y="3837468"/>
            <a:ext cx="444352" cy="400110"/>
          </a:xfrm>
          <a:prstGeom prst="rect">
            <a:avLst/>
          </a:prstGeom>
          <a:gradFill>
            <a:gsLst>
              <a:gs pos="0">
                <a:srgbClr val="88CB40"/>
              </a:gs>
              <a:gs pos="100000">
                <a:srgbClr val="25846A"/>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mn-lt"/>
                <a:ea typeface="字魂105号-简雅黑" panose="00000500000000000000" pitchFamily="2" charset="-122"/>
                <a:cs typeface="+mn-ea"/>
                <a:sym typeface="+mn-lt"/>
              </a:rPr>
              <a:t>02</a:t>
            </a:r>
            <a:endParaRPr lang="zh-CN" altLang="en-US" sz="2000" dirty="0">
              <a:solidFill>
                <a:schemeClr val="bg1"/>
              </a:solidFill>
              <a:effectLst/>
              <a:latin typeface="+mn-lt"/>
              <a:ea typeface="字魂105号-简雅黑" panose="00000500000000000000" pitchFamily="2" charset="-122"/>
              <a:cs typeface="+mn-ea"/>
              <a:sym typeface="+mn-lt"/>
            </a:endParaRPr>
          </a:p>
        </p:txBody>
      </p:sp>
      <p:grpSp>
        <p:nvGrpSpPr>
          <p:cNvPr id="16" name="组合 15">
            <a:extLst>
              <a:ext uri="{FF2B5EF4-FFF2-40B4-BE49-F238E27FC236}">
                <a16:creationId xmlns:a16="http://schemas.microsoft.com/office/drawing/2014/main" xmlns="" id="{52561DE8-DBA1-4044-957D-B6A887A412FF}"/>
              </a:ext>
            </a:extLst>
          </p:cNvPr>
          <p:cNvGrpSpPr/>
          <p:nvPr/>
        </p:nvGrpSpPr>
        <p:grpSpPr>
          <a:xfrm>
            <a:off x="8612581" y="3781955"/>
            <a:ext cx="2477305" cy="668353"/>
            <a:chOff x="8784483" y="2133650"/>
            <a:chExt cx="2477305" cy="668353"/>
          </a:xfrm>
        </p:grpSpPr>
        <p:sp>
          <p:nvSpPr>
            <p:cNvPr id="17" name="TextBox 51">
              <a:extLst>
                <a:ext uri="{FF2B5EF4-FFF2-40B4-BE49-F238E27FC236}">
                  <a16:creationId xmlns:a16="http://schemas.microsoft.com/office/drawing/2014/main" xmlns="" id="{DB9A1C67-03D1-4C64-A111-681C1AC4E0BB}"/>
                </a:ext>
              </a:extLst>
            </p:cNvPr>
            <p:cNvSpPr txBox="1"/>
            <p:nvPr/>
          </p:nvSpPr>
          <p:spPr>
            <a:xfrm>
              <a:off x="8785373" y="2477491"/>
              <a:ext cx="2133944" cy="324512"/>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自然、亲切、舒缓</a:t>
              </a:r>
            </a:p>
          </p:txBody>
        </p:sp>
        <p:sp>
          <p:nvSpPr>
            <p:cNvPr id="18" name="TextBox 52">
              <a:extLst>
                <a:ext uri="{FF2B5EF4-FFF2-40B4-BE49-F238E27FC236}">
                  <a16:creationId xmlns:a16="http://schemas.microsoft.com/office/drawing/2014/main" xmlns="" id="{99D4E6CA-07CF-4D5B-B47C-2A9171E5B2D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营销</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20" name="文本框 29">
            <a:extLst>
              <a:ext uri="{FF2B5EF4-FFF2-40B4-BE49-F238E27FC236}">
                <a16:creationId xmlns:a16="http://schemas.microsoft.com/office/drawing/2014/main" xmlns="" id="{B69A33F6-7429-4142-A233-0FE032792EAA}"/>
              </a:ext>
            </a:extLst>
          </p:cNvPr>
          <p:cNvSpPr txBox="1">
            <a:spLocks noChangeArrowheads="1"/>
          </p:cNvSpPr>
          <p:nvPr/>
        </p:nvSpPr>
        <p:spPr bwMode="auto">
          <a:xfrm>
            <a:off x="8076272" y="3837468"/>
            <a:ext cx="444352" cy="400110"/>
          </a:xfrm>
          <a:prstGeom prst="rect">
            <a:avLst/>
          </a:prstGeom>
          <a:gradFill>
            <a:gsLst>
              <a:gs pos="0">
                <a:schemeClr val="tx1">
                  <a:lumMod val="50000"/>
                  <a:lumOff val="50000"/>
                </a:schemeClr>
              </a:gs>
              <a:gs pos="100000">
                <a:schemeClr val="tx1">
                  <a:lumMod val="85000"/>
                  <a:lumOff val="15000"/>
                </a:schemeClr>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a:solidFill>
                  <a:schemeClr val="bg1"/>
                </a:solidFill>
                <a:effectLst/>
                <a:latin typeface="+mn-lt"/>
                <a:ea typeface="字魂105号-简雅黑" panose="00000500000000000000" pitchFamily="2" charset="-122"/>
                <a:cs typeface="+mn-ea"/>
                <a:sym typeface="+mn-lt"/>
              </a:rPr>
              <a:t>03</a:t>
            </a:r>
            <a:endParaRPr lang="zh-CN" altLang="en-US" sz="2000" dirty="0">
              <a:solidFill>
                <a:schemeClr val="bg1"/>
              </a:solidFill>
              <a:effectLst/>
              <a:latin typeface="+mn-lt"/>
              <a:ea typeface="字魂105号-简雅黑" panose="00000500000000000000" pitchFamily="2" charset="-122"/>
              <a:cs typeface="+mn-ea"/>
              <a:sym typeface="+mn-lt"/>
            </a:endParaRPr>
          </a:p>
        </p:txBody>
      </p:sp>
      <p:pic>
        <p:nvPicPr>
          <p:cNvPr id="21" name="Picture 3">
            <a:extLst>
              <a:ext uri="{FF2B5EF4-FFF2-40B4-BE49-F238E27FC236}">
                <a16:creationId xmlns:a16="http://schemas.microsoft.com/office/drawing/2014/main" xmlns="" id="{F55EFAA0-24B7-4306-A5BC-CB230093C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73717" y="1614358"/>
            <a:ext cx="2749538" cy="1834352"/>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xmlns="" id="{10B6CB71-A5DF-458E-A593-08973838C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32362" y="1614358"/>
            <a:ext cx="2751528" cy="1834352"/>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23" name="Picture 5">
            <a:extLst>
              <a:ext uri="{FF2B5EF4-FFF2-40B4-BE49-F238E27FC236}">
                <a16:creationId xmlns:a16="http://schemas.microsoft.com/office/drawing/2014/main" xmlns="" id="{239F5CF0-6619-4E1E-9002-C62A8EF5D1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632277" y="1640563"/>
            <a:ext cx="2670978" cy="1781941"/>
          </a:xfrm>
          <a:prstGeom prst="rect">
            <a:avLst/>
          </a:prstGeom>
          <a:noFill/>
          <a:effectLst>
            <a:outerShdw blurRad="1905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9" name="文本占位符 6146">
            <a:extLst>
              <a:ext uri="{FF2B5EF4-FFF2-40B4-BE49-F238E27FC236}">
                <a16:creationId xmlns:a16="http://schemas.microsoft.com/office/drawing/2014/main" xmlns="" id="{9834C08B-C208-4248-B1B3-950D7AFABF12}"/>
              </a:ext>
            </a:extLst>
          </p:cNvPr>
          <p:cNvSpPr txBox="1">
            <a:spLocks/>
          </p:cNvSpPr>
          <p:nvPr/>
        </p:nvSpPr>
        <p:spPr>
          <a:xfrm>
            <a:off x="872490" y="7423694"/>
            <a:ext cx="11416030" cy="1831340"/>
          </a:xfrm>
          <a:prstGeom prst="rect">
            <a:avLst/>
          </a:prstGeom>
        </p:spPr>
        <p:txBody>
          <a:bodyPr vert="horz" wrap="square"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tx2"/>
              </a:buClr>
              <a:buSzPct val="115000"/>
              <a:buFont typeface="Wingdings" panose="05000000000000000000" charset="0"/>
              <a:buChar char="l"/>
            </a:pPr>
            <a:endParaRPr lang="zh-CN" altLang="en-US" sz="1400" dirty="0">
              <a:solidFill>
                <a:schemeClr val="tx1">
                  <a:lumMod val="75000"/>
                  <a:lumOff val="25000"/>
                </a:schemeClr>
              </a:solidFill>
              <a:latin typeface="Aa吃鸡专用体 (非商业使用)" panose="02010600010101010101" charset="-122"/>
              <a:ea typeface="Aa吃鸡专用体 (非商业使用)" panose="02010600010101010101" charset="-122"/>
              <a:sym typeface="+mn-ea"/>
            </a:endParaRPr>
          </a:p>
        </p:txBody>
      </p:sp>
      <p:grpSp>
        <p:nvGrpSpPr>
          <p:cNvPr id="25" name="组合 24">
            <a:extLst>
              <a:ext uri="{FF2B5EF4-FFF2-40B4-BE49-F238E27FC236}">
                <a16:creationId xmlns:a16="http://schemas.microsoft.com/office/drawing/2014/main" xmlns="" id="{D0478F64-B95C-43A3-AA9A-DBA08ADF1114}"/>
              </a:ext>
            </a:extLst>
          </p:cNvPr>
          <p:cNvGrpSpPr/>
          <p:nvPr/>
        </p:nvGrpSpPr>
        <p:grpSpPr>
          <a:xfrm>
            <a:off x="2131292" y="4941654"/>
            <a:ext cx="2477305" cy="1205615"/>
            <a:chOff x="8784483" y="2133650"/>
            <a:chExt cx="2477305" cy="1205615"/>
          </a:xfrm>
        </p:grpSpPr>
        <p:sp>
          <p:nvSpPr>
            <p:cNvPr id="26" name="TextBox 43">
              <a:extLst>
                <a:ext uri="{FF2B5EF4-FFF2-40B4-BE49-F238E27FC236}">
                  <a16:creationId xmlns:a16="http://schemas.microsoft.com/office/drawing/2014/main" xmlns="" id="{DB37EFA1-E408-4BEA-B1DD-D2B2ACB8E2E8}"/>
                </a:ext>
              </a:extLst>
            </p:cNvPr>
            <p:cNvSpPr txBox="1"/>
            <p:nvPr/>
          </p:nvSpPr>
          <p:spPr>
            <a:xfrm>
              <a:off x="8785373" y="2477491"/>
              <a:ext cx="2133944" cy="86177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让客户决定是否握手，握手时让大 拇指向外竖起接纳对方，并确保大拇指与</a:t>
              </a:r>
              <a:r>
                <a:rPr lang="zh-CN" altLang="en-US" sz="1200" dirty="0" smtClean="0">
                  <a:solidFill>
                    <a:schemeClr val="tx1">
                      <a:lumMod val="65000"/>
                      <a:lumOff val="35000"/>
                    </a:schemeClr>
                  </a:solidFill>
                  <a:latin typeface="+mn-lt"/>
                  <a:ea typeface="字魂105号-简雅黑" panose="00000500000000000000" pitchFamily="2" charset="-122"/>
                  <a:cs typeface="+mn-ea"/>
                  <a:sym typeface="+mn-lt"/>
                </a:rPr>
                <a:t>食指</a:t>
              </a:r>
              <a:endParaRPr lang="zh-CN" altLang="en-US" sz="1200" dirty="0">
                <a:solidFill>
                  <a:schemeClr val="tx1">
                    <a:lumMod val="65000"/>
                    <a:lumOff val="35000"/>
                  </a:schemeClr>
                </a:solidFill>
                <a:latin typeface="+mn-lt"/>
                <a:ea typeface="字魂105号-简雅黑" panose="00000500000000000000" pitchFamily="2" charset="-122"/>
                <a:cs typeface="+mn-ea"/>
                <a:sym typeface="+mn-lt"/>
              </a:endParaRPr>
            </a:p>
          </p:txBody>
        </p:sp>
        <p:sp>
          <p:nvSpPr>
            <p:cNvPr id="27" name="TextBox 44">
              <a:extLst>
                <a:ext uri="{FF2B5EF4-FFF2-40B4-BE49-F238E27FC236}">
                  <a16:creationId xmlns:a16="http://schemas.microsoft.com/office/drawing/2014/main" xmlns="" id="{8B495B3F-1788-4A46-BE37-CB63046DF190}"/>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业务</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28" name="文本框 29">
            <a:extLst>
              <a:ext uri="{FF2B5EF4-FFF2-40B4-BE49-F238E27FC236}">
                <a16:creationId xmlns:a16="http://schemas.microsoft.com/office/drawing/2014/main" xmlns="" id="{9DEE21EA-9EA6-4A2A-98C5-ED8CA11A9711}"/>
              </a:ext>
            </a:extLst>
          </p:cNvPr>
          <p:cNvSpPr txBox="1">
            <a:spLocks noChangeArrowheads="1"/>
          </p:cNvSpPr>
          <p:nvPr/>
        </p:nvSpPr>
        <p:spPr bwMode="auto">
          <a:xfrm>
            <a:off x="1594983" y="4997167"/>
            <a:ext cx="444352" cy="400110"/>
          </a:xfrm>
          <a:prstGeom prst="rect">
            <a:avLst/>
          </a:prstGeom>
          <a:gradFill>
            <a:gsLst>
              <a:gs pos="0">
                <a:srgbClr val="88CB40"/>
              </a:gs>
              <a:gs pos="100000">
                <a:srgbClr val="25846A"/>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smtClean="0">
                <a:solidFill>
                  <a:schemeClr val="bg1"/>
                </a:solidFill>
                <a:effectLst/>
                <a:latin typeface="+mn-lt"/>
                <a:ea typeface="字魂105号-简雅黑" panose="00000500000000000000" pitchFamily="2" charset="-122"/>
                <a:cs typeface="+mn-ea"/>
                <a:sym typeface="+mn-lt"/>
              </a:rPr>
              <a:t>04</a:t>
            </a:r>
            <a:endParaRPr lang="zh-CN" altLang="en-US" sz="2000" dirty="0">
              <a:solidFill>
                <a:schemeClr val="bg1"/>
              </a:solidFill>
              <a:effectLst/>
              <a:latin typeface="+mn-lt"/>
              <a:ea typeface="字魂105号-简雅黑" panose="00000500000000000000" pitchFamily="2" charset="-122"/>
              <a:cs typeface="+mn-ea"/>
              <a:sym typeface="+mn-lt"/>
            </a:endParaRPr>
          </a:p>
        </p:txBody>
      </p:sp>
      <p:grpSp>
        <p:nvGrpSpPr>
          <p:cNvPr id="29" name="组合 28">
            <a:extLst>
              <a:ext uri="{FF2B5EF4-FFF2-40B4-BE49-F238E27FC236}">
                <a16:creationId xmlns:a16="http://schemas.microsoft.com/office/drawing/2014/main" xmlns="" id="{29E8A107-22F8-4B8D-A2B9-E33BE1826834}"/>
              </a:ext>
            </a:extLst>
          </p:cNvPr>
          <p:cNvGrpSpPr/>
          <p:nvPr/>
        </p:nvGrpSpPr>
        <p:grpSpPr>
          <a:xfrm>
            <a:off x="5371936" y="4941654"/>
            <a:ext cx="2477305" cy="1205615"/>
            <a:chOff x="8784483" y="2133650"/>
            <a:chExt cx="2477305" cy="1205615"/>
          </a:xfrm>
        </p:grpSpPr>
        <p:sp>
          <p:nvSpPr>
            <p:cNvPr id="30" name="TextBox 47">
              <a:extLst>
                <a:ext uri="{FF2B5EF4-FFF2-40B4-BE49-F238E27FC236}">
                  <a16:creationId xmlns:a16="http://schemas.microsoft.com/office/drawing/2014/main" xmlns="" id="{516ADBCA-8A2C-435C-AB20-0BDD4735A4F7}"/>
                </a:ext>
              </a:extLst>
            </p:cNvPr>
            <p:cNvSpPr txBox="1"/>
            <p:nvPr/>
          </p:nvSpPr>
          <p:spPr>
            <a:xfrm>
              <a:off x="8785373" y="2477491"/>
              <a:ext cx="2133944" cy="86177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保持身体再舒适的状态下直立，必要是轻微弯腰或点头之间的部分与对方</a:t>
              </a:r>
              <a:r>
                <a:rPr lang="zh-CN" altLang="en-US" sz="1200" dirty="0" smtClean="0">
                  <a:solidFill>
                    <a:schemeClr val="tx1">
                      <a:lumMod val="65000"/>
                      <a:lumOff val="35000"/>
                    </a:schemeClr>
                  </a:solidFill>
                  <a:latin typeface="+mn-lt"/>
                  <a:ea typeface="字魂105号-简雅黑" panose="00000500000000000000" pitchFamily="2" charset="-122"/>
                  <a:cs typeface="+mn-ea"/>
                  <a:sym typeface="+mn-lt"/>
                </a:rPr>
                <a:t>接触</a:t>
              </a:r>
              <a:endParaRPr lang="zh-CN" altLang="en-US" sz="1200" dirty="0">
                <a:solidFill>
                  <a:schemeClr val="tx1">
                    <a:lumMod val="65000"/>
                    <a:lumOff val="35000"/>
                  </a:schemeClr>
                </a:solidFill>
                <a:latin typeface="+mn-lt"/>
                <a:ea typeface="字魂105号-简雅黑" panose="00000500000000000000" pitchFamily="2" charset="-122"/>
                <a:cs typeface="+mn-ea"/>
                <a:sym typeface="+mn-lt"/>
              </a:endParaRPr>
            </a:p>
          </p:txBody>
        </p:sp>
        <p:sp>
          <p:nvSpPr>
            <p:cNvPr id="31" name="TextBox 48">
              <a:extLst>
                <a:ext uri="{FF2B5EF4-FFF2-40B4-BE49-F238E27FC236}">
                  <a16:creationId xmlns:a16="http://schemas.microsoft.com/office/drawing/2014/main" xmlns="" id="{1276ADF1-D9AB-494A-8ED1-E8467433C29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客户</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32" name="文本框 29">
            <a:extLst>
              <a:ext uri="{FF2B5EF4-FFF2-40B4-BE49-F238E27FC236}">
                <a16:creationId xmlns:a16="http://schemas.microsoft.com/office/drawing/2014/main" xmlns="" id="{A3FBBC4E-D39C-43E7-A55A-9279018684D8}"/>
              </a:ext>
            </a:extLst>
          </p:cNvPr>
          <p:cNvSpPr txBox="1">
            <a:spLocks noChangeArrowheads="1"/>
          </p:cNvSpPr>
          <p:nvPr/>
        </p:nvSpPr>
        <p:spPr bwMode="auto">
          <a:xfrm>
            <a:off x="4835627" y="4997167"/>
            <a:ext cx="444352" cy="400110"/>
          </a:xfrm>
          <a:prstGeom prst="rect">
            <a:avLst/>
          </a:prstGeom>
          <a:gradFill>
            <a:gsLst>
              <a:gs pos="0">
                <a:schemeClr val="tx1">
                  <a:lumMod val="50000"/>
                  <a:lumOff val="50000"/>
                </a:schemeClr>
              </a:gs>
              <a:gs pos="100000">
                <a:schemeClr val="tx1">
                  <a:lumMod val="85000"/>
                  <a:lumOff val="15000"/>
                </a:schemeClr>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smtClean="0">
                <a:solidFill>
                  <a:schemeClr val="bg1"/>
                </a:solidFill>
                <a:effectLst/>
                <a:latin typeface="+mn-lt"/>
                <a:ea typeface="字魂105号-简雅黑" panose="00000500000000000000" pitchFamily="2" charset="-122"/>
                <a:cs typeface="+mn-ea"/>
                <a:sym typeface="+mn-lt"/>
              </a:rPr>
              <a:t>05</a:t>
            </a:r>
            <a:endParaRPr lang="zh-CN" altLang="en-US" sz="2000" dirty="0">
              <a:solidFill>
                <a:schemeClr val="bg1"/>
              </a:solidFill>
              <a:effectLst/>
              <a:latin typeface="+mn-lt"/>
              <a:ea typeface="字魂105号-简雅黑" panose="00000500000000000000" pitchFamily="2" charset="-122"/>
              <a:cs typeface="+mn-ea"/>
              <a:sym typeface="+mn-lt"/>
            </a:endParaRPr>
          </a:p>
        </p:txBody>
      </p:sp>
      <p:grpSp>
        <p:nvGrpSpPr>
          <p:cNvPr id="33" name="组合 32">
            <a:extLst>
              <a:ext uri="{FF2B5EF4-FFF2-40B4-BE49-F238E27FC236}">
                <a16:creationId xmlns:a16="http://schemas.microsoft.com/office/drawing/2014/main" xmlns="" id="{52561DE8-DBA1-4044-957D-B6A887A412FF}"/>
              </a:ext>
            </a:extLst>
          </p:cNvPr>
          <p:cNvGrpSpPr/>
          <p:nvPr/>
        </p:nvGrpSpPr>
        <p:grpSpPr>
          <a:xfrm>
            <a:off x="8612581" y="4941654"/>
            <a:ext cx="2477305" cy="1181314"/>
            <a:chOff x="8784483" y="2133650"/>
            <a:chExt cx="2477305" cy="1181314"/>
          </a:xfrm>
        </p:grpSpPr>
        <p:sp>
          <p:nvSpPr>
            <p:cNvPr id="34" name="TextBox 51">
              <a:extLst>
                <a:ext uri="{FF2B5EF4-FFF2-40B4-BE49-F238E27FC236}">
                  <a16:creationId xmlns:a16="http://schemas.microsoft.com/office/drawing/2014/main" xmlns="" id="{DB9A1C67-03D1-4C64-A111-681C1AC4E0BB}"/>
                </a:ext>
              </a:extLst>
            </p:cNvPr>
            <p:cNvSpPr txBox="1"/>
            <p:nvPr/>
          </p:nvSpPr>
          <p:spPr>
            <a:xfrm>
              <a:off x="8785373" y="2477491"/>
              <a:ext cx="2133944" cy="83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字魂105号-简雅黑" panose="00000500000000000000" pitchFamily="2" charset="-122"/>
                  <a:cs typeface="+mn-ea"/>
                  <a:sym typeface="+mn-lt"/>
                </a:rPr>
                <a:t>握手后用双手把名片递给客户，每次都要给名片，直到客户记住你为止</a:t>
              </a:r>
            </a:p>
          </p:txBody>
        </p:sp>
        <p:sp>
          <p:nvSpPr>
            <p:cNvPr id="35" name="TextBox 52">
              <a:extLst>
                <a:ext uri="{FF2B5EF4-FFF2-40B4-BE49-F238E27FC236}">
                  <a16:creationId xmlns:a16="http://schemas.microsoft.com/office/drawing/2014/main" xmlns="" id="{99D4E6CA-07CF-4D5B-B47C-2A9171E5B2D1}"/>
                </a:ext>
              </a:extLst>
            </p:cNvPr>
            <p:cNvSpPr txBox="1"/>
            <p:nvPr/>
          </p:nvSpPr>
          <p:spPr>
            <a:xfrm>
              <a:off x="8784483" y="2133650"/>
              <a:ext cx="2477305" cy="338554"/>
            </a:xfrm>
            <a:prstGeom prst="rect">
              <a:avLst/>
            </a:prstGeom>
            <a:noFill/>
          </p:spPr>
          <p:txBody>
            <a:bodyPr wrap="square" rtlCol="0">
              <a:spAutoFit/>
            </a:bodyPr>
            <a:lstStyle/>
            <a:p>
              <a:r>
                <a:rPr lang="zh-CN" altLang="en-US" sz="1600" b="1" dirty="0" smtClean="0">
                  <a:solidFill>
                    <a:schemeClr val="tx1">
                      <a:lumMod val="75000"/>
                      <a:lumOff val="25000"/>
                    </a:schemeClr>
                  </a:solidFill>
                  <a:ea typeface="字魂105号-简雅黑" panose="00000500000000000000" pitchFamily="2" charset="-122"/>
                  <a:cs typeface="+mn-ea"/>
                  <a:sym typeface="+mn-lt"/>
                </a:rPr>
                <a:t>管理</a:t>
              </a:r>
              <a:endParaRPr lang="zh-CN" altLang="zh-CN" sz="1600" b="1" dirty="0">
                <a:solidFill>
                  <a:schemeClr val="tx1">
                    <a:lumMod val="75000"/>
                    <a:lumOff val="25000"/>
                  </a:schemeClr>
                </a:solidFill>
                <a:ea typeface="字魂105号-简雅黑" panose="00000500000000000000" pitchFamily="2" charset="-122"/>
                <a:cs typeface="+mn-ea"/>
                <a:sym typeface="+mn-lt"/>
              </a:endParaRPr>
            </a:p>
          </p:txBody>
        </p:sp>
      </p:grpSp>
      <p:sp>
        <p:nvSpPr>
          <p:cNvPr id="36" name="文本框 29">
            <a:extLst>
              <a:ext uri="{FF2B5EF4-FFF2-40B4-BE49-F238E27FC236}">
                <a16:creationId xmlns:a16="http://schemas.microsoft.com/office/drawing/2014/main" xmlns="" id="{B69A33F6-7429-4142-A233-0FE032792EAA}"/>
              </a:ext>
            </a:extLst>
          </p:cNvPr>
          <p:cNvSpPr txBox="1">
            <a:spLocks noChangeArrowheads="1"/>
          </p:cNvSpPr>
          <p:nvPr/>
        </p:nvSpPr>
        <p:spPr bwMode="auto">
          <a:xfrm>
            <a:off x="8076272" y="4997167"/>
            <a:ext cx="444352" cy="400110"/>
          </a:xfrm>
          <a:prstGeom prst="rect">
            <a:avLst/>
          </a:prstGeom>
          <a:gradFill>
            <a:gsLst>
              <a:gs pos="0">
                <a:srgbClr val="88CB40"/>
              </a:gs>
              <a:gs pos="100000">
                <a:srgbClr val="25846A"/>
              </a:gs>
            </a:gsLst>
            <a:lin ang="2700000" scaled="0"/>
          </a:gradFill>
          <a:ln>
            <a:noFill/>
          </a:ln>
          <a:effectLst>
            <a:outerShdw blurRad="190500" dist="63500" dir="2700000" algn="tl" rotWithShape="0">
              <a:prstClr val="black">
                <a:alpha val="30000"/>
              </a:prstClr>
            </a:outerShdw>
          </a:effec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000" dirty="0" smtClean="0">
                <a:solidFill>
                  <a:schemeClr val="bg1"/>
                </a:solidFill>
                <a:effectLst/>
                <a:latin typeface="+mn-lt"/>
                <a:ea typeface="字魂105号-简雅黑" panose="00000500000000000000" pitchFamily="2" charset="-122"/>
                <a:cs typeface="+mn-ea"/>
                <a:sym typeface="+mn-lt"/>
              </a:rPr>
              <a:t>06</a:t>
            </a:r>
            <a:endParaRPr lang="zh-CN" altLang="en-US" sz="2000" dirty="0">
              <a:solidFill>
                <a:schemeClr val="bg1"/>
              </a:solidFill>
              <a:effectLst/>
              <a:latin typeface="+mn-lt"/>
              <a:ea typeface="字魂105号-简雅黑" panose="00000500000000000000" pitchFamily="2" charset="-122"/>
              <a:cs typeface="+mn-ea"/>
              <a:sym typeface="+mn-lt"/>
            </a:endParaRPr>
          </a:p>
        </p:txBody>
      </p:sp>
      <p:grpSp>
        <p:nvGrpSpPr>
          <p:cNvPr id="40" name="组合 39"/>
          <p:cNvGrpSpPr/>
          <p:nvPr/>
        </p:nvGrpSpPr>
        <p:grpSpPr>
          <a:xfrm>
            <a:off x="3320458" y="458741"/>
            <a:ext cx="5572519" cy="785143"/>
            <a:chOff x="1679798" y="438128"/>
            <a:chExt cx="5572519" cy="785143"/>
          </a:xfrm>
        </p:grpSpPr>
        <p:sp>
          <p:nvSpPr>
            <p:cNvPr id="41" name="文本框 40"/>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预计完成项目</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2" name="文本框 41"/>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24791719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90"/>
                                          </p:val>
                                        </p:tav>
                                        <p:tav tm="100000">
                                          <p:val>
                                            <p:fltVal val="0"/>
                                          </p:val>
                                        </p:tav>
                                      </p:tavLst>
                                    </p:anim>
                                    <p:animEffect transition="in" filter="fade">
                                      <p:cBhvr>
                                        <p:cTn id="16" dur="500"/>
                                        <p:tgtEl>
                                          <p:spTgt spid="10"/>
                                        </p:tgtEl>
                                      </p:cBhvr>
                                    </p:animEffect>
                                  </p:childTnLst>
                                </p:cTn>
                              </p:par>
                            </p:childTnLst>
                          </p:cTn>
                        </p:par>
                        <p:par>
                          <p:cTn id="17" fill="hold">
                            <p:stCondLst>
                              <p:cond delay="1000"/>
                            </p:stCondLst>
                            <p:childTnLst>
                              <p:par>
                                <p:cTn id="18" presetID="3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style.rotation</p:attrName>
                                        </p:attrNameLst>
                                      </p:cBhvr>
                                      <p:tavLst>
                                        <p:tav tm="0">
                                          <p:val>
                                            <p:fltVal val="90"/>
                                          </p:val>
                                        </p:tav>
                                        <p:tav tm="100000">
                                          <p:val>
                                            <p:fltVal val="0"/>
                                          </p:val>
                                        </p:tav>
                                      </p:tavLst>
                                    </p:anim>
                                    <p:animEffect transition="in" filter="fade">
                                      <p:cBhvr>
                                        <p:cTn id="23" dur="500"/>
                                        <p:tgtEl>
                                          <p:spTgt spid="7"/>
                                        </p:tgtEl>
                                      </p:cBhvr>
                                    </p:animEffect>
                                  </p:childTnLst>
                                </p:cTn>
                              </p:par>
                              <p:par>
                                <p:cTn id="24" presetID="53" presetClass="entr" presetSubtype="16"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1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 calcmode="lin" valueType="num">
                                      <p:cBhvr>
                                        <p:cTn id="34" dur="500" fill="hold"/>
                                        <p:tgtEl>
                                          <p:spTgt spid="14"/>
                                        </p:tgtEl>
                                        <p:attrNameLst>
                                          <p:attrName>style.rotation</p:attrName>
                                        </p:attrNameLst>
                                      </p:cBhvr>
                                      <p:tavLst>
                                        <p:tav tm="0">
                                          <p:val>
                                            <p:fltVal val="90"/>
                                          </p:val>
                                        </p:tav>
                                        <p:tav tm="100000">
                                          <p:val>
                                            <p:fltVal val="0"/>
                                          </p:val>
                                        </p:tav>
                                      </p:tavLst>
                                    </p:anim>
                                    <p:animEffect transition="in" filter="fade">
                                      <p:cBhvr>
                                        <p:cTn id="35" dur="500"/>
                                        <p:tgtEl>
                                          <p:spTgt spid="14"/>
                                        </p:tgtEl>
                                      </p:cBhvr>
                                    </p:animEffect>
                                  </p:childTnLst>
                                </p:cTn>
                              </p:par>
                            </p:childTnLst>
                          </p:cTn>
                        </p:par>
                        <p:par>
                          <p:cTn id="36" fill="hold">
                            <p:stCondLst>
                              <p:cond delay="2000"/>
                            </p:stCondLst>
                            <p:childTnLst>
                              <p:par>
                                <p:cTn id="37" presetID="31"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90"/>
                                          </p:val>
                                        </p:tav>
                                        <p:tav tm="100000">
                                          <p:val>
                                            <p:fltVal val="0"/>
                                          </p:val>
                                        </p:tav>
                                      </p:tavLst>
                                    </p:anim>
                                    <p:animEffect transition="in" filter="fade">
                                      <p:cBhvr>
                                        <p:cTn id="42" dur="500"/>
                                        <p:tgtEl>
                                          <p:spTgt spid="11"/>
                                        </p:tgtEl>
                                      </p:cBhvr>
                                    </p:animEffect>
                                  </p:childTnLst>
                                </p:cTn>
                              </p:par>
                              <p:par>
                                <p:cTn id="43" presetID="53" presetClass="entr" presetSubtype="16"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par>
                          <p:cTn id="48" fill="hold">
                            <p:stCondLst>
                              <p:cond delay="2500"/>
                            </p:stCondLst>
                            <p:childTnLst>
                              <p:par>
                                <p:cTn id="49" presetID="31"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 calcmode="lin" valueType="num">
                                      <p:cBhvr>
                                        <p:cTn id="53" dur="500" fill="hold"/>
                                        <p:tgtEl>
                                          <p:spTgt spid="20"/>
                                        </p:tgtEl>
                                        <p:attrNameLst>
                                          <p:attrName>style.rotation</p:attrName>
                                        </p:attrNameLst>
                                      </p:cBhvr>
                                      <p:tavLst>
                                        <p:tav tm="0">
                                          <p:val>
                                            <p:fltVal val="90"/>
                                          </p:val>
                                        </p:tav>
                                        <p:tav tm="100000">
                                          <p:val>
                                            <p:fltVal val="0"/>
                                          </p:val>
                                        </p:tav>
                                      </p:tavLst>
                                    </p:anim>
                                    <p:animEffect transition="in" filter="fade">
                                      <p:cBhvr>
                                        <p:cTn id="54" dur="500"/>
                                        <p:tgtEl>
                                          <p:spTgt spid="20"/>
                                        </p:tgtEl>
                                      </p:cBhvr>
                                    </p:animEffect>
                                  </p:childTnLst>
                                </p:cTn>
                              </p:par>
                            </p:childTnLst>
                          </p:cTn>
                        </p:par>
                        <p:par>
                          <p:cTn id="55" fill="hold">
                            <p:stCondLst>
                              <p:cond delay="3000"/>
                            </p:stCondLst>
                            <p:childTnLst>
                              <p:par>
                                <p:cTn id="56" presetID="31" presetClass="entr" presetSubtype="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 calcmode="lin" valueType="num">
                                      <p:cBhvr>
                                        <p:cTn id="60" dur="500" fill="hold"/>
                                        <p:tgtEl>
                                          <p:spTgt spid="16"/>
                                        </p:tgtEl>
                                        <p:attrNameLst>
                                          <p:attrName>style.rotation</p:attrName>
                                        </p:attrNameLst>
                                      </p:cBhvr>
                                      <p:tavLst>
                                        <p:tav tm="0">
                                          <p:val>
                                            <p:fltVal val="90"/>
                                          </p:val>
                                        </p:tav>
                                        <p:tav tm="100000">
                                          <p:val>
                                            <p:fltVal val="0"/>
                                          </p:val>
                                        </p:tav>
                                      </p:tavLst>
                                    </p:anim>
                                    <p:animEffect transition="in" filter="fade">
                                      <p:cBhvr>
                                        <p:cTn id="61" dur="500"/>
                                        <p:tgtEl>
                                          <p:spTgt spid="16"/>
                                        </p:tgtEl>
                                      </p:cBhvr>
                                    </p:animEffect>
                                  </p:childTnLst>
                                </p:cTn>
                              </p:par>
                              <p:par>
                                <p:cTn id="62" presetID="53" presetClass="entr" presetSubtype="16" fill="hold" grpId="0" nodeType="withEffect" nodePh="1">
                                  <p:stCondLst>
                                    <p:cond delay="0"/>
                                  </p:stCondLst>
                                  <p:endCondLst>
                                    <p:cond evt="begin" delay="0">
                                      <p:tn val="62"/>
                                    </p:cond>
                                  </p:endCondLst>
                                  <p:childTnLst>
                                    <p:set>
                                      <p:cBhvr>
                                        <p:cTn id="63" dur="1" fill="hold">
                                          <p:stCondLst>
                                            <p:cond delay="0"/>
                                          </p:stCondLst>
                                        </p:cTn>
                                        <p:tgtEl>
                                          <p:spTgt spid="19">
                                            <p:txEl>
                                              <p:pRg st="0" end="0"/>
                                            </p:txEl>
                                          </p:spTgt>
                                        </p:tgtEl>
                                        <p:attrNameLst>
                                          <p:attrName>style.visibility</p:attrName>
                                        </p:attrNameLst>
                                      </p:cBhvr>
                                      <p:to>
                                        <p:strVal val="visible"/>
                                      </p:to>
                                    </p:set>
                                    <p:anim calcmode="lin" valueType="num">
                                      <p:cBhvr>
                                        <p:cTn id="64"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19">
                                            <p:txEl>
                                              <p:pRg st="0" end="0"/>
                                            </p:txEl>
                                          </p:spTgt>
                                        </p:tgtEl>
                                      </p:cBhvr>
                                    </p:animEffect>
                                  </p:childTnLst>
                                </p:cTn>
                              </p:par>
                            </p:childTnLst>
                          </p:cTn>
                        </p:par>
                        <p:par>
                          <p:cTn id="67" fill="hold">
                            <p:stCondLst>
                              <p:cond delay="3500"/>
                            </p:stCondLst>
                            <p:childTnLst>
                              <p:par>
                                <p:cTn id="68" presetID="31"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fltVal val="0"/>
                                          </p:val>
                                        </p:tav>
                                        <p:tav tm="100000">
                                          <p:val>
                                            <p:strVal val="#ppt_w"/>
                                          </p:val>
                                        </p:tav>
                                      </p:tavLst>
                                    </p:anim>
                                    <p:anim calcmode="lin" valueType="num">
                                      <p:cBhvr>
                                        <p:cTn id="71" dur="500" fill="hold"/>
                                        <p:tgtEl>
                                          <p:spTgt spid="28"/>
                                        </p:tgtEl>
                                        <p:attrNameLst>
                                          <p:attrName>ppt_h</p:attrName>
                                        </p:attrNameLst>
                                      </p:cBhvr>
                                      <p:tavLst>
                                        <p:tav tm="0">
                                          <p:val>
                                            <p:fltVal val="0"/>
                                          </p:val>
                                        </p:tav>
                                        <p:tav tm="100000">
                                          <p:val>
                                            <p:strVal val="#ppt_h"/>
                                          </p:val>
                                        </p:tav>
                                      </p:tavLst>
                                    </p:anim>
                                    <p:anim calcmode="lin" valueType="num">
                                      <p:cBhvr>
                                        <p:cTn id="72" dur="500" fill="hold"/>
                                        <p:tgtEl>
                                          <p:spTgt spid="28"/>
                                        </p:tgtEl>
                                        <p:attrNameLst>
                                          <p:attrName>style.rotation</p:attrName>
                                        </p:attrNameLst>
                                      </p:cBhvr>
                                      <p:tavLst>
                                        <p:tav tm="0">
                                          <p:val>
                                            <p:fltVal val="90"/>
                                          </p:val>
                                        </p:tav>
                                        <p:tav tm="100000">
                                          <p:val>
                                            <p:fltVal val="0"/>
                                          </p:val>
                                        </p:tav>
                                      </p:tavLst>
                                    </p:anim>
                                    <p:animEffect transition="in" filter="fade">
                                      <p:cBhvr>
                                        <p:cTn id="73" dur="500"/>
                                        <p:tgtEl>
                                          <p:spTgt spid="28"/>
                                        </p:tgtEl>
                                      </p:cBhvr>
                                    </p:animEffect>
                                  </p:childTnLst>
                                </p:cTn>
                              </p:par>
                            </p:childTnLst>
                          </p:cTn>
                        </p:par>
                        <p:par>
                          <p:cTn id="74" fill="hold">
                            <p:stCondLst>
                              <p:cond delay="4000"/>
                            </p:stCondLst>
                            <p:childTnLst>
                              <p:par>
                                <p:cTn id="75" presetID="31" presetClass="entr" presetSubtype="0"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 calcmode="lin" valueType="num">
                                      <p:cBhvr>
                                        <p:cTn id="79" dur="500" fill="hold"/>
                                        <p:tgtEl>
                                          <p:spTgt spid="25"/>
                                        </p:tgtEl>
                                        <p:attrNameLst>
                                          <p:attrName>style.rotation</p:attrName>
                                        </p:attrNameLst>
                                      </p:cBhvr>
                                      <p:tavLst>
                                        <p:tav tm="0">
                                          <p:val>
                                            <p:fltVal val="90"/>
                                          </p:val>
                                        </p:tav>
                                        <p:tav tm="100000">
                                          <p:val>
                                            <p:fltVal val="0"/>
                                          </p:val>
                                        </p:tav>
                                      </p:tavLst>
                                    </p:anim>
                                    <p:animEffect transition="in" filter="fade">
                                      <p:cBhvr>
                                        <p:cTn id="80" dur="500"/>
                                        <p:tgtEl>
                                          <p:spTgt spid="25"/>
                                        </p:tgtEl>
                                      </p:cBhvr>
                                    </p:animEffect>
                                  </p:childTnLst>
                                </p:cTn>
                              </p:par>
                            </p:childTnLst>
                          </p:cTn>
                        </p:par>
                        <p:par>
                          <p:cTn id="81" fill="hold">
                            <p:stCondLst>
                              <p:cond delay="4500"/>
                            </p:stCondLst>
                            <p:childTnLst>
                              <p:par>
                                <p:cTn id="82" presetID="31" presetClass="entr" presetSubtype="0"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fltVal val="0"/>
                                          </p:val>
                                        </p:tav>
                                        <p:tav tm="100000">
                                          <p:val>
                                            <p:strVal val="#ppt_h"/>
                                          </p:val>
                                        </p:tav>
                                      </p:tavLst>
                                    </p:anim>
                                    <p:anim calcmode="lin" valueType="num">
                                      <p:cBhvr>
                                        <p:cTn id="86" dur="500" fill="hold"/>
                                        <p:tgtEl>
                                          <p:spTgt spid="32"/>
                                        </p:tgtEl>
                                        <p:attrNameLst>
                                          <p:attrName>style.rotation</p:attrName>
                                        </p:attrNameLst>
                                      </p:cBhvr>
                                      <p:tavLst>
                                        <p:tav tm="0">
                                          <p:val>
                                            <p:fltVal val="90"/>
                                          </p:val>
                                        </p:tav>
                                        <p:tav tm="100000">
                                          <p:val>
                                            <p:fltVal val="0"/>
                                          </p:val>
                                        </p:tav>
                                      </p:tavLst>
                                    </p:anim>
                                    <p:animEffect transition="in" filter="fade">
                                      <p:cBhvr>
                                        <p:cTn id="87" dur="500"/>
                                        <p:tgtEl>
                                          <p:spTgt spid="32"/>
                                        </p:tgtEl>
                                      </p:cBhvr>
                                    </p:animEffect>
                                  </p:childTnLst>
                                </p:cTn>
                              </p:par>
                            </p:childTnLst>
                          </p:cTn>
                        </p:par>
                        <p:par>
                          <p:cTn id="88" fill="hold">
                            <p:stCondLst>
                              <p:cond delay="5000"/>
                            </p:stCondLst>
                            <p:childTnLst>
                              <p:par>
                                <p:cTn id="89" presetID="31" presetClass="entr" presetSubtype="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p:cTn id="91" dur="500" fill="hold"/>
                                        <p:tgtEl>
                                          <p:spTgt spid="29"/>
                                        </p:tgtEl>
                                        <p:attrNameLst>
                                          <p:attrName>ppt_w</p:attrName>
                                        </p:attrNameLst>
                                      </p:cBhvr>
                                      <p:tavLst>
                                        <p:tav tm="0">
                                          <p:val>
                                            <p:fltVal val="0"/>
                                          </p:val>
                                        </p:tav>
                                        <p:tav tm="100000">
                                          <p:val>
                                            <p:strVal val="#ppt_w"/>
                                          </p:val>
                                        </p:tav>
                                      </p:tavLst>
                                    </p:anim>
                                    <p:anim calcmode="lin" valueType="num">
                                      <p:cBhvr>
                                        <p:cTn id="92" dur="500" fill="hold"/>
                                        <p:tgtEl>
                                          <p:spTgt spid="29"/>
                                        </p:tgtEl>
                                        <p:attrNameLst>
                                          <p:attrName>ppt_h</p:attrName>
                                        </p:attrNameLst>
                                      </p:cBhvr>
                                      <p:tavLst>
                                        <p:tav tm="0">
                                          <p:val>
                                            <p:fltVal val="0"/>
                                          </p:val>
                                        </p:tav>
                                        <p:tav tm="100000">
                                          <p:val>
                                            <p:strVal val="#ppt_h"/>
                                          </p:val>
                                        </p:tav>
                                      </p:tavLst>
                                    </p:anim>
                                    <p:anim calcmode="lin" valueType="num">
                                      <p:cBhvr>
                                        <p:cTn id="93" dur="500" fill="hold"/>
                                        <p:tgtEl>
                                          <p:spTgt spid="29"/>
                                        </p:tgtEl>
                                        <p:attrNameLst>
                                          <p:attrName>style.rotation</p:attrName>
                                        </p:attrNameLst>
                                      </p:cBhvr>
                                      <p:tavLst>
                                        <p:tav tm="0">
                                          <p:val>
                                            <p:fltVal val="90"/>
                                          </p:val>
                                        </p:tav>
                                        <p:tav tm="100000">
                                          <p:val>
                                            <p:fltVal val="0"/>
                                          </p:val>
                                        </p:tav>
                                      </p:tavLst>
                                    </p:anim>
                                    <p:animEffect transition="in" filter="fade">
                                      <p:cBhvr>
                                        <p:cTn id="94" dur="500"/>
                                        <p:tgtEl>
                                          <p:spTgt spid="29"/>
                                        </p:tgtEl>
                                      </p:cBhvr>
                                    </p:animEffect>
                                  </p:childTnLst>
                                </p:cTn>
                              </p:par>
                            </p:childTnLst>
                          </p:cTn>
                        </p:par>
                        <p:par>
                          <p:cTn id="95" fill="hold">
                            <p:stCondLst>
                              <p:cond delay="5500"/>
                            </p:stCondLst>
                            <p:childTnLst>
                              <p:par>
                                <p:cTn id="96" presetID="31"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500" fill="hold"/>
                                        <p:tgtEl>
                                          <p:spTgt spid="36"/>
                                        </p:tgtEl>
                                        <p:attrNameLst>
                                          <p:attrName>ppt_w</p:attrName>
                                        </p:attrNameLst>
                                      </p:cBhvr>
                                      <p:tavLst>
                                        <p:tav tm="0">
                                          <p:val>
                                            <p:fltVal val="0"/>
                                          </p:val>
                                        </p:tav>
                                        <p:tav tm="100000">
                                          <p:val>
                                            <p:strVal val="#ppt_w"/>
                                          </p:val>
                                        </p:tav>
                                      </p:tavLst>
                                    </p:anim>
                                    <p:anim calcmode="lin" valueType="num">
                                      <p:cBhvr>
                                        <p:cTn id="99" dur="500" fill="hold"/>
                                        <p:tgtEl>
                                          <p:spTgt spid="36"/>
                                        </p:tgtEl>
                                        <p:attrNameLst>
                                          <p:attrName>ppt_h</p:attrName>
                                        </p:attrNameLst>
                                      </p:cBhvr>
                                      <p:tavLst>
                                        <p:tav tm="0">
                                          <p:val>
                                            <p:fltVal val="0"/>
                                          </p:val>
                                        </p:tav>
                                        <p:tav tm="100000">
                                          <p:val>
                                            <p:strVal val="#ppt_h"/>
                                          </p:val>
                                        </p:tav>
                                      </p:tavLst>
                                    </p:anim>
                                    <p:anim calcmode="lin" valueType="num">
                                      <p:cBhvr>
                                        <p:cTn id="100" dur="500" fill="hold"/>
                                        <p:tgtEl>
                                          <p:spTgt spid="36"/>
                                        </p:tgtEl>
                                        <p:attrNameLst>
                                          <p:attrName>style.rotation</p:attrName>
                                        </p:attrNameLst>
                                      </p:cBhvr>
                                      <p:tavLst>
                                        <p:tav tm="0">
                                          <p:val>
                                            <p:fltVal val="90"/>
                                          </p:val>
                                        </p:tav>
                                        <p:tav tm="100000">
                                          <p:val>
                                            <p:fltVal val="0"/>
                                          </p:val>
                                        </p:tav>
                                      </p:tavLst>
                                    </p:anim>
                                    <p:animEffect transition="in" filter="fade">
                                      <p:cBhvr>
                                        <p:cTn id="101" dur="500"/>
                                        <p:tgtEl>
                                          <p:spTgt spid="36"/>
                                        </p:tgtEl>
                                      </p:cBhvr>
                                    </p:animEffect>
                                  </p:childTnLst>
                                </p:cTn>
                              </p:par>
                            </p:childTnLst>
                          </p:cTn>
                        </p:par>
                        <p:par>
                          <p:cTn id="102" fill="hold">
                            <p:stCondLst>
                              <p:cond delay="6000"/>
                            </p:stCondLst>
                            <p:childTnLst>
                              <p:par>
                                <p:cTn id="103" presetID="31" presetClass="entr" presetSubtype="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p:cTn id="105" dur="500" fill="hold"/>
                                        <p:tgtEl>
                                          <p:spTgt spid="33"/>
                                        </p:tgtEl>
                                        <p:attrNameLst>
                                          <p:attrName>ppt_w</p:attrName>
                                        </p:attrNameLst>
                                      </p:cBhvr>
                                      <p:tavLst>
                                        <p:tav tm="0">
                                          <p:val>
                                            <p:fltVal val="0"/>
                                          </p:val>
                                        </p:tav>
                                        <p:tav tm="100000">
                                          <p:val>
                                            <p:strVal val="#ppt_w"/>
                                          </p:val>
                                        </p:tav>
                                      </p:tavLst>
                                    </p:anim>
                                    <p:anim calcmode="lin" valueType="num">
                                      <p:cBhvr>
                                        <p:cTn id="106" dur="500" fill="hold"/>
                                        <p:tgtEl>
                                          <p:spTgt spid="33"/>
                                        </p:tgtEl>
                                        <p:attrNameLst>
                                          <p:attrName>ppt_h</p:attrName>
                                        </p:attrNameLst>
                                      </p:cBhvr>
                                      <p:tavLst>
                                        <p:tav tm="0">
                                          <p:val>
                                            <p:fltVal val="0"/>
                                          </p:val>
                                        </p:tav>
                                        <p:tav tm="100000">
                                          <p:val>
                                            <p:strVal val="#ppt_h"/>
                                          </p:val>
                                        </p:tav>
                                      </p:tavLst>
                                    </p:anim>
                                    <p:anim calcmode="lin" valueType="num">
                                      <p:cBhvr>
                                        <p:cTn id="107" dur="500" fill="hold"/>
                                        <p:tgtEl>
                                          <p:spTgt spid="33"/>
                                        </p:tgtEl>
                                        <p:attrNameLst>
                                          <p:attrName>style.rotation</p:attrName>
                                        </p:attrNameLst>
                                      </p:cBhvr>
                                      <p:tavLst>
                                        <p:tav tm="0">
                                          <p:val>
                                            <p:fltVal val="90"/>
                                          </p:val>
                                        </p:tav>
                                        <p:tav tm="100000">
                                          <p:val>
                                            <p:fltVal val="0"/>
                                          </p:val>
                                        </p:tav>
                                      </p:tavLst>
                                    </p:anim>
                                    <p:animEffect transition="in" filter="fade">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0" grpId="0" animBg="1"/>
      <p:bldP spid="19" grpId="0" build="p"/>
      <p:bldP spid="19" grpId="1" build="p"/>
      <p:bldP spid="28" grpId="0" animBg="1"/>
      <p:bldP spid="32"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6819158" y="0"/>
            <a:ext cx="5368834" cy="6871063"/>
            <a:chOff x="0" y="0"/>
            <a:chExt cx="5368834" cy="6871063"/>
          </a:xfrm>
          <a:effectLst>
            <a:outerShdw blurRad="101600" dist="38100" dir="8100000" algn="tr" rotWithShape="0">
              <a:prstClr val="black">
                <a:alpha val="25000"/>
              </a:prstClr>
            </a:outerShdw>
          </a:effectLst>
        </p:grpSpPr>
        <p:sp>
          <p:nvSpPr>
            <p:cNvPr id="5"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ECF3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18000">
                  <a:srgbClr val="038F95"/>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0">
                  <a:srgbClr val="25846A"/>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1000">
                  <a:srgbClr val="25846A"/>
                </a:gs>
              </a:gsLst>
              <a:lin ang="2400000" scaled="0"/>
            </a:gradFill>
            <a:ln>
              <a:noFill/>
            </a:ln>
            <a:effectLst>
              <a:outerShdw blurRad="190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30">
            <a:extLst>
              <a:ext uri="{FF2B5EF4-FFF2-40B4-BE49-F238E27FC236}">
                <a16:creationId xmlns="" xmlns:a16="http://schemas.microsoft.com/office/drawing/2014/main" id="{BA8EA202-F87D-45AF-91DB-F2B3A7B8F57B}"/>
              </a:ext>
            </a:extLst>
          </p:cNvPr>
          <p:cNvSpPr txBox="1"/>
          <p:nvPr/>
        </p:nvSpPr>
        <p:spPr>
          <a:xfrm>
            <a:off x="460731" y="2513339"/>
            <a:ext cx="7475096" cy="1446550"/>
          </a:xfrm>
          <a:prstGeom prst="rect">
            <a:avLst/>
          </a:prstGeom>
          <a:noFill/>
        </p:spPr>
        <p:txBody>
          <a:bodyPr wrap="square" rtlCol="0">
            <a:spAutoFit/>
          </a:bodyPr>
          <a:lstStyle/>
          <a:p>
            <a:pPr algn="ctr" defTabSz="228600"/>
            <a:r>
              <a:rPr lang="en-US" altLang="zh-CN" sz="88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FOUR</a:t>
            </a:r>
            <a:endParaRPr lang="zh-CN" altLang="en-US" sz="88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11" name="文本框 10"/>
          <p:cNvSpPr txBox="1"/>
          <p:nvPr/>
        </p:nvSpPr>
        <p:spPr>
          <a:xfrm>
            <a:off x="1994341" y="2820758"/>
            <a:ext cx="4407876" cy="935641"/>
          </a:xfrm>
          <a:prstGeom prst="rect">
            <a:avLst/>
          </a:prstGeom>
          <a:noFill/>
          <a:scene3d>
            <a:camera prst="orthographicFront"/>
            <a:lightRig rig="threePt" dir="t"/>
          </a:scene3d>
        </p:spPr>
        <p:txBody>
          <a:bodyPr wrap="square" rtlCol="0">
            <a:spAutoFit/>
          </a:bodyPr>
          <a:lstStyle/>
          <a:p>
            <a:pPr algn="ctr">
              <a:lnSpc>
                <a:spcPct val="130000"/>
              </a:lnSpc>
            </a:pP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a:t>
            </a:r>
            <a:r>
              <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不足</a:t>
            </a: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分析</a:t>
            </a:r>
            <a:endPar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 name="矩形 11"/>
          <p:cNvSpPr/>
          <p:nvPr/>
        </p:nvSpPr>
        <p:spPr>
          <a:xfrm>
            <a:off x="4004291" y="3990299"/>
            <a:ext cx="387976" cy="79048"/>
          </a:xfrm>
          <a:prstGeom prst="rect">
            <a:avLst/>
          </a:prstGeom>
          <a:gradFill>
            <a:gsLst>
              <a:gs pos="0">
                <a:srgbClr val="88CB40"/>
              </a:gs>
              <a:gs pos="100000">
                <a:srgbClr val="25846A"/>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3" name="组合 12"/>
          <p:cNvGrpSpPr/>
          <p:nvPr/>
        </p:nvGrpSpPr>
        <p:grpSpPr>
          <a:xfrm>
            <a:off x="3278937" y="1105536"/>
            <a:ext cx="1810632" cy="1436224"/>
            <a:chOff x="5375399" y="1174088"/>
            <a:chExt cx="1743579" cy="1383041"/>
          </a:xfrm>
        </p:grpSpPr>
        <p:sp>
          <p:nvSpPr>
            <p:cNvPr id="14" name="圆角矩形 13"/>
            <p:cNvSpPr/>
            <p:nvPr/>
          </p:nvSpPr>
          <p:spPr>
            <a:xfrm rot="2700000">
              <a:off x="5568043" y="1174088"/>
              <a:ext cx="1383041" cy="138304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5375399" y="1322175"/>
              <a:ext cx="1743579" cy="978053"/>
            </a:xfrm>
            <a:prstGeom prst="rect">
              <a:avLst/>
            </a:prstGeom>
            <a:noFill/>
          </p:spPr>
          <p:txBody>
            <a:bodyPr wrap="square" rtlCol="0">
              <a:spAutoFit/>
            </a:bodyPr>
            <a:lstStyle/>
            <a:p>
              <a:pPr algn="ctr"/>
              <a:r>
                <a:rPr lang="en-US" altLang="zh-CN" sz="6000" b="1" dirty="0" smtClean="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04</a:t>
              </a:r>
              <a:endParaRPr lang="zh-CN" altLang="en-US" sz="6000" b="1" dirty="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grpSp>
      <p:sp>
        <p:nvSpPr>
          <p:cNvPr id="16" name="Rectangle 3"/>
          <p:cNvSpPr>
            <a:spLocks/>
          </p:cNvSpPr>
          <p:nvPr/>
        </p:nvSpPr>
        <p:spPr bwMode="auto">
          <a:xfrm>
            <a:off x="1155047" y="4290069"/>
            <a:ext cx="60912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algn="ct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Tree>
    <p:extLst>
      <p:ext uri="{BB962C8B-B14F-4D97-AF65-F5344CB8AC3E}">
        <p14:creationId xmlns:p14="http://schemas.microsoft.com/office/powerpoint/2010/main" val="3541264413"/>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7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11"/>
                                        </p:tgtEl>
                                        <p:attrNameLst>
                                          <p:attrName>ppt_y</p:attrName>
                                        </p:attrNameLst>
                                      </p:cBhvr>
                                      <p:tavLst>
                                        <p:tav tm="0">
                                          <p:val>
                                            <p:strVal val="#ppt_y"/>
                                          </p:val>
                                        </p:tav>
                                        <p:tav tm="100000">
                                          <p:val>
                                            <p:strVal val="#ppt_y"/>
                                          </p:val>
                                        </p:tav>
                                      </p:tavLst>
                                    </p:anim>
                                    <p:anim calcmode="lin" valueType="num">
                                      <p:cBhvr>
                                        <p:cTn id="20" dur="7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11"/>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CEF4287D-BCFA-4472-AE5D-794BC9BD3131}"/>
              </a:ext>
            </a:extLst>
          </p:cNvPr>
          <p:cNvGrpSpPr/>
          <p:nvPr/>
        </p:nvGrpSpPr>
        <p:grpSpPr>
          <a:xfrm>
            <a:off x="1605743" y="3299132"/>
            <a:ext cx="2177814" cy="2177812"/>
            <a:chOff x="984250" y="3180770"/>
            <a:chExt cx="3454400" cy="3454400"/>
          </a:xfrm>
        </p:grpSpPr>
        <p:sp>
          <p:nvSpPr>
            <p:cNvPr id="23" name="圆: 空心 22">
              <a:extLst>
                <a:ext uri="{FF2B5EF4-FFF2-40B4-BE49-F238E27FC236}">
                  <a16:creationId xmlns:a16="http://schemas.microsoft.com/office/drawing/2014/main" xmlns="" id="{26294AE6-215C-49FC-B009-FD82D267CA0D}"/>
                </a:ext>
              </a:extLst>
            </p:cNvPr>
            <p:cNvSpPr/>
            <p:nvPr/>
          </p:nvSpPr>
          <p:spPr>
            <a:xfrm>
              <a:off x="984250" y="3180770"/>
              <a:ext cx="3454400" cy="3454400"/>
            </a:xfrm>
            <a:prstGeom prst="donut">
              <a:avLst>
                <a:gd name="adj" fmla="val 8549"/>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24" name="椭圆 23">
              <a:extLst>
                <a:ext uri="{FF2B5EF4-FFF2-40B4-BE49-F238E27FC236}">
                  <a16:creationId xmlns:a16="http://schemas.microsoft.com/office/drawing/2014/main" xmlns="" id="{6B7D5D22-18C4-4C57-97E2-C432F7C7DB50}"/>
                </a:ext>
              </a:extLst>
            </p:cNvPr>
            <p:cNvSpPr/>
            <p:nvPr/>
          </p:nvSpPr>
          <p:spPr>
            <a:xfrm>
              <a:off x="1448737" y="3645257"/>
              <a:ext cx="2525426" cy="252542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25" name="组合 24">
            <a:extLst>
              <a:ext uri="{FF2B5EF4-FFF2-40B4-BE49-F238E27FC236}">
                <a16:creationId xmlns:a16="http://schemas.microsoft.com/office/drawing/2014/main" xmlns="" id="{8A7D46BE-0758-403F-9EEE-A3F61A3970DD}"/>
              </a:ext>
            </a:extLst>
          </p:cNvPr>
          <p:cNvGrpSpPr/>
          <p:nvPr/>
        </p:nvGrpSpPr>
        <p:grpSpPr>
          <a:xfrm>
            <a:off x="4681685" y="1948663"/>
            <a:ext cx="2834174" cy="2834172"/>
            <a:chOff x="984250" y="3180770"/>
            <a:chExt cx="3454400" cy="3454400"/>
          </a:xfrm>
        </p:grpSpPr>
        <p:sp>
          <p:nvSpPr>
            <p:cNvPr id="26" name="圆: 空心 25">
              <a:extLst>
                <a:ext uri="{FF2B5EF4-FFF2-40B4-BE49-F238E27FC236}">
                  <a16:creationId xmlns:a16="http://schemas.microsoft.com/office/drawing/2014/main" xmlns="" id="{25696E31-A32B-4705-8C91-8738E4C182D7}"/>
                </a:ext>
              </a:extLst>
            </p:cNvPr>
            <p:cNvSpPr/>
            <p:nvPr/>
          </p:nvSpPr>
          <p:spPr>
            <a:xfrm>
              <a:off x="984250" y="3180770"/>
              <a:ext cx="3454400" cy="3454400"/>
            </a:xfrm>
            <a:prstGeom prst="donut">
              <a:avLst>
                <a:gd name="adj" fmla="val 8549"/>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27" name="椭圆 26">
              <a:extLst>
                <a:ext uri="{FF2B5EF4-FFF2-40B4-BE49-F238E27FC236}">
                  <a16:creationId xmlns:a16="http://schemas.microsoft.com/office/drawing/2014/main" xmlns="" id="{C58F7721-C5C7-4B07-9E1E-34B6278A3CC4}"/>
                </a:ext>
              </a:extLst>
            </p:cNvPr>
            <p:cNvSpPr/>
            <p:nvPr/>
          </p:nvSpPr>
          <p:spPr>
            <a:xfrm>
              <a:off x="1448737" y="3645257"/>
              <a:ext cx="2525426" cy="2525426"/>
            </a:xfrm>
            <a:prstGeom prst="ellipse">
              <a:avLst/>
            </a:prstGeom>
            <a:blipFill dpi="0" rotWithShape="1">
              <a:blip r:embed="rId4" cstate="print">
                <a:extLst>
                  <a:ext uri="{28A0092B-C50C-407E-A947-70E740481C1C}">
                    <a14:useLocalDpi xmlns:a14="http://schemas.microsoft.com/office/drawing/2010/main" val="0"/>
                  </a:ext>
                </a:extLst>
              </a:blip>
              <a:srcRect/>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28" name="组合 27">
            <a:extLst>
              <a:ext uri="{FF2B5EF4-FFF2-40B4-BE49-F238E27FC236}">
                <a16:creationId xmlns:a16="http://schemas.microsoft.com/office/drawing/2014/main" xmlns="" id="{B6317D23-4D5D-42FB-B5C0-F230E455A540}"/>
              </a:ext>
            </a:extLst>
          </p:cNvPr>
          <p:cNvGrpSpPr/>
          <p:nvPr/>
        </p:nvGrpSpPr>
        <p:grpSpPr>
          <a:xfrm>
            <a:off x="8413987" y="3299132"/>
            <a:ext cx="2177814" cy="2177812"/>
            <a:chOff x="984250" y="3180770"/>
            <a:chExt cx="3454400" cy="3454400"/>
          </a:xfrm>
        </p:grpSpPr>
        <p:sp>
          <p:nvSpPr>
            <p:cNvPr id="29" name="圆: 空心 28">
              <a:extLst>
                <a:ext uri="{FF2B5EF4-FFF2-40B4-BE49-F238E27FC236}">
                  <a16:creationId xmlns:a16="http://schemas.microsoft.com/office/drawing/2014/main" xmlns="" id="{6C5D8705-F2E2-49DA-BA19-55C3E7D4A754}"/>
                </a:ext>
              </a:extLst>
            </p:cNvPr>
            <p:cNvSpPr/>
            <p:nvPr/>
          </p:nvSpPr>
          <p:spPr>
            <a:xfrm>
              <a:off x="984250" y="3180770"/>
              <a:ext cx="3454400" cy="3454400"/>
            </a:xfrm>
            <a:prstGeom prst="donut">
              <a:avLst>
                <a:gd name="adj" fmla="val 8549"/>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30" name="椭圆 29">
              <a:extLst>
                <a:ext uri="{FF2B5EF4-FFF2-40B4-BE49-F238E27FC236}">
                  <a16:creationId xmlns:a16="http://schemas.microsoft.com/office/drawing/2014/main" xmlns="" id="{A5A6EB97-0CBE-46A6-A333-1DD3D1FC00F9}"/>
                </a:ext>
              </a:extLst>
            </p:cNvPr>
            <p:cNvSpPr/>
            <p:nvPr/>
          </p:nvSpPr>
          <p:spPr>
            <a:xfrm>
              <a:off x="1448737" y="3645257"/>
              <a:ext cx="2525426" cy="2525426"/>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grpSp>
      <p:grpSp>
        <p:nvGrpSpPr>
          <p:cNvPr id="31" name="组合 11">
            <a:extLst>
              <a:ext uri="{FF2B5EF4-FFF2-40B4-BE49-F238E27FC236}">
                <a16:creationId xmlns:a16="http://schemas.microsoft.com/office/drawing/2014/main" xmlns="" id="{80C03A83-4FFE-4F31-B84F-AA4A574B3A8B}"/>
              </a:ext>
            </a:extLst>
          </p:cNvPr>
          <p:cNvGrpSpPr>
            <a:grpSpLocks/>
          </p:cNvGrpSpPr>
          <p:nvPr/>
        </p:nvGrpSpPr>
        <p:grpSpPr bwMode="auto">
          <a:xfrm>
            <a:off x="4482269" y="5146009"/>
            <a:ext cx="3227461" cy="1031157"/>
            <a:chOff x="460101" y="5121882"/>
            <a:chExt cx="3228022" cy="1031931"/>
          </a:xfrm>
        </p:grpSpPr>
        <p:sp>
          <p:nvSpPr>
            <p:cNvPr id="32" name="矩形 31">
              <a:extLst>
                <a:ext uri="{FF2B5EF4-FFF2-40B4-BE49-F238E27FC236}">
                  <a16:creationId xmlns:a16="http://schemas.microsoft.com/office/drawing/2014/main" xmlns="" id="{6079AD1D-79FC-4CD7-A7BA-9FA137628D94}"/>
                </a:ext>
              </a:extLst>
            </p:cNvPr>
            <p:cNvSpPr/>
            <p:nvPr/>
          </p:nvSpPr>
          <p:spPr bwMode="auto">
            <a:xfrm>
              <a:off x="460101" y="5460796"/>
              <a:ext cx="3228022" cy="69301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 </a:t>
              </a:r>
              <a:r>
                <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2018</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年劳动监察年检、申报社会保险缴费基数；</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每月参保下保业务办理、各类保险金额的统计请款、补扣</a:t>
              </a:r>
              <a:r>
                <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2018</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养老、失业等应补交金额</a:t>
              </a:r>
            </a:p>
          </p:txBody>
        </p:sp>
        <p:sp>
          <p:nvSpPr>
            <p:cNvPr id="33" name="文本框 32">
              <a:extLst>
                <a:ext uri="{FF2B5EF4-FFF2-40B4-BE49-F238E27FC236}">
                  <a16:creationId xmlns:a16="http://schemas.microsoft.com/office/drawing/2014/main" xmlns="" id="{19FABD06-BA80-4212-BC11-532C55C3C4CC}"/>
                </a:ext>
              </a:extLst>
            </p:cNvPr>
            <p:cNvSpPr txBox="1"/>
            <p:nvPr/>
          </p:nvSpPr>
          <p:spPr>
            <a:xfrm>
              <a:off x="1151683" y="5121882"/>
              <a:ext cx="1844860" cy="369332"/>
            </a:xfrm>
            <a:prstGeom prst="rect">
              <a:avLst/>
            </a:prstGeom>
            <a:noFill/>
          </p:spPr>
          <p:txBody>
            <a:bodyPr>
              <a:spAutoFit/>
              <a:scene3d>
                <a:camera prst="orthographicFront"/>
                <a:lightRig rig="threePt" dir="t"/>
              </a:scene3d>
              <a:sp3d contourW="12700"/>
            </a:bodyPr>
            <a:lstStyle>
              <a:defPPr>
                <a:defRPr lang="zh-CN"/>
              </a:defPPr>
              <a:lvl1pPr algn="ctr">
                <a:defRPr b="1" spc="300">
                  <a:solidFill>
                    <a:schemeClr val="tx1">
                      <a:lumMod val="75000"/>
                      <a:lumOff val="25000"/>
                    </a:schemeClr>
                  </a:solidFill>
                  <a:latin typeface="思源黑体 CN Medium" panose="020B0600000000000000" pitchFamily="34" charset="-122"/>
                  <a:ea typeface="思源黑体 CN Medium" panose="020B0600000000000000" pitchFamily="34" charset="-122"/>
                  <a:cs typeface="Segoe UI Light" panose="020B0502040204020203" pitchFamily="34" charset="0"/>
                </a:defRPr>
              </a:lvl1pPr>
            </a:lstStyle>
            <a:p>
              <a:pPr>
                <a:defRPr/>
              </a:pPr>
              <a:r>
                <a:rPr lang="zh-CN" altLang="en-US" spc="0" dirty="0" smtClean="0">
                  <a:latin typeface="字魂105号-简雅黑" panose="00000500000000000000" pitchFamily="2" charset="-122"/>
                  <a:ea typeface="字魂105号-简雅黑" panose="00000500000000000000" pitchFamily="2" charset="-122"/>
                </a:rPr>
                <a:t>专业不足</a:t>
              </a:r>
              <a:endParaRPr lang="zh-CN" altLang="en-US" spc="0" dirty="0">
                <a:latin typeface="字魂105号-简雅黑" panose="00000500000000000000" pitchFamily="2" charset="-122"/>
                <a:ea typeface="字魂105号-简雅黑" panose="00000500000000000000" pitchFamily="2" charset="-122"/>
              </a:endParaRPr>
            </a:p>
          </p:txBody>
        </p:sp>
      </p:grpSp>
      <p:grpSp>
        <p:nvGrpSpPr>
          <p:cNvPr id="34" name="组合 11">
            <a:extLst>
              <a:ext uri="{FF2B5EF4-FFF2-40B4-BE49-F238E27FC236}">
                <a16:creationId xmlns:a16="http://schemas.microsoft.com/office/drawing/2014/main" xmlns="" id="{1133A9B8-A610-42A8-85B0-3962E6F6802E}"/>
              </a:ext>
            </a:extLst>
          </p:cNvPr>
          <p:cNvGrpSpPr>
            <a:grpSpLocks/>
          </p:cNvGrpSpPr>
          <p:nvPr/>
        </p:nvGrpSpPr>
        <p:grpSpPr bwMode="auto">
          <a:xfrm>
            <a:off x="1059791" y="2151536"/>
            <a:ext cx="3343934" cy="1031157"/>
            <a:chOff x="401855" y="5121882"/>
            <a:chExt cx="3344515" cy="1031931"/>
          </a:xfrm>
        </p:grpSpPr>
        <p:sp>
          <p:nvSpPr>
            <p:cNvPr id="35" name="矩形 34">
              <a:extLst>
                <a:ext uri="{FF2B5EF4-FFF2-40B4-BE49-F238E27FC236}">
                  <a16:creationId xmlns:a16="http://schemas.microsoft.com/office/drawing/2014/main" xmlns="" id="{DCD4979B-E493-4B75-A6A2-95AF14BD7E09}"/>
                </a:ext>
              </a:extLst>
            </p:cNvPr>
            <p:cNvSpPr/>
            <p:nvPr/>
          </p:nvSpPr>
          <p:spPr bwMode="auto">
            <a:xfrm>
              <a:off x="401855" y="5460796"/>
              <a:ext cx="3344515" cy="69301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 绩效调薪、工龄工资调整；</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年度工资调整；</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gn="ct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拟定、核发特殊岗位津贴</a:t>
              </a:r>
            </a:p>
          </p:txBody>
        </p:sp>
        <p:sp>
          <p:nvSpPr>
            <p:cNvPr id="36" name="文本框 35">
              <a:extLst>
                <a:ext uri="{FF2B5EF4-FFF2-40B4-BE49-F238E27FC236}">
                  <a16:creationId xmlns:a16="http://schemas.microsoft.com/office/drawing/2014/main" xmlns="" id="{FE36438E-16F3-426C-AA68-621B20E3F644}"/>
                </a:ext>
              </a:extLst>
            </p:cNvPr>
            <p:cNvSpPr txBox="1"/>
            <p:nvPr/>
          </p:nvSpPr>
          <p:spPr>
            <a:xfrm>
              <a:off x="1151683" y="5121882"/>
              <a:ext cx="1844860" cy="369332"/>
            </a:xfrm>
            <a:prstGeom prst="rect">
              <a:avLst/>
            </a:prstGeom>
            <a:noFill/>
          </p:spPr>
          <p:txBody>
            <a:bodyPr>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a:ea typeface="微软雅黑"/>
                  <a:cs typeface="Segoe UI Light" panose="020B0502040204020203" pitchFamily="34" charset="0"/>
                </a:defRPr>
              </a:lvl1pPr>
            </a:lstStyle>
            <a:p>
              <a:pPr algn="ctr">
                <a:defRPr/>
              </a:pPr>
              <a:r>
                <a:rPr lang="zh-CN" altLang="en-US" sz="1800" spc="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认知不足</a:t>
              </a:r>
              <a:endParaRPr lang="zh-CN" altLang="en-US" sz="1800" spc="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grpSp>
        <p:nvGrpSpPr>
          <p:cNvPr id="37" name="组合 11">
            <a:extLst>
              <a:ext uri="{FF2B5EF4-FFF2-40B4-BE49-F238E27FC236}">
                <a16:creationId xmlns:a16="http://schemas.microsoft.com/office/drawing/2014/main" xmlns="" id="{7AC464D8-04FD-450B-86F6-5D81A3DD27BF}"/>
              </a:ext>
            </a:extLst>
          </p:cNvPr>
          <p:cNvGrpSpPr>
            <a:grpSpLocks/>
          </p:cNvGrpSpPr>
          <p:nvPr/>
        </p:nvGrpSpPr>
        <p:grpSpPr bwMode="auto">
          <a:xfrm>
            <a:off x="7832963" y="2120864"/>
            <a:ext cx="3339862" cy="642292"/>
            <a:chOff x="403891" y="5091187"/>
            <a:chExt cx="3340442" cy="642774"/>
          </a:xfrm>
        </p:grpSpPr>
        <p:sp>
          <p:nvSpPr>
            <p:cNvPr id="38" name="矩形 37">
              <a:extLst>
                <a:ext uri="{FF2B5EF4-FFF2-40B4-BE49-F238E27FC236}">
                  <a16:creationId xmlns:a16="http://schemas.microsoft.com/office/drawing/2014/main" xmlns="" id="{4296B7C0-3B4B-462D-8ED1-6AFC0880A46F}"/>
                </a:ext>
              </a:extLst>
            </p:cNvPr>
            <p:cNvSpPr/>
            <p:nvPr/>
          </p:nvSpPr>
          <p:spPr bwMode="auto">
            <a:xfrm>
              <a:off x="403891" y="5460796"/>
              <a:ext cx="3340442" cy="273165"/>
            </a:xfrm>
            <a:prstGeom prst="rect">
              <a:avLst/>
            </a:prstGeom>
          </p:spPr>
          <p:txBody>
            <a:bodyPr wrap="square">
              <a:spAutoFit/>
              <a:scene3d>
                <a:camera prst="orthographicFront"/>
                <a:lightRig rig="threePt" dir="t"/>
              </a:scene3d>
              <a:sp3d contourW="12700"/>
            </a:bodyPr>
            <a:lstStyle/>
            <a:p>
              <a:pPr algn="r">
                <a:lnSpc>
                  <a:spcPct val="13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建立薪资、社保统计数据库等人力资源专项统计数据库</a:t>
              </a:r>
            </a:p>
          </p:txBody>
        </p:sp>
        <p:sp>
          <p:nvSpPr>
            <p:cNvPr id="39" name="文本框 38">
              <a:extLst>
                <a:ext uri="{FF2B5EF4-FFF2-40B4-BE49-F238E27FC236}">
                  <a16:creationId xmlns:a16="http://schemas.microsoft.com/office/drawing/2014/main" xmlns="" id="{75117AD3-C4BE-47C9-98A4-D2880F5A3D4E}"/>
                </a:ext>
              </a:extLst>
            </p:cNvPr>
            <p:cNvSpPr txBox="1"/>
            <p:nvPr/>
          </p:nvSpPr>
          <p:spPr>
            <a:xfrm>
              <a:off x="656779" y="5091187"/>
              <a:ext cx="2834666" cy="369609"/>
            </a:xfrm>
            <a:prstGeom prst="rect">
              <a:avLst/>
            </a:prstGeom>
            <a:noFill/>
          </p:spPr>
          <p:txBody>
            <a:bodyPr wrap="square">
              <a:spAutoFit/>
              <a:scene3d>
                <a:camera prst="orthographicFront"/>
                <a:lightRig rig="threePt" dir="t"/>
              </a:scene3d>
              <a:sp3d contourW="12700"/>
            </a:bodyPr>
            <a:lstStyle>
              <a:defPPr>
                <a:defRPr lang="zh-CN"/>
              </a:defPPr>
              <a:lvl1pPr algn="ctr">
                <a:defRPr b="1" spc="300">
                  <a:solidFill>
                    <a:schemeClr val="tx1">
                      <a:lumMod val="75000"/>
                      <a:lumOff val="25000"/>
                    </a:schemeClr>
                  </a:solidFill>
                  <a:latin typeface="思源黑体 CN Medium" panose="020B0600000000000000" pitchFamily="34" charset="-122"/>
                  <a:ea typeface="思源黑体 CN Medium" panose="020B0600000000000000" pitchFamily="34" charset="-122"/>
                  <a:cs typeface="Segoe UI Light" panose="020B0502040204020203" pitchFamily="34" charset="0"/>
                </a:defRPr>
              </a:lvl1pPr>
            </a:lstStyle>
            <a:p>
              <a:pPr>
                <a:defRPr/>
              </a:pPr>
              <a:r>
                <a:rPr lang="zh-CN" altLang="en-US" spc="0" dirty="0" smtClean="0">
                  <a:latin typeface="字魂105号-简雅黑" panose="00000500000000000000" pitchFamily="2" charset="-122"/>
                  <a:ea typeface="字魂105号-简雅黑" panose="00000500000000000000" pitchFamily="2" charset="-122"/>
                </a:rPr>
                <a:t>管理不足</a:t>
              </a:r>
              <a:endParaRPr lang="zh-CN" altLang="en-US" spc="0" dirty="0">
                <a:latin typeface="字魂105号-简雅黑" panose="00000500000000000000" pitchFamily="2" charset="-122"/>
                <a:ea typeface="字魂105号-简雅黑" panose="00000500000000000000" pitchFamily="2" charset="-122"/>
              </a:endParaRPr>
            </a:p>
          </p:txBody>
        </p:sp>
      </p:grpSp>
      <p:grpSp>
        <p:nvGrpSpPr>
          <p:cNvPr id="40" name="组合 39"/>
          <p:cNvGrpSpPr/>
          <p:nvPr/>
        </p:nvGrpSpPr>
        <p:grpSpPr>
          <a:xfrm>
            <a:off x="3320458" y="458741"/>
            <a:ext cx="5572519" cy="785143"/>
            <a:chOff x="1679798" y="438128"/>
            <a:chExt cx="5572519" cy="785143"/>
          </a:xfrm>
        </p:grpSpPr>
        <p:sp>
          <p:nvSpPr>
            <p:cNvPr id="41" name="文本框 40"/>
            <p:cNvSpPr txBox="1"/>
            <p:nvPr/>
          </p:nvSpPr>
          <p:spPr>
            <a:xfrm>
              <a:off x="3142619"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工作不足分析</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2" name="文本框 41"/>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39597570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699073" y="3841804"/>
            <a:ext cx="264577" cy="284743"/>
            <a:chOff x="8360619" y="2606702"/>
            <a:chExt cx="426717" cy="459241"/>
          </a:xfrm>
          <a:gradFill>
            <a:gsLst>
              <a:gs pos="0">
                <a:schemeClr val="tx1">
                  <a:lumMod val="50000"/>
                  <a:lumOff val="50000"/>
                </a:schemeClr>
              </a:gs>
              <a:gs pos="100000">
                <a:schemeClr val="tx1">
                  <a:lumMod val="85000"/>
                  <a:lumOff val="15000"/>
                </a:schemeClr>
              </a:gs>
            </a:gsLst>
            <a:lin ang="2700000" scaled="0"/>
          </a:gradFill>
        </p:grpSpPr>
        <p:sp>
          <p:nvSpPr>
            <p:cNvPr id="7" name="Freeform 74"/>
            <p:cNvSpPr>
              <a:spLocks noEditPoints="1"/>
            </p:cNvSpPr>
            <p:nvPr/>
          </p:nvSpPr>
          <p:spPr bwMode="auto">
            <a:xfrm>
              <a:off x="8360619" y="2606702"/>
              <a:ext cx="426717" cy="459241"/>
            </a:xfrm>
            <a:custGeom>
              <a:avLst/>
              <a:gdLst>
                <a:gd name="T0" fmla="*/ 93 w 179"/>
                <a:gd name="T1" fmla="*/ 16 h 192"/>
                <a:gd name="T2" fmla="*/ 93 w 179"/>
                <a:gd name="T3" fmla="*/ 4 h 192"/>
                <a:gd name="T4" fmla="*/ 90 w 179"/>
                <a:gd name="T5" fmla="*/ 0 h 192"/>
                <a:gd name="T6" fmla="*/ 86 w 179"/>
                <a:gd name="T7" fmla="*/ 4 h 192"/>
                <a:gd name="T8" fmla="*/ 86 w 179"/>
                <a:gd name="T9" fmla="*/ 16 h 192"/>
                <a:gd name="T10" fmla="*/ 0 w 179"/>
                <a:gd name="T11" fmla="*/ 75 h 192"/>
                <a:gd name="T12" fmla="*/ 1 w 179"/>
                <a:gd name="T13" fmla="*/ 76 h 192"/>
                <a:gd name="T14" fmla="*/ 86 w 179"/>
                <a:gd name="T15" fmla="*/ 76 h 192"/>
                <a:gd name="T16" fmla="*/ 86 w 179"/>
                <a:gd name="T17" fmla="*/ 77 h 192"/>
                <a:gd name="T18" fmla="*/ 86 w 179"/>
                <a:gd name="T19" fmla="*/ 89 h 192"/>
                <a:gd name="T20" fmla="*/ 4 w 179"/>
                <a:gd name="T21" fmla="*/ 89 h 192"/>
                <a:gd name="T22" fmla="*/ 3 w 179"/>
                <a:gd name="T23" fmla="*/ 90 h 192"/>
                <a:gd name="T24" fmla="*/ 3 w 179"/>
                <a:gd name="T25" fmla="*/ 159 h 192"/>
                <a:gd name="T26" fmla="*/ 4 w 179"/>
                <a:gd name="T27" fmla="*/ 160 h 192"/>
                <a:gd name="T28" fmla="*/ 86 w 179"/>
                <a:gd name="T29" fmla="*/ 160 h 192"/>
                <a:gd name="T30" fmla="*/ 86 w 179"/>
                <a:gd name="T31" fmla="*/ 173 h 192"/>
                <a:gd name="T32" fmla="*/ 74 w 179"/>
                <a:gd name="T33" fmla="*/ 185 h 192"/>
                <a:gd name="T34" fmla="*/ 72 w 179"/>
                <a:gd name="T35" fmla="*/ 185 h 192"/>
                <a:gd name="T36" fmla="*/ 60 w 179"/>
                <a:gd name="T37" fmla="*/ 173 h 192"/>
                <a:gd name="T38" fmla="*/ 56 w 179"/>
                <a:gd name="T39" fmla="*/ 169 h 192"/>
                <a:gd name="T40" fmla="*/ 52 w 179"/>
                <a:gd name="T41" fmla="*/ 173 h 192"/>
                <a:gd name="T42" fmla="*/ 72 w 179"/>
                <a:gd name="T43" fmla="*/ 192 h 192"/>
                <a:gd name="T44" fmla="*/ 74 w 179"/>
                <a:gd name="T45" fmla="*/ 192 h 192"/>
                <a:gd name="T46" fmla="*/ 93 w 179"/>
                <a:gd name="T47" fmla="*/ 173 h 192"/>
                <a:gd name="T48" fmla="*/ 93 w 179"/>
                <a:gd name="T49" fmla="*/ 160 h 192"/>
                <a:gd name="T50" fmla="*/ 175 w 179"/>
                <a:gd name="T51" fmla="*/ 160 h 192"/>
                <a:gd name="T52" fmla="*/ 176 w 179"/>
                <a:gd name="T53" fmla="*/ 159 h 192"/>
                <a:gd name="T54" fmla="*/ 176 w 179"/>
                <a:gd name="T55" fmla="*/ 90 h 192"/>
                <a:gd name="T56" fmla="*/ 175 w 179"/>
                <a:gd name="T57" fmla="*/ 89 h 192"/>
                <a:gd name="T58" fmla="*/ 93 w 179"/>
                <a:gd name="T59" fmla="*/ 89 h 192"/>
                <a:gd name="T60" fmla="*/ 93 w 179"/>
                <a:gd name="T61" fmla="*/ 77 h 192"/>
                <a:gd name="T62" fmla="*/ 93 w 179"/>
                <a:gd name="T63" fmla="*/ 76 h 192"/>
                <a:gd name="T64" fmla="*/ 178 w 179"/>
                <a:gd name="T65" fmla="*/ 76 h 192"/>
                <a:gd name="T66" fmla="*/ 179 w 179"/>
                <a:gd name="T67" fmla="*/ 75 h 192"/>
                <a:gd name="T68" fmla="*/ 93 w 179"/>
                <a:gd name="T69" fmla="*/ 16 h 192"/>
                <a:gd name="T70" fmla="*/ 30 w 179"/>
                <a:gd name="T71" fmla="*/ 129 h 192"/>
                <a:gd name="T72" fmla="*/ 25 w 179"/>
                <a:gd name="T73" fmla="*/ 125 h 192"/>
                <a:gd name="T74" fmla="*/ 30 w 179"/>
                <a:gd name="T75" fmla="*/ 120 h 192"/>
                <a:gd name="T76" fmla="*/ 35 w 179"/>
                <a:gd name="T77" fmla="*/ 125 h 192"/>
                <a:gd name="T78" fmla="*/ 30 w 179"/>
                <a:gd name="T79" fmla="*/ 129 h 192"/>
                <a:gd name="T80" fmla="*/ 149 w 179"/>
                <a:gd name="T81" fmla="*/ 120 h 192"/>
                <a:gd name="T82" fmla="*/ 154 w 179"/>
                <a:gd name="T83" fmla="*/ 125 h 192"/>
                <a:gd name="T84" fmla="*/ 149 w 179"/>
                <a:gd name="T85" fmla="*/ 129 h 192"/>
                <a:gd name="T86" fmla="*/ 144 w 179"/>
                <a:gd name="T87" fmla="*/ 125 h 192"/>
                <a:gd name="T88" fmla="*/ 149 w 179"/>
                <a:gd name="T89" fmla="*/ 120 h 192"/>
                <a:gd name="T90" fmla="*/ 113 w 179"/>
                <a:gd name="T91" fmla="*/ 125 h 192"/>
                <a:gd name="T92" fmla="*/ 90 w 179"/>
                <a:gd name="T93" fmla="*/ 146 h 192"/>
                <a:gd name="T94" fmla="*/ 66 w 179"/>
                <a:gd name="T95" fmla="*/ 125 h 192"/>
                <a:gd name="T96" fmla="*/ 90 w 179"/>
                <a:gd name="T97" fmla="*/ 103 h 192"/>
                <a:gd name="T98" fmla="*/ 113 w 179"/>
                <a:gd name="T99" fmla="*/ 12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9" h="192">
                  <a:moveTo>
                    <a:pt x="93" y="16"/>
                  </a:moveTo>
                  <a:cubicBezTo>
                    <a:pt x="93" y="4"/>
                    <a:pt x="93" y="4"/>
                    <a:pt x="93" y="4"/>
                  </a:cubicBezTo>
                  <a:cubicBezTo>
                    <a:pt x="93" y="2"/>
                    <a:pt x="92" y="0"/>
                    <a:pt x="90" y="0"/>
                  </a:cubicBezTo>
                  <a:cubicBezTo>
                    <a:pt x="87" y="0"/>
                    <a:pt x="86" y="2"/>
                    <a:pt x="86" y="4"/>
                  </a:cubicBezTo>
                  <a:cubicBezTo>
                    <a:pt x="86" y="16"/>
                    <a:pt x="86" y="16"/>
                    <a:pt x="86" y="16"/>
                  </a:cubicBezTo>
                  <a:cubicBezTo>
                    <a:pt x="38" y="18"/>
                    <a:pt x="0" y="43"/>
                    <a:pt x="0" y="75"/>
                  </a:cubicBezTo>
                  <a:cubicBezTo>
                    <a:pt x="0" y="75"/>
                    <a:pt x="0" y="76"/>
                    <a:pt x="1" y="76"/>
                  </a:cubicBezTo>
                  <a:cubicBezTo>
                    <a:pt x="86" y="76"/>
                    <a:pt x="86" y="76"/>
                    <a:pt x="86" y="76"/>
                  </a:cubicBezTo>
                  <a:cubicBezTo>
                    <a:pt x="86" y="76"/>
                    <a:pt x="86" y="76"/>
                    <a:pt x="86" y="77"/>
                  </a:cubicBezTo>
                  <a:cubicBezTo>
                    <a:pt x="86" y="89"/>
                    <a:pt x="86" y="89"/>
                    <a:pt x="86" y="89"/>
                  </a:cubicBezTo>
                  <a:cubicBezTo>
                    <a:pt x="4" y="89"/>
                    <a:pt x="4" y="89"/>
                    <a:pt x="4" y="89"/>
                  </a:cubicBezTo>
                  <a:cubicBezTo>
                    <a:pt x="3" y="89"/>
                    <a:pt x="3" y="89"/>
                    <a:pt x="3" y="90"/>
                  </a:cubicBezTo>
                  <a:cubicBezTo>
                    <a:pt x="3" y="159"/>
                    <a:pt x="3" y="159"/>
                    <a:pt x="3" y="159"/>
                  </a:cubicBezTo>
                  <a:cubicBezTo>
                    <a:pt x="3" y="160"/>
                    <a:pt x="3" y="160"/>
                    <a:pt x="4" y="160"/>
                  </a:cubicBezTo>
                  <a:cubicBezTo>
                    <a:pt x="86" y="160"/>
                    <a:pt x="86" y="160"/>
                    <a:pt x="86" y="160"/>
                  </a:cubicBezTo>
                  <a:cubicBezTo>
                    <a:pt x="86" y="173"/>
                    <a:pt x="86" y="173"/>
                    <a:pt x="86" y="173"/>
                  </a:cubicBezTo>
                  <a:cubicBezTo>
                    <a:pt x="86" y="179"/>
                    <a:pt x="80" y="185"/>
                    <a:pt x="74" y="185"/>
                  </a:cubicBezTo>
                  <a:cubicBezTo>
                    <a:pt x="72" y="185"/>
                    <a:pt x="72" y="185"/>
                    <a:pt x="72" y="185"/>
                  </a:cubicBezTo>
                  <a:cubicBezTo>
                    <a:pt x="65" y="185"/>
                    <a:pt x="60" y="179"/>
                    <a:pt x="60" y="173"/>
                  </a:cubicBezTo>
                  <a:cubicBezTo>
                    <a:pt x="60" y="171"/>
                    <a:pt x="58" y="169"/>
                    <a:pt x="56" y="169"/>
                  </a:cubicBezTo>
                  <a:cubicBezTo>
                    <a:pt x="54" y="169"/>
                    <a:pt x="52" y="171"/>
                    <a:pt x="52" y="173"/>
                  </a:cubicBezTo>
                  <a:cubicBezTo>
                    <a:pt x="52" y="184"/>
                    <a:pt x="61" y="192"/>
                    <a:pt x="72" y="192"/>
                  </a:cubicBezTo>
                  <a:cubicBezTo>
                    <a:pt x="74" y="192"/>
                    <a:pt x="74" y="192"/>
                    <a:pt x="74" y="192"/>
                  </a:cubicBezTo>
                  <a:cubicBezTo>
                    <a:pt x="85" y="192"/>
                    <a:pt x="93" y="184"/>
                    <a:pt x="93" y="173"/>
                  </a:cubicBezTo>
                  <a:cubicBezTo>
                    <a:pt x="93" y="160"/>
                    <a:pt x="93" y="160"/>
                    <a:pt x="93" y="160"/>
                  </a:cubicBezTo>
                  <a:cubicBezTo>
                    <a:pt x="175" y="160"/>
                    <a:pt x="175" y="160"/>
                    <a:pt x="175" y="160"/>
                  </a:cubicBezTo>
                  <a:cubicBezTo>
                    <a:pt x="176" y="160"/>
                    <a:pt x="176" y="160"/>
                    <a:pt x="176" y="159"/>
                  </a:cubicBezTo>
                  <a:cubicBezTo>
                    <a:pt x="176" y="90"/>
                    <a:pt x="176" y="90"/>
                    <a:pt x="176" y="90"/>
                  </a:cubicBezTo>
                  <a:cubicBezTo>
                    <a:pt x="176" y="89"/>
                    <a:pt x="176" y="89"/>
                    <a:pt x="175" y="89"/>
                  </a:cubicBezTo>
                  <a:cubicBezTo>
                    <a:pt x="93" y="89"/>
                    <a:pt x="93" y="89"/>
                    <a:pt x="93" y="89"/>
                  </a:cubicBezTo>
                  <a:cubicBezTo>
                    <a:pt x="93" y="77"/>
                    <a:pt x="93" y="77"/>
                    <a:pt x="93" y="77"/>
                  </a:cubicBezTo>
                  <a:cubicBezTo>
                    <a:pt x="93" y="76"/>
                    <a:pt x="93" y="76"/>
                    <a:pt x="93" y="76"/>
                  </a:cubicBezTo>
                  <a:cubicBezTo>
                    <a:pt x="178" y="76"/>
                    <a:pt x="178" y="76"/>
                    <a:pt x="178" y="76"/>
                  </a:cubicBezTo>
                  <a:cubicBezTo>
                    <a:pt x="179" y="76"/>
                    <a:pt x="179" y="75"/>
                    <a:pt x="179" y="75"/>
                  </a:cubicBezTo>
                  <a:cubicBezTo>
                    <a:pt x="179" y="43"/>
                    <a:pt x="141" y="18"/>
                    <a:pt x="93" y="16"/>
                  </a:cubicBezTo>
                  <a:close/>
                  <a:moveTo>
                    <a:pt x="30" y="129"/>
                  </a:moveTo>
                  <a:cubicBezTo>
                    <a:pt x="27" y="129"/>
                    <a:pt x="25" y="127"/>
                    <a:pt x="25" y="125"/>
                  </a:cubicBezTo>
                  <a:cubicBezTo>
                    <a:pt x="25" y="122"/>
                    <a:pt x="27" y="120"/>
                    <a:pt x="30" y="120"/>
                  </a:cubicBezTo>
                  <a:cubicBezTo>
                    <a:pt x="32" y="120"/>
                    <a:pt x="35" y="122"/>
                    <a:pt x="35" y="125"/>
                  </a:cubicBezTo>
                  <a:cubicBezTo>
                    <a:pt x="35" y="127"/>
                    <a:pt x="32" y="129"/>
                    <a:pt x="30" y="129"/>
                  </a:cubicBezTo>
                  <a:close/>
                  <a:moveTo>
                    <a:pt x="149" y="120"/>
                  </a:moveTo>
                  <a:cubicBezTo>
                    <a:pt x="152" y="120"/>
                    <a:pt x="154" y="122"/>
                    <a:pt x="154" y="125"/>
                  </a:cubicBezTo>
                  <a:cubicBezTo>
                    <a:pt x="154" y="127"/>
                    <a:pt x="152" y="129"/>
                    <a:pt x="149" y="129"/>
                  </a:cubicBezTo>
                  <a:cubicBezTo>
                    <a:pt x="147" y="129"/>
                    <a:pt x="144" y="127"/>
                    <a:pt x="144" y="125"/>
                  </a:cubicBezTo>
                  <a:cubicBezTo>
                    <a:pt x="144" y="122"/>
                    <a:pt x="147" y="120"/>
                    <a:pt x="149" y="120"/>
                  </a:cubicBezTo>
                  <a:close/>
                  <a:moveTo>
                    <a:pt x="113" y="125"/>
                  </a:moveTo>
                  <a:cubicBezTo>
                    <a:pt x="113" y="137"/>
                    <a:pt x="102" y="146"/>
                    <a:pt x="90" y="146"/>
                  </a:cubicBezTo>
                  <a:cubicBezTo>
                    <a:pt x="77" y="146"/>
                    <a:pt x="66" y="137"/>
                    <a:pt x="66" y="125"/>
                  </a:cubicBezTo>
                  <a:cubicBezTo>
                    <a:pt x="66" y="113"/>
                    <a:pt x="77" y="103"/>
                    <a:pt x="90" y="103"/>
                  </a:cubicBezTo>
                  <a:cubicBezTo>
                    <a:pt x="102" y="103"/>
                    <a:pt x="113" y="113"/>
                    <a:pt x="11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sp>
          <p:nvSpPr>
            <p:cNvPr id="8" name="Freeform 75"/>
            <p:cNvSpPr>
              <a:spLocks/>
            </p:cNvSpPr>
            <p:nvPr/>
          </p:nvSpPr>
          <p:spPr bwMode="auto">
            <a:xfrm>
              <a:off x="8558366" y="2866896"/>
              <a:ext cx="31223" cy="74155"/>
            </a:xfrm>
            <a:custGeom>
              <a:avLst/>
              <a:gdLst>
                <a:gd name="T0" fmla="*/ 6 w 13"/>
                <a:gd name="T1" fmla="*/ 0 h 31"/>
                <a:gd name="T2" fmla="*/ 6 w 13"/>
                <a:gd name="T3" fmla="*/ 4 h 31"/>
                <a:gd name="T4" fmla="*/ 0 w 13"/>
                <a:gd name="T5" fmla="*/ 10 h 31"/>
                <a:gd name="T6" fmla="*/ 6 w 13"/>
                <a:gd name="T7" fmla="*/ 16 h 31"/>
                <a:gd name="T8" fmla="*/ 10 w 13"/>
                <a:gd name="T9" fmla="*/ 21 h 31"/>
                <a:gd name="T10" fmla="*/ 6 w 13"/>
                <a:gd name="T11" fmla="*/ 24 h 31"/>
                <a:gd name="T12" fmla="*/ 1 w 13"/>
                <a:gd name="T13" fmla="*/ 23 h 31"/>
                <a:gd name="T14" fmla="*/ 0 w 13"/>
                <a:gd name="T15" fmla="*/ 25 h 31"/>
                <a:gd name="T16" fmla="*/ 5 w 13"/>
                <a:gd name="T17" fmla="*/ 27 h 31"/>
                <a:gd name="T18" fmla="*/ 5 w 13"/>
                <a:gd name="T19" fmla="*/ 31 h 31"/>
                <a:gd name="T20" fmla="*/ 8 w 13"/>
                <a:gd name="T21" fmla="*/ 31 h 31"/>
                <a:gd name="T22" fmla="*/ 8 w 13"/>
                <a:gd name="T23" fmla="*/ 27 h 31"/>
                <a:gd name="T24" fmla="*/ 13 w 13"/>
                <a:gd name="T25" fmla="*/ 21 h 31"/>
                <a:gd name="T26" fmla="*/ 8 w 13"/>
                <a:gd name="T27" fmla="*/ 14 h 31"/>
                <a:gd name="T28" fmla="*/ 3 w 13"/>
                <a:gd name="T29" fmla="*/ 10 h 31"/>
                <a:gd name="T30" fmla="*/ 7 w 13"/>
                <a:gd name="T31" fmla="*/ 6 h 31"/>
                <a:gd name="T32" fmla="*/ 12 w 13"/>
                <a:gd name="T33" fmla="*/ 8 h 31"/>
                <a:gd name="T34" fmla="*/ 13 w 13"/>
                <a:gd name="T35" fmla="*/ 5 h 31"/>
                <a:gd name="T36" fmla="*/ 8 w 13"/>
                <a:gd name="T37" fmla="*/ 4 h 31"/>
                <a:gd name="T38" fmla="*/ 8 w 13"/>
                <a:gd name="T39" fmla="*/ 0 h 31"/>
                <a:gd name="T40" fmla="*/ 6 w 13"/>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31">
                  <a:moveTo>
                    <a:pt x="6" y="0"/>
                  </a:moveTo>
                  <a:cubicBezTo>
                    <a:pt x="6" y="4"/>
                    <a:pt x="6" y="4"/>
                    <a:pt x="6" y="4"/>
                  </a:cubicBezTo>
                  <a:cubicBezTo>
                    <a:pt x="2" y="5"/>
                    <a:pt x="0" y="7"/>
                    <a:pt x="0" y="10"/>
                  </a:cubicBezTo>
                  <a:cubicBezTo>
                    <a:pt x="0" y="13"/>
                    <a:pt x="2" y="15"/>
                    <a:pt x="6" y="16"/>
                  </a:cubicBezTo>
                  <a:cubicBezTo>
                    <a:pt x="9" y="18"/>
                    <a:pt x="10" y="19"/>
                    <a:pt x="10" y="21"/>
                  </a:cubicBezTo>
                  <a:cubicBezTo>
                    <a:pt x="10" y="23"/>
                    <a:pt x="8" y="24"/>
                    <a:pt x="6" y="24"/>
                  </a:cubicBezTo>
                  <a:cubicBezTo>
                    <a:pt x="4" y="24"/>
                    <a:pt x="2" y="24"/>
                    <a:pt x="1" y="23"/>
                  </a:cubicBezTo>
                  <a:cubicBezTo>
                    <a:pt x="0" y="25"/>
                    <a:pt x="0" y="25"/>
                    <a:pt x="0" y="25"/>
                  </a:cubicBezTo>
                  <a:cubicBezTo>
                    <a:pt x="1" y="26"/>
                    <a:pt x="3" y="27"/>
                    <a:pt x="5" y="27"/>
                  </a:cubicBezTo>
                  <a:cubicBezTo>
                    <a:pt x="5" y="31"/>
                    <a:pt x="5" y="31"/>
                    <a:pt x="5" y="31"/>
                  </a:cubicBezTo>
                  <a:cubicBezTo>
                    <a:pt x="8" y="31"/>
                    <a:pt x="8" y="31"/>
                    <a:pt x="8" y="31"/>
                  </a:cubicBezTo>
                  <a:cubicBezTo>
                    <a:pt x="8" y="27"/>
                    <a:pt x="8" y="27"/>
                    <a:pt x="8" y="27"/>
                  </a:cubicBezTo>
                  <a:cubicBezTo>
                    <a:pt x="11" y="26"/>
                    <a:pt x="13" y="23"/>
                    <a:pt x="13" y="21"/>
                  </a:cubicBezTo>
                  <a:cubicBezTo>
                    <a:pt x="13" y="17"/>
                    <a:pt x="12" y="15"/>
                    <a:pt x="8" y="14"/>
                  </a:cubicBezTo>
                  <a:cubicBezTo>
                    <a:pt x="5" y="13"/>
                    <a:pt x="3" y="12"/>
                    <a:pt x="3" y="10"/>
                  </a:cubicBezTo>
                  <a:cubicBezTo>
                    <a:pt x="3" y="8"/>
                    <a:pt x="4" y="6"/>
                    <a:pt x="7" y="6"/>
                  </a:cubicBezTo>
                  <a:cubicBezTo>
                    <a:pt x="9" y="6"/>
                    <a:pt x="11" y="7"/>
                    <a:pt x="12" y="8"/>
                  </a:cubicBezTo>
                  <a:cubicBezTo>
                    <a:pt x="13" y="5"/>
                    <a:pt x="13" y="5"/>
                    <a:pt x="13" y="5"/>
                  </a:cubicBezTo>
                  <a:cubicBezTo>
                    <a:pt x="12" y="5"/>
                    <a:pt x="10" y="4"/>
                    <a:pt x="8" y="4"/>
                  </a:cubicBezTo>
                  <a:cubicBezTo>
                    <a:pt x="8" y="0"/>
                    <a:pt x="8" y="0"/>
                    <a:pt x="8"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grpSp>
      <p:sp>
        <p:nvSpPr>
          <p:cNvPr id="9" name="Freeform 85"/>
          <p:cNvSpPr>
            <a:spLocks/>
          </p:cNvSpPr>
          <p:nvPr/>
        </p:nvSpPr>
        <p:spPr bwMode="auto">
          <a:xfrm>
            <a:off x="8084049" y="3842588"/>
            <a:ext cx="284743" cy="283936"/>
          </a:xfrm>
          <a:custGeom>
            <a:avLst/>
            <a:gdLst>
              <a:gd name="T0" fmla="*/ 192 w 192"/>
              <a:gd name="T1" fmla="*/ 87 h 192"/>
              <a:gd name="T2" fmla="*/ 105 w 192"/>
              <a:gd name="T3" fmla="*/ 0 h 192"/>
              <a:gd name="T4" fmla="*/ 103 w 192"/>
              <a:gd name="T5" fmla="*/ 0 h 192"/>
              <a:gd name="T6" fmla="*/ 84 w 192"/>
              <a:gd name="T7" fmla="*/ 19 h 192"/>
              <a:gd name="T8" fmla="*/ 84 w 192"/>
              <a:gd name="T9" fmla="*/ 21 h 192"/>
              <a:gd name="T10" fmla="*/ 97 w 192"/>
              <a:gd name="T11" fmla="*/ 33 h 192"/>
              <a:gd name="T12" fmla="*/ 49 w 192"/>
              <a:gd name="T13" fmla="*/ 81 h 192"/>
              <a:gd name="T14" fmla="*/ 33 w 192"/>
              <a:gd name="T15" fmla="*/ 80 h 192"/>
              <a:gd name="T16" fmla="*/ 1 w 192"/>
              <a:gd name="T17" fmla="*/ 87 h 192"/>
              <a:gd name="T18" fmla="*/ 0 w 192"/>
              <a:gd name="T19" fmla="*/ 87 h 192"/>
              <a:gd name="T20" fmla="*/ 0 w 192"/>
              <a:gd name="T21" fmla="*/ 88 h 192"/>
              <a:gd name="T22" fmla="*/ 48 w 192"/>
              <a:gd name="T23" fmla="*/ 136 h 192"/>
              <a:gd name="T24" fmla="*/ 2 w 192"/>
              <a:gd name="T25" fmla="*/ 181 h 192"/>
              <a:gd name="T26" fmla="*/ 2 w 192"/>
              <a:gd name="T27" fmla="*/ 190 h 192"/>
              <a:gd name="T28" fmla="*/ 6 w 192"/>
              <a:gd name="T29" fmla="*/ 192 h 192"/>
              <a:gd name="T30" fmla="*/ 11 w 192"/>
              <a:gd name="T31" fmla="*/ 190 h 192"/>
              <a:gd name="T32" fmla="*/ 56 w 192"/>
              <a:gd name="T33" fmla="*/ 144 h 192"/>
              <a:gd name="T34" fmla="*/ 104 w 192"/>
              <a:gd name="T35" fmla="*/ 192 h 192"/>
              <a:gd name="T36" fmla="*/ 104 w 192"/>
              <a:gd name="T37" fmla="*/ 192 h 192"/>
              <a:gd name="T38" fmla="*/ 105 w 192"/>
              <a:gd name="T39" fmla="*/ 192 h 192"/>
              <a:gd name="T40" fmla="*/ 105 w 192"/>
              <a:gd name="T41" fmla="*/ 191 h 192"/>
              <a:gd name="T42" fmla="*/ 111 w 192"/>
              <a:gd name="T43" fmla="*/ 143 h 192"/>
              <a:gd name="T44" fmla="*/ 159 w 192"/>
              <a:gd name="T45" fmla="*/ 95 h 192"/>
              <a:gd name="T46" fmla="*/ 171 w 192"/>
              <a:gd name="T47" fmla="*/ 108 h 192"/>
              <a:gd name="T48" fmla="*/ 173 w 192"/>
              <a:gd name="T49" fmla="*/ 108 h 192"/>
              <a:gd name="T50" fmla="*/ 192 w 192"/>
              <a:gd name="T51" fmla="*/ 89 h 192"/>
              <a:gd name="T52" fmla="*/ 192 w 192"/>
              <a:gd name="T53" fmla="*/ 88 h 192"/>
              <a:gd name="T54" fmla="*/ 192 w 192"/>
              <a:gd name="T55" fmla="*/ 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92">
                <a:moveTo>
                  <a:pt x="192" y="87"/>
                </a:moveTo>
                <a:cubicBezTo>
                  <a:pt x="105" y="0"/>
                  <a:pt x="105" y="0"/>
                  <a:pt x="105" y="0"/>
                </a:cubicBezTo>
                <a:cubicBezTo>
                  <a:pt x="104" y="0"/>
                  <a:pt x="104" y="0"/>
                  <a:pt x="103" y="0"/>
                </a:cubicBezTo>
                <a:cubicBezTo>
                  <a:pt x="84" y="19"/>
                  <a:pt x="84" y="19"/>
                  <a:pt x="84" y="19"/>
                </a:cubicBezTo>
                <a:cubicBezTo>
                  <a:pt x="84" y="20"/>
                  <a:pt x="84" y="20"/>
                  <a:pt x="84" y="21"/>
                </a:cubicBezTo>
                <a:cubicBezTo>
                  <a:pt x="97" y="33"/>
                  <a:pt x="97" y="33"/>
                  <a:pt x="97" y="33"/>
                </a:cubicBezTo>
                <a:cubicBezTo>
                  <a:pt x="49" y="81"/>
                  <a:pt x="49" y="81"/>
                  <a:pt x="49" y="81"/>
                </a:cubicBezTo>
                <a:cubicBezTo>
                  <a:pt x="44" y="80"/>
                  <a:pt x="38" y="80"/>
                  <a:pt x="33" y="80"/>
                </a:cubicBezTo>
                <a:cubicBezTo>
                  <a:pt x="22" y="80"/>
                  <a:pt x="11" y="82"/>
                  <a:pt x="1" y="87"/>
                </a:cubicBezTo>
                <a:cubicBezTo>
                  <a:pt x="0" y="87"/>
                  <a:pt x="0" y="87"/>
                  <a:pt x="0" y="87"/>
                </a:cubicBezTo>
                <a:cubicBezTo>
                  <a:pt x="0" y="88"/>
                  <a:pt x="0" y="88"/>
                  <a:pt x="0" y="88"/>
                </a:cubicBezTo>
                <a:cubicBezTo>
                  <a:pt x="48" y="136"/>
                  <a:pt x="48" y="136"/>
                  <a:pt x="48" y="136"/>
                </a:cubicBezTo>
                <a:cubicBezTo>
                  <a:pt x="2" y="181"/>
                  <a:pt x="2" y="181"/>
                  <a:pt x="2" y="181"/>
                </a:cubicBezTo>
                <a:cubicBezTo>
                  <a:pt x="0" y="184"/>
                  <a:pt x="0" y="188"/>
                  <a:pt x="2" y="190"/>
                </a:cubicBezTo>
                <a:cubicBezTo>
                  <a:pt x="3" y="191"/>
                  <a:pt x="5" y="192"/>
                  <a:pt x="6" y="192"/>
                </a:cubicBezTo>
                <a:cubicBezTo>
                  <a:pt x="8" y="192"/>
                  <a:pt x="9" y="191"/>
                  <a:pt x="11" y="190"/>
                </a:cubicBezTo>
                <a:cubicBezTo>
                  <a:pt x="56" y="144"/>
                  <a:pt x="56" y="144"/>
                  <a:pt x="56" y="144"/>
                </a:cubicBezTo>
                <a:cubicBezTo>
                  <a:pt x="104" y="192"/>
                  <a:pt x="104" y="192"/>
                  <a:pt x="104" y="192"/>
                </a:cubicBezTo>
                <a:cubicBezTo>
                  <a:pt x="104" y="192"/>
                  <a:pt x="104" y="192"/>
                  <a:pt x="104" y="192"/>
                </a:cubicBezTo>
                <a:cubicBezTo>
                  <a:pt x="104" y="192"/>
                  <a:pt x="104" y="192"/>
                  <a:pt x="105" y="192"/>
                </a:cubicBezTo>
                <a:cubicBezTo>
                  <a:pt x="105" y="192"/>
                  <a:pt x="105" y="192"/>
                  <a:pt x="105" y="191"/>
                </a:cubicBezTo>
                <a:cubicBezTo>
                  <a:pt x="112" y="176"/>
                  <a:pt x="114" y="160"/>
                  <a:pt x="111" y="143"/>
                </a:cubicBezTo>
                <a:cubicBezTo>
                  <a:pt x="159" y="95"/>
                  <a:pt x="159" y="95"/>
                  <a:pt x="159" y="95"/>
                </a:cubicBezTo>
                <a:cubicBezTo>
                  <a:pt x="171" y="108"/>
                  <a:pt x="171" y="108"/>
                  <a:pt x="171" y="108"/>
                </a:cubicBezTo>
                <a:cubicBezTo>
                  <a:pt x="172" y="108"/>
                  <a:pt x="172" y="108"/>
                  <a:pt x="173" y="108"/>
                </a:cubicBezTo>
                <a:cubicBezTo>
                  <a:pt x="192" y="89"/>
                  <a:pt x="192" y="89"/>
                  <a:pt x="192" y="89"/>
                </a:cubicBezTo>
                <a:cubicBezTo>
                  <a:pt x="192" y="88"/>
                  <a:pt x="192" y="88"/>
                  <a:pt x="192" y="88"/>
                </a:cubicBezTo>
                <a:cubicBezTo>
                  <a:pt x="192" y="88"/>
                  <a:pt x="192" y="87"/>
                  <a:pt x="192" y="87"/>
                </a:cubicBezTo>
                <a:close/>
              </a:path>
            </a:pathLst>
          </a:custGeom>
          <a:gradFill>
            <a:gsLst>
              <a:gs pos="0">
                <a:schemeClr val="tx1">
                  <a:lumMod val="50000"/>
                  <a:lumOff val="50000"/>
                </a:schemeClr>
              </a:gs>
              <a:gs pos="100000">
                <a:schemeClr val="tx1">
                  <a:lumMod val="85000"/>
                  <a:lumOff val="15000"/>
                </a:schemeClr>
              </a:gs>
            </a:gsLst>
            <a:lin ang="2700000" scaled="0"/>
          </a:gradFill>
          <a:ln>
            <a:noFill/>
          </a:ln>
          <a:extLst/>
        </p:spPr>
        <p:txBody>
          <a:bodyPr vert="horz" wrap="square" lIns="91428" tIns="45714" rIns="91428" bIns="45714" numCol="1" anchor="t" anchorCtr="0" compatLnSpc="1">
            <a:prstTxWarp prst="textNoShape">
              <a:avLst/>
            </a:prstTxWarp>
          </a:bodyPr>
          <a:lstStyle/>
          <a:p>
            <a:endParaRPr lang="zh-CN" altLang="en-US"/>
          </a:p>
        </p:txBody>
      </p:sp>
      <p:sp>
        <p:nvSpPr>
          <p:cNvPr id="10" name="Freeform 86"/>
          <p:cNvSpPr>
            <a:spLocks/>
          </p:cNvSpPr>
          <p:nvPr/>
        </p:nvSpPr>
        <p:spPr bwMode="auto">
          <a:xfrm>
            <a:off x="5979343" y="3842588"/>
            <a:ext cx="229891" cy="283936"/>
          </a:xfrm>
          <a:custGeom>
            <a:avLst/>
            <a:gdLst>
              <a:gd name="T0" fmla="*/ 154 w 155"/>
              <a:gd name="T1" fmla="*/ 133 h 192"/>
              <a:gd name="T2" fmla="*/ 154 w 155"/>
              <a:gd name="T3" fmla="*/ 133 h 192"/>
              <a:gd name="T4" fmla="*/ 104 w 155"/>
              <a:gd name="T5" fmla="*/ 133 h 192"/>
              <a:gd name="T6" fmla="*/ 90 w 155"/>
              <a:gd name="T7" fmla="*/ 104 h 192"/>
              <a:gd name="T8" fmla="*/ 105 w 155"/>
              <a:gd name="T9" fmla="*/ 66 h 192"/>
              <a:gd name="T10" fmla="*/ 105 w 155"/>
              <a:gd name="T11" fmla="*/ 66 h 192"/>
              <a:gd name="T12" fmla="*/ 117 w 155"/>
              <a:gd name="T13" fmla="*/ 38 h 192"/>
              <a:gd name="T14" fmla="*/ 78 w 155"/>
              <a:gd name="T15" fmla="*/ 0 h 192"/>
              <a:gd name="T16" fmla="*/ 38 w 155"/>
              <a:gd name="T17" fmla="*/ 38 h 192"/>
              <a:gd name="T18" fmla="*/ 50 w 155"/>
              <a:gd name="T19" fmla="*/ 66 h 192"/>
              <a:gd name="T20" fmla="*/ 50 w 155"/>
              <a:gd name="T21" fmla="*/ 66 h 192"/>
              <a:gd name="T22" fmla="*/ 65 w 155"/>
              <a:gd name="T23" fmla="*/ 104 h 192"/>
              <a:gd name="T24" fmla="*/ 51 w 155"/>
              <a:gd name="T25" fmla="*/ 133 h 192"/>
              <a:gd name="T26" fmla="*/ 1 w 155"/>
              <a:gd name="T27" fmla="*/ 133 h 192"/>
              <a:gd name="T28" fmla="*/ 1 w 155"/>
              <a:gd name="T29" fmla="*/ 133 h 192"/>
              <a:gd name="T30" fmla="*/ 0 w 155"/>
              <a:gd name="T31" fmla="*/ 134 h 192"/>
              <a:gd name="T32" fmla="*/ 9 w 155"/>
              <a:gd name="T33" fmla="*/ 192 h 192"/>
              <a:gd name="T34" fmla="*/ 10 w 155"/>
              <a:gd name="T35" fmla="*/ 192 h 192"/>
              <a:gd name="T36" fmla="*/ 145 w 155"/>
              <a:gd name="T37" fmla="*/ 192 h 192"/>
              <a:gd name="T38" fmla="*/ 146 w 155"/>
              <a:gd name="T39" fmla="*/ 192 h 192"/>
              <a:gd name="T40" fmla="*/ 155 w 155"/>
              <a:gd name="T41" fmla="*/ 134 h 192"/>
              <a:gd name="T42" fmla="*/ 154 w 155"/>
              <a:gd name="T43"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 h="192">
                <a:moveTo>
                  <a:pt x="154" y="133"/>
                </a:moveTo>
                <a:cubicBezTo>
                  <a:pt x="154" y="133"/>
                  <a:pt x="154" y="133"/>
                  <a:pt x="154" y="133"/>
                </a:cubicBezTo>
                <a:cubicBezTo>
                  <a:pt x="104" y="133"/>
                  <a:pt x="104" y="133"/>
                  <a:pt x="104" y="133"/>
                </a:cubicBezTo>
                <a:cubicBezTo>
                  <a:pt x="95" y="124"/>
                  <a:pt x="90" y="115"/>
                  <a:pt x="90" y="104"/>
                </a:cubicBezTo>
                <a:cubicBezTo>
                  <a:pt x="88" y="84"/>
                  <a:pt x="104" y="66"/>
                  <a:pt x="105" y="66"/>
                </a:cubicBezTo>
                <a:cubicBezTo>
                  <a:pt x="105" y="66"/>
                  <a:pt x="105" y="66"/>
                  <a:pt x="105" y="66"/>
                </a:cubicBezTo>
                <a:cubicBezTo>
                  <a:pt x="112" y="58"/>
                  <a:pt x="117" y="49"/>
                  <a:pt x="117" y="38"/>
                </a:cubicBezTo>
                <a:cubicBezTo>
                  <a:pt x="117" y="17"/>
                  <a:pt x="99" y="0"/>
                  <a:pt x="78" y="0"/>
                </a:cubicBezTo>
                <a:cubicBezTo>
                  <a:pt x="56" y="0"/>
                  <a:pt x="38" y="17"/>
                  <a:pt x="38" y="38"/>
                </a:cubicBezTo>
                <a:cubicBezTo>
                  <a:pt x="38" y="49"/>
                  <a:pt x="43" y="58"/>
                  <a:pt x="50" y="66"/>
                </a:cubicBezTo>
                <a:cubicBezTo>
                  <a:pt x="50" y="66"/>
                  <a:pt x="50" y="66"/>
                  <a:pt x="50" y="66"/>
                </a:cubicBezTo>
                <a:cubicBezTo>
                  <a:pt x="51" y="66"/>
                  <a:pt x="67" y="84"/>
                  <a:pt x="65" y="104"/>
                </a:cubicBezTo>
                <a:cubicBezTo>
                  <a:pt x="65" y="115"/>
                  <a:pt x="60" y="124"/>
                  <a:pt x="51" y="133"/>
                </a:cubicBezTo>
                <a:cubicBezTo>
                  <a:pt x="1" y="133"/>
                  <a:pt x="1" y="133"/>
                  <a:pt x="1" y="133"/>
                </a:cubicBezTo>
                <a:cubicBezTo>
                  <a:pt x="1" y="133"/>
                  <a:pt x="1" y="133"/>
                  <a:pt x="1" y="133"/>
                </a:cubicBezTo>
                <a:cubicBezTo>
                  <a:pt x="0" y="133"/>
                  <a:pt x="0" y="133"/>
                  <a:pt x="0" y="134"/>
                </a:cubicBezTo>
                <a:cubicBezTo>
                  <a:pt x="9" y="192"/>
                  <a:pt x="9" y="192"/>
                  <a:pt x="9" y="192"/>
                </a:cubicBezTo>
                <a:cubicBezTo>
                  <a:pt x="9" y="192"/>
                  <a:pt x="9" y="192"/>
                  <a:pt x="10" y="192"/>
                </a:cubicBezTo>
                <a:cubicBezTo>
                  <a:pt x="145" y="192"/>
                  <a:pt x="145" y="192"/>
                  <a:pt x="145" y="192"/>
                </a:cubicBezTo>
                <a:cubicBezTo>
                  <a:pt x="146" y="192"/>
                  <a:pt x="146" y="192"/>
                  <a:pt x="146" y="192"/>
                </a:cubicBezTo>
                <a:cubicBezTo>
                  <a:pt x="155" y="134"/>
                  <a:pt x="155" y="134"/>
                  <a:pt x="155" y="134"/>
                </a:cubicBezTo>
                <a:cubicBezTo>
                  <a:pt x="155" y="133"/>
                  <a:pt x="155" y="133"/>
                  <a:pt x="154" y="133"/>
                </a:cubicBezTo>
                <a:close/>
              </a:path>
            </a:pathLst>
          </a:custGeom>
          <a:gradFill>
            <a:gsLst>
              <a:gs pos="0">
                <a:schemeClr val="tx1">
                  <a:lumMod val="50000"/>
                  <a:lumOff val="50000"/>
                </a:schemeClr>
              </a:gs>
              <a:gs pos="100000">
                <a:schemeClr val="tx1">
                  <a:lumMod val="85000"/>
                  <a:lumOff val="15000"/>
                </a:schemeClr>
              </a:gs>
            </a:gsLst>
            <a:lin ang="2700000" scaled="0"/>
          </a:gradFill>
          <a:ln>
            <a:noFill/>
          </a:ln>
          <a:extLst/>
        </p:spPr>
        <p:txBody>
          <a:bodyPr vert="horz" wrap="square" lIns="91428" tIns="45714" rIns="91428" bIns="45714" numCol="1" anchor="t" anchorCtr="0" compatLnSpc="1">
            <a:prstTxWarp prst="textNoShape">
              <a:avLst/>
            </a:prstTxWarp>
          </a:bodyPr>
          <a:lstStyle/>
          <a:p>
            <a:endParaRPr lang="zh-CN" altLang="en-US"/>
          </a:p>
        </p:txBody>
      </p:sp>
      <p:grpSp>
        <p:nvGrpSpPr>
          <p:cNvPr id="12" name="组合 11"/>
          <p:cNvGrpSpPr/>
          <p:nvPr/>
        </p:nvGrpSpPr>
        <p:grpSpPr>
          <a:xfrm>
            <a:off x="10215149" y="3855659"/>
            <a:ext cx="276676" cy="284743"/>
            <a:chOff x="6364937" y="4398133"/>
            <a:chExt cx="446231" cy="459241"/>
          </a:xfrm>
          <a:gradFill>
            <a:gsLst>
              <a:gs pos="0">
                <a:schemeClr val="tx1">
                  <a:lumMod val="50000"/>
                  <a:lumOff val="50000"/>
                </a:schemeClr>
              </a:gs>
              <a:gs pos="100000">
                <a:schemeClr val="tx1">
                  <a:lumMod val="85000"/>
                  <a:lumOff val="15000"/>
                </a:schemeClr>
              </a:gs>
            </a:gsLst>
            <a:lin ang="2700000" scaled="0"/>
          </a:gradFill>
        </p:grpSpPr>
        <p:sp>
          <p:nvSpPr>
            <p:cNvPr id="13" name="Freeform 162"/>
            <p:cNvSpPr>
              <a:spLocks noEditPoints="1"/>
            </p:cNvSpPr>
            <p:nvPr/>
          </p:nvSpPr>
          <p:spPr bwMode="auto">
            <a:xfrm>
              <a:off x="6639440" y="4692151"/>
              <a:ext cx="171728" cy="165223"/>
            </a:xfrm>
            <a:custGeom>
              <a:avLst/>
              <a:gdLst>
                <a:gd name="T0" fmla="*/ 36 w 72"/>
                <a:gd name="T1" fmla="*/ 0 h 69"/>
                <a:gd name="T2" fmla="*/ 0 w 72"/>
                <a:gd name="T3" fmla="*/ 34 h 69"/>
                <a:gd name="T4" fmla="*/ 36 w 72"/>
                <a:gd name="T5" fmla="*/ 69 h 69"/>
                <a:gd name="T6" fmla="*/ 72 w 72"/>
                <a:gd name="T7" fmla="*/ 34 h 69"/>
                <a:gd name="T8" fmla="*/ 36 w 72"/>
                <a:gd name="T9" fmla="*/ 0 h 69"/>
                <a:gd name="T10" fmla="*/ 59 w 72"/>
                <a:gd name="T11" fmla="*/ 24 h 69"/>
                <a:gd name="T12" fmla="*/ 33 w 72"/>
                <a:gd name="T13" fmla="*/ 50 h 69"/>
                <a:gd name="T14" fmla="*/ 30 w 72"/>
                <a:gd name="T15" fmla="*/ 51 h 69"/>
                <a:gd name="T16" fmla="*/ 28 w 72"/>
                <a:gd name="T17" fmla="*/ 50 h 69"/>
                <a:gd name="T18" fmla="*/ 13 w 72"/>
                <a:gd name="T19" fmla="*/ 37 h 69"/>
                <a:gd name="T20" fmla="*/ 13 w 72"/>
                <a:gd name="T21" fmla="*/ 32 h 69"/>
                <a:gd name="T22" fmla="*/ 19 w 72"/>
                <a:gd name="T23" fmla="*/ 31 h 69"/>
                <a:gd name="T24" fmla="*/ 30 w 72"/>
                <a:gd name="T25" fmla="*/ 42 h 69"/>
                <a:gd name="T26" fmla="*/ 53 w 72"/>
                <a:gd name="T27" fmla="*/ 19 h 69"/>
                <a:gd name="T28" fmla="*/ 59 w 72"/>
                <a:gd name="T29" fmla="*/ 19 h 69"/>
                <a:gd name="T30" fmla="*/ 59 w 72"/>
                <a:gd name="T3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69">
                  <a:moveTo>
                    <a:pt x="36" y="0"/>
                  </a:moveTo>
                  <a:cubicBezTo>
                    <a:pt x="16" y="0"/>
                    <a:pt x="0" y="15"/>
                    <a:pt x="0" y="34"/>
                  </a:cubicBezTo>
                  <a:cubicBezTo>
                    <a:pt x="0" y="53"/>
                    <a:pt x="16" y="69"/>
                    <a:pt x="36" y="69"/>
                  </a:cubicBezTo>
                  <a:cubicBezTo>
                    <a:pt x="56" y="69"/>
                    <a:pt x="72" y="53"/>
                    <a:pt x="72" y="34"/>
                  </a:cubicBezTo>
                  <a:cubicBezTo>
                    <a:pt x="72" y="15"/>
                    <a:pt x="56" y="0"/>
                    <a:pt x="36" y="0"/>
                  </a:cubicBezTo>
                  <a:close/>
                  <a:moveTo>
                    <a:pt x="59" y="24"/>
                  </a:moveTo>
                  <a:cubicBezTo>
                    <a:pt x="33" y="50"/>
                    <a:pt x="33" y="50"/>
                    <a:pt x="33" y="50"/>
                  </a:cubicBezTo>
                  <a:cubicBezTo>
                    <a:pt x="33" y="51"/>
                    <a:pt x="31" y="51"/>
                    <a:pt x="30" y="51"/>
                  </a:cubicBezTo>
                  <a:cubicBezTo>
                    <a:pt x="29" y="51"/>
                    <a:pt x="28" y="51"/>
                    <a:pt x="28" y="50"/>
                  </a:cubicBezTo>
                  <a:cubicBezTo>
                    <a:pt x="13" y="37"/>
                    <a:pt x="13" y="37"/>
                    <a:pt x="13" y="37"/>
                  </a:cubicBezTo>
                  <a:cubicBezTo>
                    <a:pt x="12" y="36"/>
                    <a:pt x="12" y="33"/>
                    <a:pt x="13" y="32"/>
                  </a:cubicBezTo>
                  <a:cubicBezTo>
                    <a:pt x="15" y="30"/>
                    <a:pt x="17" y="30"/>
                    <a:pt x="19" y="31"/>
                  </a:cubicBezTo>
                  <a:cubicBezTo>
                    <a:pt x="30" y="42"/>
                    <a:pt x="30" y="42"/>
                    <a:pt x="30" y="42"/>
                  </a:cubicBezTo>
                  <a:cubicBezTo>
                    <a:pt x="53" y="19"/>
                    <a:pt x="53" y="19"/>
                    <a:pt x="53" y="19"/>
                  </a:cubicBezTo>
                  <a:cubicBezTo>
                    <a:pt x="55" y="17"/>
                    <a:pt x="57" y="17"/>
                    <a:pt x="59" y="19"/>
                  </a:cubicBezTo>
                  <a:cubicBezTo>
                    <a:pt x="61" y="20"/>
                    <a:pt x="61" y="23"/>
                    <a:pt x="5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sp>
          <p:nvSpPr>
            <p:cNvPr id="14" name="Freeform 163"/>
            <p:cNvSpPr>
              <a:spLocks/>
            </p:cNvSpPr>
            <p:nvPr/>
          </p:nvSpPr>
          <p:spPr bwMode="auto">
            <a:xfrm>
              <a:off x="6472917" y="4454074"/>
              <a:ext cx="217261" cy="75456"/>
            </a:xfrm>
            <a:custGeom>
              <a:avLst/>
              <a:gdLst>
                <a:gd name="T0" fmla="*/ 87 w 91"/>
                <a:gd name="T1" fmla="*/ 24 h 32"/>
                <a:gd name="T2" fmla="*/ 5 w 91"/>
                <a:gd name="T3" fmla="*/ 1 h 32"/>
                <a:gd name="T4" fmla="*/ 0 w 91"/>
                <a:gd name="T5" fmla="*/ 4 h 32"/>
                <a:gd name="T6" fmla="*/ 3 w 91"/>
                <a:gd name="T7" fmla="*/ 9 h 32"/>
                <a:gd name="T8" fmla="*/ 85 w 91"/>
                <a:gd name="T9" fmla="*/ 31 h 32"/>
                <a:gd name="T10" fmla="*/ 86 w 91"/>
                <a:gd name="T11" fmla="*/ 32 h 32"/>
                <a:gd name="T12" fmla="*/ 90 w 91"/>
                <a:gd name="T13" fmla="*/ 29 h 32"/>
                <a:gd name="T14" fmla="*/ 87 w 91"/>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2">
                  <a:moveTo>
                    <a:pt x="87" y="24"/>
                  </a:moveTo>
                  <a:cubicBezTo>
                    <a:pt x="5" y="1"/>
                    <a:pt x="5" y="1"/>
                    <a:pt x="5" y="1"/>
                  </a:cubicBezTo>
                  <a:cubicBezTo>
                    <a:pt x="3" y="0"/>
                    <a:pt x="1" y="1"/>
                    <a:pt x="0" y="4"/>
                  </a:cubicBezTo>
                  <a:cubicBezTo>
                    <a:pt x="0" y="6"/>
                    <a:pt x="1" y="8"/>
                    <a:pt x="3" y="9"/>
                  </a:cubicBezTo>
                  <a:cubicBezTo>
                    <a:pt x="85" y="31"/>
                    <a:pt x="85" y="31"/>
                    <a:pt x="85" y="31"/>
                  </a:cubicBezTo>
                  <a:cubicBezTo>
                    <a:pt x="86" y="31"/>
                    <a:pt x="86" y="32"/>
                    <a:pt x="86" y="32"/>
                  </a:cubicBezTo>
                  <a:cubicBezTo>
                    <a:pt x="88" y="32"/>
                    <a:pt x="90" y="30"/>
                    <a:pt x="90" y="29"/>
                  </a:cubicBezTo>
                  <a:cubicBezTo>
                    <a:pt x="91" y="26"/>
                    <a:pt x="90"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sp>
          <p:nvSpPr>
            <p:cNvPr id="15" name="Freeform 164"/>
            <p:cNvSpPr>
              <a:spLocks/>
            </p:cNvSpPr>
            <p:nvPr/>
          </p:nvSpPr>
          <p:spPr bwMode="auto">
            <a:xfrm>
              <a:off x="6456004" y="4500909"/>
              <a:ext cx="217261" cy="74155"/>
            </a:xfrm>
            <a:custGeom>
              <a:avLst/>
              <a:gdLst>
                <a:gd name="T0" fmla="*/ 87 w 91"/>
                <a:gd name="T1" fmla="*/ 23 h 31"/>
                <a:gd name="T2" fmla="*/ 5 w 91"/>
                <a:gd name="T3" fmla="*/ 1 h 31"/>
                <a:gd name="T4" fmla="*/ 0 w 91"/>
                <a:gd name="T5" fmla="*/ 4 h 31"/>
                <a:gd name="T6" fmla="*/ 3 w 91"/>
                <a:gd name="T7" fmla="*/ 9 h 31"/>
                <a:gd name="T8" fmla="*/ 85 w 91"/>
                <a:gd name="T9" fmla="*/ 31 h 31"/>
                <a:gd name="T10" fmla="*/ 86 w 91"/>
                <a:gd name="T11" fmla="*/ 31 h 31"/>
                <a:gd name="T12" fmla="*/ 90 w 91"/>
                <a:gd name="T13" fmla="*/ 28 h 31"/>
                <a:gd name="T14" fmla="*/ 87 w 91"/>
                <a:gd name="T15" fmla="*/ 23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1">
                  <a:moveTo>
                    <a:pt x="87" y="23"/>
                  </a:moveTo>
                  <a:cubicBezTo>
                    <a:pt x="5" y="1"/>
                    <a:pt x="5" y="1"/>
                    <a:pt x="5" y="1"/>
                  </a:cubicBezTo>
                  <a:cubicBezTo>
                    <a:pt x="3" y="0"/>
                    <a:pt x="1" y="1"/>
                    <a:pt x="0" y="4"/>
                  </a:cubicBezTo>
                  <a:cubicBezTo>
                    <a:pt x="0" y="6"/>
                    <a:pt x="1" y="8"/>
                    <a:pt x="3" y="9"/>
                  </a:cubicBezTo>
                  <a:cubicBezTo>
                    <a:pt x="85" y="31"/>
                    <a:pt x="85" y="31"/>
                    <a:pt x="85" y="31"/>
                  </a:cubicBezTo>
                  <a:cubicBezTo>
                    <a:pt x="86" y="31"/>
                    <a:pt x="86" y="31"/>
                    <a:pt x="86" y="31"/>
                  </a:cubicBezTo>
                  <a:cubicBezTo>
                    <a:pt x="88" y="31"/>
                    <a:pt x="90" y="30"/>
                    <a:pt x="90" y="28"/>
                  </a:cubicBezTo>
                  <a:cubicBezTo>
                    <a:pt x="91" y="26"/>
                    <a:pt x="90" y="24"/>
                    <a:pt x="8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sp>
          <p:nvSpPr>
            <p:cNvPr id="16" name="Freeform 165"/>
            <p:cNvSpPr>
              <a:spLocks noEditPoints="1"/>
            </p:cNvSpPr>
            <p:nvPr/>
          </p:nvSpPr>
          <p:spPr bwMode="auto">
            <a:xfrm>
              <a:off x="6364937" y="4398133"/>
              <a:ext cx="385086" cy="394193"/>
            </a:xfrm>
            <a:custGeom>
              <a:avLst/>
              <a:gdLst>
                <a:gd name="T0" fmla="*/ 151 w 161"/>
                <a:gd name="T1" fmla="*/ 115 h 165"/>
                <a:gd name="T2" fmla="*/ 161 w 161"/>
                <a:gd name="T3" fmla="*/ 116 h 165"/>
                <a:gd name="T4" fmla="*/ 161 w 161"/>
                <a:gd name="T5" fmla="*/ 82 h 165"/>
                <a:gd name="T6" fmla="*/ 144 w 161"/>
                <a:gd name="T7" fmla="*/ 82 h 165"/>
                <a:gd name="T8" fmla="*/ 158 w 161"/>
                <a:gd name="T9" fmla="*/ 38 h 165"/>
                <a:gd name="T10" fmla="*/ 157 w 161"/>
                <a:gd name="T11" fmla="*/ 34 h 165"/>
                <a:gd name="T12" fmla="*/ 155 w 161"/>
                <a:gd name="T13" fmla="*/ 32 h 165"/>
                <a:gd name="T14" fmla="*/ 38 w 161"/>
                <a:gd name="T15" fmla="*/ 0 h 165"/>
                <a:gd name="T16" fmla="*/ 33 w 161"/>
                <a:gd name="T17" fmla="*/ 3 h 165"/>
                <a:gd name="T18" fmla="*/ 14 w 161"/>
                <a:gd name="T19" fmla="*/ 67 h 165"/>
                <a:gd name="T20" fmla="*/ 14 w 161"/>
                <a:gd name="T21" fmla="*/ 69 h 165"/>
                <a:gd name="T22" fmla="*/ 0 w 161"/>
                <a:gd name="T23" fmla="*/ 69 h 165"/>
                <a:gd name="T24" fmla="*/ 0 w 161"/>
                <a:gd name="T25" fmla="*/ 165 h 165"/>
                <a:gd name="T26" fmla="*/ 108 w 161"/>
                <a:gd name="T27" fmla="*/ 165 h 165"/>
                <a:gd name="T28" fmla="*/ 107 w 161"/>
                <a:gd name="T29" fmla="*/ 157 h 165"/>
                <a:gd name="T30" fmla="*/ 151 w 161"/>
                <a:gd name="T31" fmla="*/ 115 h 165"/>
                <a:gd name="T32" fmla="*/ 80 w 161"/>
                <a:gd name="T33" fmla="*/ 82 h 165"/>
                <a:gd name="T34" fmla="*/ 61 w 161"/>
                <a:gd name="T35" fmla="*/ 69 h 165"/>
                <a:gd name="T36" fmla="*/ 22 w 161"/>
                <a:gd name="T37" fmla="*/ 69 h 165"/>
                <a:gd name="T38" fmla="*/ 39 w 161"/>
                <a:gd name="T39" fmla="*/ 9 h 165"/>
                <a:gd name="T40" fmla="*/ 149 w 161"/>
                <a:gd name="T41" fmla="*/ 39 h 165"/>
                <a:gd name="T42" fmla="*/ 137 w 161"/>
                <a:gd name="T43" fmla="*/ 80 h 165"/>
                <a:gd name="T44" fmla="*/ 137 w 161"/>
                <a:gd name="T45" fmla="*/ 82 h 165"/>
                <a:gd name="T46" fmla="*/ 80 w 161"/>
                <a:gd name="T47" fmla="*/ 82 h 165"/>
                <a:gd name="T48" fmla="*/ 80 w 161"/>
                <a:gd name="T49" fmla="*/ 8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5">
                  <a:moveTo>
                    <a:pt x="151" y="115"/>
                  </a:moveTo>
                  <a:cubicBezTo>
                    <a:pt x="154" y="115"/>
                    <a:pt x="158" y="115"/>
                    <a:pt x="161" y="116"/>
                  </a:cubicBezTo>
                  <a:cubicBezTo>
                    <a:pt x="161" y="82"/>
                    <a:pt x="161" y="82"/>
                    <a:pt x="161" y="82"/>
                  </a:cubicBezTo>
                  <a:cubicBezTo>
                    <a:pt x="144" y="82"/>
                    <a:pt x="144" y="82"/>
                    <a:pt x="144" y="82"/>
                  </a:cubicBezTo>
                  <a:cubicBezTo>
                    <a:pt x="158" y="38"/>
                    <a:pt x="158" y="38"/>
                    <a:pt x="158" y="38"/>
                  </a:cubicBezTo>
                  <a:cubicBezTo>
                    <a:pt x="158" y="36"/>
                    <a:pt x="158" y="35"/>
                    <a:pt x="157" y="34"/>
                  </a:cubicBezTo>
                  <a:cubicBezTo>
                    <a:pt x="157" y="33"/>
                    <a:pt x="156" y="33"/>
                    <a:pt x="155" y="32"/>
                  </a:cubicBezTo>
                  <a:cubicBezTo>
                    <a:pt x="38" y="0"/>
                    <a:pt x="38" y="0"/>
                    <a:pt x="38" y="0"/>
                  </a:cubicBezTo>
                  <a:cubicBezTo>
                    <a:pt x="36" y="0"/>
                    <a:pt x="33" y="1"/>
                    <a:pt x="33" y="3"/>
                  </a:cubicBezTo>
                  <a:cubicBezTo>
                    <a:pt x="14" y="67"/>
                    <a:pt x="14" y="67"/>
                    <a:pt x="14" y="67"/>
                  </a:cubicBezTo>
                  <a:cubicBezTo>
                    <a:pt x="14" y="67"/>
                    <a:pt x="14" y="68"/>
                    <a:pt x="14" y="69"/>
                  </a:cubicBezTo>
                  <a:cubicBezTo>
                    <a:pt x="0" y="69"/>
                    <a:pt x="0" y="69"/>
                    <a:pt x="0" y="69"/>
                  </a:cubicBezTo>
                  <a:cubicBezTo>
                    <a:pt x="0" y="165"/>
                    <a:pt x="0" y="165"/>
                    <a:pt x="0" y="165"/>
                  </a:cubicBezTo>
                  <a:cubicBezTo>
                    <a:pt x="108" y="165"/>
                    <a:pt x="108" y="165"/>
                    <a:pt x="108" y="165"/>
                  </a:cubicBezTo>
                  <a:cubicBezTo>
                    <a:pt x="107" y="163"/>
                    <a:pt x="107" y="160"/>
                    <a:pt x="107" y="157"/>
                  </a:cubicBezTo>
                  <a:cubicBezTo>
                    <a:pt x="107" y="134"/>
                    <a:pt x="127" y="115"/>
                    <a:pt x="151" y="115"/>
                  </a:cubicBezTo>
                  <a:close/>
                  <a:moveTo>
                    <a:pt x="80" y="82"/>
                  </a:moveTo>
                  <a:cubicBezTo>
                    <a:pt x="61" y="69"/>
                    <a:pt x="61" y="69"/>
                    <a:pt x="61" y="69"/>
                  </a:cubicBezTo>
                  <a:cubicBezTo>
                    <a:pt x="22" y="69"/>
                    <a:pt x="22" y="69"/>
                    <a:pt x="22" y="69"/>
                  </a:cubicBezTo>
                  <a:cubicBezTo>
                    <a:pt x="39" y="9"/>
                    <a:pt x="39" y="9"/>
                    <a:pt x="39" y="9"/>
                  </a:cubicBezTo>
                  <a:cubicBezTo>
                    <a:pt x="149" y="39"/>
                    <a:pt x="149" y="39"/>
                    <a:pt x="149" y="39"/>
                  </a:cubicBezTo>
                  <a:cubicBezTo>
                    <a:pt x="137" y="80"/>
                    <a:pt x="137" y="80"/>
                    <a:pt x="137" y="80"/>
                  </a:cubicBezTo>
                  <a:cubicBezTo>
                    <a:pt x="136" y="80"/>
                    <a:pt x="136" y="81"/>
                    <a:pt x="137" y="82"/>
                  </a:cubicBezTo>
                  <a:cubicBezTo>
                    <a:pt x="80" y="82"/>
                    <a:pt x="80" y="82"/>
                    <a:pt x="80" y="82"/>
                  </a:cubicBezTo>
                  <a:cubicBezTo>
                    <a:pt x="80" y="82"/>
                    <a:pt x="80" y="82"/>
                    <a:pt x="8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9" name="组合 18"/>
          <p:cNvGrpSpPr/>
          <p:nvPr/>
        </p:nvGrpSpPr>
        <p:grpSpPr>
          <a:xfrm>
            <a:off x="3025742" y="3225223"/>
            <a:ext cx="1865376" cy="2633472"/>
            <a:chOff x="3401568" y="2670048"/>
            <a:chExt cx="1865376" cy="2633472"/>
          </a:xfrm>
          <a:effectLst>
            <a:outerShdw blurRad="101600" dist="38100" dir="2700000" algn="tl" rotWithShape="0">
              <a:prstClr val="black">
                <a:alpha val="25000"/>
              </a:prstClr>
            </a:outerShdw>
          </a:effectLst>
        </p:grpSpPr>
        <p:sp>
          <p:nvSpPr>
            <p:cNvPr id="4" name="圆角矩形 3"/>
            <p:cNvSpPr/>
            <p:nvPr/>
          </p:nvSpPr>
          <p:spPr>
            <a:xfrm>
              <a:off x="3401568" y="2670048"/>
              <a:ext cx="1865376" cy="2633472"/>
            </a:xfrm>
            <a:prstGeom prst="roundRect">
              <a:avLst>
                <a:gd name="adj" fmla="val 10667"/>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014216" y="3108960"/>
              <a:ext cx="640080" cy="640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126"/>
            <p:cNvSpPr>
              <a:spLocks noEditPoints="1"/>
            </p:cNvSpPr>
            <p:nvPr/>
          </p:nvSpPr>
          <p:spPr bwMode="auto">
            <a:xfrm>
              <a:off x="4191885" y="3286629"/>
              <a:ext cx="284743" cy="284743"/>
            </a:xfrm>
            <a:custGeom>
              <a:avLst/>
              <a:gdLst>
                <a:gd name="T0" fmla="*/ 9 w 192"/>
                <a:gd name="T1" fmla="*/ 0 h 192"/>
                <a:gd name="T2" fmla="*/ 0 w 192"/>
                <a:gd name="T3" fmla="*/ 183 h 192"/>
                <a:gd name="T4" fmla="*/ 182 w 192"/>
                <a:gd name="T5" fmla="*/ 192 h 192"/>
                <a:gd name="T6" fmla="*/ 192 w 192"/>
                <a:gd name="T7" fmla="*/ 10 h 192"/>
                <a:gd name="T8" fmla="*/ 73 w 192"/>
                <a:gd name="T9" fmla="*/ 156 h 192"/>
                <a:gd name="T10" fmla="*/ 25 w 192"/>
                <a:gd name="T11" fmla="*/ 150 h 192"/>
                <a:gd name="T12" fmla="*/ 73 w 192"/>
                <a:gd name="T13" fmla="*/ 144 h 192"/>
                <a:gd name="T14" fmla="*/ 73 w 192"/>
                <a:gd name="T15" fmla="*/ 156 h 192"/>
                <a:gd name="T16" fmla="*/ 31 w 192"/>
                <a:gd name="T17" fmla="*/ 136 h 192"/>
                <a:gd name="T18" fmla="*/ 31 w 192"/>
                <a:gd name="T19" fmla="*/ 124 h 192"/>
                <a:gd name="T20" fmla="*/ 79 w 192"/>
                <a:gd name="T21" fmla="*/ 130 h 192"/>
                <a:gd name="T22" fmla="*/ 73 w 192"/>
                <a:gd name="T23" fmla="*/ 65 h 192"/>
                <a:gd name="T24" fmla="*/ 25 w 192"/>
                <a:gd name="T25" fmla="*/ 59 h 192"/>
                <a:gd name="T26" fmla="*/ 73 w 192"/>
                <a:gd name="T27" fmla="*/ 53 h 192"/>
                <a:gd name="T28" fmla="*/ 73 w 192"/>
                <a:gd name="T29" fmla="*/ 65 h 192"/>
                <a:gd name="T30" fmla="*/ 158 w 192"/>
                <a:gd name="T31" fmla="*/ 159 h 192"/>
                <a:gd name="T32" fmla="*/ 149 w 192"/>
                <a:gd name="T33" fmla="*/ 159 h 192"/>
                <a:gd name="T34" fmla="*/ 129 w 192"/>
                <a:gd name="T35" fmla="*/ 159 h 192"/>
                <a:gd name="T36" fmla="*/ 120 w 192"/>
                <a:gd name="T37" fmla="*/ 159 h 192"/>
                <a:gd name="T38" fmla="*/ 130 w 192"/>
                <a:gd name="T39" fmla="*/ 140 h 192"/>
                <a:gd name="T40" fmla="*/ 120 w 192"/>
                <a:gd name="T41" fmla="*/ 121 h 192"/>
                <a:gd name="T42" fmla="*/ 139 w 192"/>
                <a:gd name="T43" fmla="*/ 131 h 192"/>
                <a:gd name="T44" fmla="*/ 158 w 192"/>
                <a:gd name="T45" fmla="*/ 121 h 192"/>
                <a:gd name="T46" fmla="*/ 148 w 192"/>
                <a:gd name="T47" fmla="*/ 140 h 192"/>
                <a:gd name="T48" fmla="*/ 160 w 192"/>
                <a:gd name="T49" fmla="*/ 65 h 192"/>
                <a:gd name="T50" fmla="*/ 145 w 192"/>
                <a:gd name="T51" fmla="*/ 80 h 192"/>
                <a:gd name="T52" fmla="*/ 133 w 192"/>
                <a:gd name="T53" fmla="*/ 80 h 192"/>
                <a:gd name="T54" fmla="*/ 118 w 192"/>
                <a:gd name="T55" fmla="*/ 65 h 192"/>
                <a:gd name="T56" fmla="*/ 118 w 192"/>
                <a:gd name="T57" fmla="*/ 53 h 192"/>
                <a:gd name="T58" fmla="*/ 133 w 192"/>
                <a:gd name="T59" fmla="*/ 38 h 192"/>
                <a:gd name="T60" fmla="*/ 145 w 192"/>
                <a:gd name="T61" fmla="*/ 38 h 192"/>
                <a:gd name="T62" fmla="*/ 160 w 192"/>
                <a:gd name="T63" fmla="*/ 53 h 192"/>
                <a:gd name="T64" fmla="*/ 160 w 192"/>
                <a:gd name="T65"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92">
                  <a:moveTo>
                    <a:pt x="182" y="0"/>
                  </a:moveTo>
                  <a:cubicBezTo>
                    <a:pt x="9" y="0"/>
                    <a:pt x="9" y="0"/>
                    <a:pt x="9" y="0"/>
                  </a:cubicBezTo>
                  <a:cubicBezTo>
                    <a:pt x="4" y="0"/>
                    <a:pt x="0" y="5"/>
                    <a:pt x="0" y="10"/>
                  </a:cubicBezTo>
                  <a:cubicBezTo>
                    <a:pt x="0" y="183"/>
                    <a:pt x="0" y="183"/>
                    <a:pt x="0" y="183"/>
                  </a:cubicBezTo>
                  <a:cubicBezTo>
                    <a:pt x="0" y="188"/>
                    <a:pt x="4" y="192"/>
                    <a:pt x="9" y="192"/>
                  </a:cubicBezTo>
                  <a:cubicBezTo>
                    <a:pt x="182" y="192"/>
                    <a:pt x="182" y="192"/>
                    <a:pt x="182" y="192"/>
                  </a:cubicBezTo>
                  <a:cubicBezTo>
                    <a:pt x="187" y="192"/>
                    <a:pt x="192" y="188"/>
                    <a:pt x="192" y="183"/>
                  </a:cubicBezTo>
                  <a:cubicBezTo>
                    <a:pt x="192" y="10"/>
                    <a:pt x="192" y="10"/>
                    <a:pt x="192" y="10"/>
                  </a:cubicBezTo>
                  <a:cubicBezTo>
                    <a:pt x="192" y="5"/>
                    <a:pt x="187" y="0"/>
                    <a:pt x="182" y="0"/>
                  </a:cubicBezTo>
                  <a:close/>
                  <a:moveTo>
                    <a:pt x="73" y="156"/>
                  </a:moveTo>
                  <a:cubicBezTo>
                    <a:pt x="31" y="156"/>
                    <a:pt x="31" y="156"/>
                    <a:pt x="31" y="156"/>
                  </a:cubicBezTo>
                  <a:cubicBezTo>
                    <a:pt x="28" y="156"/>
                    <a:pt x="25" y="153"/>
                    <a:pt x="25" y="150"/>
                  </a:cubicBezTo>
                  <a:cubicBezTo>
                    <a:pt x="25" y="146"/>
                    <a:pt x="28" y="144"/>
                    <a:pt x="31" y="144"/>
                  </a:cubicBezTo>
                  <a:cubicBezTo>
                    <a:pt x="73" y="144"/>
                    <a:pt x="73" y="144"/>
                    <a:pt x="73" y="144"/>
                  </a:cubicBezTo>
                  <a:cubicBezTo>
                    <a:pt x="76" y="144"/>
                    <a:pt x="79" y="146"/>
                    <a:pt x="79" y="150"/>
                  </a:cubicBezTo>
                  <a:cubicBezTo>
                    <a:pt x="79" y="153"/>
                    <a:pt x="76" y="156"/>
                    <a:pt x="73" y="156"/>
                  </a:cubicBezTo>
                  <a:close/>
                  <a:moveTo>
                    <a:pt x="73" y="136"/>
                  </a:moveTo>
                  <a:cubicBezTo>
                    <a:pt x="31" y="136"/>
                    <a:pt x="31" y="136"/>
                    <a:pt x="31" y="136"/>
                  </a:cubicBezTo>
                  <a:cubicBezTo>
                    <a:pt x="28" y="136"/>
                    <a:pt x="25" y="133"/>
                    <a:pt x="25" y="130"/>
                  </a:cubicBezTo>
                  <a:cubicBezTo>
                    <a:pt x="25" y="127"/>
                    <a:pt x="28" y="124"/>
                    <a:pt x="31" y="124"/>
                  </a:cubicBezTo>
                  <a:cubicBezTo>
                    <a:pt x="73" y="124"/>
                    <a:pt x="73" y="124"/>
                    <a:pt x="73" y="124"/>
                  </a:cubicBezTo>
                  <a:cubicBezTo>
                    <a:pt x="76" y="124"/>
                    <a:pt x="79" y="127"/>
                    <a:pt x="79" y="130"/>
                  </a:cubicBezTo>
                  <a:cubicBezTo>
                    <a:pt x="79" y="133"/>
                    <a:pt x="76" y="136"/>
                    <a:pt x="73" y="136"/>
                  </a:cubicBezTo>
                  <a:close/>
                  <a:moveTo>
                    <a:pt x="73" y="65"/>
                  </a:moveTo>
                  <a:cubicBezTo>
                    <a:pt x="31" y="65"/>
                    <a:pt x="31" y="65"/>
                    <a:pt x="31" y="65"/>
                  </a:cubicBezTo>
                  <a:cubicBezTo>
                    <a:pt x="28" y="65"/>
                    <a:pt x="25" y="62"/>
                    <a:pt x="25" y="59"/>
                  </a:cubicBezTo>
                  <a:cubicBezTo>
                    <a:pt x="25" y="56"/>
                    <a:pt x="28" y="53"/>
                    <a:pt x="31" y="53"/>
                  </a:cubicBezTo>
                  <a:cubicBezTo>
                    <a:pt x="73" y="53"/>
                    <a:pt x="73" y="53"/>
                    <a:pt x="73" y="53"/>
                  </a:cubicBezTo>
                  <a:cubicBezTo>
                    <a:pt x="76" y="53"/>
                    <a:pt x="79" y="56"/>
                    <a:pt x="79" y="59"/>
                  </a:cubicBezTo>
                  <a:cubicBezTo>
                    <a:pt x="79" y="62"/>
                    <a:pt x="76" y="65"/>
                    <a:pt x="73" y="65"/>
                  </a:cubicBezTo>
                  <a:close/>
                  <a:moveTo>
                    <a:pt x="158" y="150"/>
                  </a:moveTo>
                  <a:cubicBezTo>
                    <a:pt x="161" y="153"/>
                    <a:pt x="161" y="157"/>
                    <a:pt x="158" y="159"/>
                  </a:cubicBezTo>
                  <a:cubicBezTo>
                    <a:pt x="157" y="160"/>
                    <a:pt x="155" y="161"/>
                    <a:pt x="154" y="161"/>
                  </a:cubicBezTo>
                  <a:cubicBezTo>
                    <a:pt x="152" y="161"/>
                    <a:pt x="151" y="160"/>
                    <a:pt x="149" y="159"/>
                  </a:cubicBezTo>
                  <a:cubicBezTo>
                    <a:pt x="139" y="149"/>
                    <a:pt x="139" y="149"/>
                    <a:pt x="139" y="149"/>
                  </a:cubicBezTo>
                  <a:cubicBezTo>
                    <a:pt x="129" y="159"/>
                    <a:pt x="129" y="159"/>
                    <a:pt x="129" y="159"/>
                  </a:cubicBezTo>
                  <a:cubicBezTo>
                    <a:pt x="127" y="160"/>
                    <a:pt x="126" y="161"/>
                    <a:pt x="124" y="161"/>
                  </a:cubicBezTo>
                  <a:cubicBezTo>
                    <a:pt x="123" y="161"/>
                    <a:pt x="121" y="160"/>
                    <a:pt x="120" y="159"/>
                  </a:cubicBezTo>
                  <a:cubicBezTo>
                    <a:pt x="117" y="157"/>
                    <a:pt x="117" y="153"/>
                    <a:pt x="120" y="150"/>
                  </a:cubicBezTo>
                  <a:cubicBezTo>
                    <a:pt x="130" y="140"/>
                    <a:pt x="130" y="140"/>
                    <a:pt x="130" y="140"/>
                  </a:cubicBezTo>
                  <a:cubicBezTo>
                    <a:pt x="120" y="129"/>
                    <a:pt x="120" y="129"/>
                    <a:pt x="120" y="129"/>
                  </a:cubicBezTo>
                  <a:cubicBezTo>
                    <a:pt x="117" y="127"/>
                    <a:pt x="117" y="123"/>
                    <a:pt x="120" y="121"/>
                  </a:cubicBezTo>
                  <a:cubicBezTo>
                    <a:pt x="122" y="118"/>
                    <a:pt x="126" y="118"/>
                    <a:pt x="129" y="121"/>
                  </a:cubicBezTo>
                  <a:cubicBezTo>
                    <a:pt x="139" y="131"/>
                    <a:pt x="139" y="131"/>
                    <a:pt x="139" y="131"/>
                  </a:cubicBezTo>
                  <a:cubicBezTo>
                    <a:pt x="149" y="121"/>
                    <a:pt x="149" y="121"/>
                    <a:pt x="149" y="121"/>
                  </a:cubicBezTo>
                  <a:cubicBezTo>
                    <a:pt x="152" y="118"/>
                    <a:pt x="156" y="118"/>
                    <a:pt x="158" y="121"/>
                  </a:cubicBezTo>
                  <a:cubicBezTo>
                    <a:pt x="161" y="123"/>
                    <a:pt x="161" y="127"/>
                    <a:pt x="158" y="129"/>
                  </a:cubicBezTo>
                  <a:cubicBezTo>
                    <a:pt x="148" y="140"/>
                    <a:pt x="148" y="140"/>
                    <a:pt x="148" y="140"/>
                  </a:cubicBezTo>
                  <a:lnTo>
                    <a:pt x="158" y="150"/>
                  </a:lnTo>
                  <a:close/>
                  <a:moveTo>
                    <a:pt x="160" y="65"/>
                  </a:moveTo>
                  <a:cubicBezTo>
                    <a:pt x="145" y="65"/>
                    <a:pt x="145" y="65"/>
                    <a:pt x="145" y="65"/>
                  </a:cubicBezTo>
                  <a:cubicBezTo>
                    <a:pt x="145" y="80"/>
                    <a:pt x="145" y="80"/>
                    <a:pt x="145" y="80"/>
                  </a:cubicBezTo>
                  <a:cubicBezTo>
                    <a:pt x="145" y="83"/>
                    <a:pt x="142" y="86"/>
                    <a:pt x="139" y="86"/>
                  </a:cubicBezTo>
                  <a:cubicBezTo>
                    <a:pt x="136" y="86"/>
                    <a:pt x="133" y="83"/>
                    <a:pt x="133" y="80"/>
                  </a:cubicBezTo>
                  <a:cubicBezTo>
                    <a:pt x="133" y="65"/>
                    <a:pt x="133" y="65"/>
                    <a:pt x="133" y="65"/>
                  </a:cubicBezTo>
                  <a:cubicBezTo>
                    <a:pt x="118" y="65"/>
                    <a:pt x="118" y="65"/>
                    <a:pt x="118" y="65"/>
                  </a:cubicBezTo>
                  <a:cubicBezTo>
                    <a:pt x="115" y="65"/>
                    <a:pt x="112" y="62"/>
                    <a:pt x="112" y="59"/>
                  </a:cubicBezTo>
                  <a:cubicBezTo>
                    <a:pt x="112" y="56"/>
                    <a:pt x="115" y="53"/>
                    <a:pt x="118" y="53"/>
                  </a:cubicBezTo>
                  <a:cubicBezTo>
                    <a:pt x="133" y="53"/>
                    <a:pt x="133" y="53"/>
                    <a:pt x="133" y="53"/>
                  </a:cubicBezTo>
                  <a:cubicBezTo>
                    <a:pt x="133" y="38"/>
                    <a:pt x="133" y="38"/>
                    <a:pt x="133" y="38"/>
                  </a:cubicBezTo>
                  <a:cubicBezTo>
                    <a:pt x="133" y="35"/>
                    <a:pt x="136" y="32"/>
                    <a:pt x="139" y="32"/>
                  </a:cubicBezTo>
                  <a:cubicBezTo>
                    <a:pt x="142" y="32"/>
                    <a:pt x="145" y="35"/>
                    <a:pt x="145" y="38"/>
                  </a:cubicBezTo>
                  <a:cubicBezTo>
                    <a:pt x="145" y="53"/>
                    <a:pt x="145" y="53"/>
                    <a:pt x="145" y="53"/>
                  </a:cubicBezTo>
                  <a:cubicBezTo>
                    <a:pt x="160" y="53"/>
                    <a:pt x="160" y="53"/>
                    <a:pt x="160" y="53"/>
                  </a:cubicBezTo>
                  <a:cubicBezTo>
                    <a:pt x="163" y="53"/>
                    <a:pt x="166" y="56"/>
                    <a:pt x="166" y="59"/>
                  </a:cubicBezTo>
                  <a:cubicBezTo>
                    <a:pt x="166" y="62"/>
                    <a:pt x="163" y="65"/>
                    <a:pt x="160" y="65"/>
                  </a:cubicBezTo>
                  <a:close/>
                </a:path>
              </a:pathLst>
            </a:custGeom>
            <a:solidFill>
              <a:schemeClr val="bg1"/>
            </a:solidFill>
            <a:ln>
              <a:noFill/>
            </a:ln>
            <a:extLst/>
          </p:spPr>
          <p:txBody>
            <a:bodyPr vert="horz" wrap="square" lIns="91428" tIns="45714" rIns="91428" bIns="45714" numCol="1" anchor="t" anchorCtr="0" compatLnSpc="1">
              <a:prstTxWarp prst="textNoShape">
                <a:avLst/>
              </a:prstTxWarp>
            </a:bodyPr>
            <a:lstStyle/>
            <a:p>
              <a:endParaRPr lang="zh-CN" altLang="en-US"/>
            </a:p>
          </p:txBody>
        </p:sp>
        <p:sp>
          <p:nvSpPr>
            <p:cNvPr id="17" name="文本框 16"/>
            <p:cNvSpPr txBox="1"/>
            <p:nvPr/>
          </p:nvSpPr>
          <p:spPr>
            <a:xfrm>
              <a:off x="3480372" y="4266330"/>
              <a:ext cx="1707768" cy="338554"/>
            </a:xfrm>
            <a:prstGeom prst="rect">
              <a:avLst/>
            </a:prstGeom>
            <a:noFill/>
          </p:spPr>
          <p:txBody>
            <a:bodyPr wrap="square" rtlCol="0">
              <a:spAutoFit/>
            </a:bodyPr>
            <a:lstStyle/>
            <a:p>
              <a:pPr algn="ctr"/>
              <a:r>
                <a:rPr lang="zh-CN" altLang="en-US" sz="1600" b="1" dirty="0" smtClean="0">
                  <a:solidFill>
                    <a:schemeClr val="bg1"/>
                  </a:solidFill>
                  <a:latin typeface="字魂105号-简雅黑" panose="00000500000000000000" pitchFamily="2" charset="-122"/>
                  <a:ea typeface="字魂105号-简雅黑" panose="00000500000000000000" pitchFamily="2" charset="-122"/>
                </a:rPr>
                <a:t>管理不够</a:t>
              </a:r>
              <a:endParaRPr lang="zh-CN" altLang="en-US" sz="1600" b="1" dirty="0">
                <a:solidFill>
                  <a:schemeClr val="bg1"/>
                </a:solidFill>
                <a:latin typeface="字魂105号-简雅黑" panose="00000500000000000000" pitchFamily="2" charset="-122"/>
                <a:ea typeface="字魂105号-简雅黑" panose="00000500000000000000" pitchFamily="2" charset="-122"/>
              </a:endParaRPr>
            </a:p>
          </p:txBody>
        </p:sp>
        <p:sp>
          <p:nvSpPr>
            <p:cNvPr id="18" name="TextBox 40"/>
            <p:cNvSpPr txBox="1"/>
            <p:nvPr/>
          </p:nvSpPr>
          <p:spPr>
            <a:xfrm>
              <a:off x="3515437" y="4617759"/>
              <a:ext cx="1637638" cy="34368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lnSpc>
                  <a:spcPct val="150000"/>
                </a:lnSpc>
              </a:pPr>
              <a:r>
                <a:rPr lang="zh-CN" altLang="en-US" sz="800" dirty="0">
                  <a:solidFill>
                    <a:schemeClr val="bg1">
                      <a:alpha val="80000"/>
                    </a:schemeClr>
                  </a:solidFill>
                  <a:latin typeface="字魂105号-简雅黑" panose="00000500000000000000" pitchFamily="2" charset="-122"/>
                  <a:ea typeface="字魂105号-简雅黑" panose="00000500000000000000" pitchFamily="2" charset="-122"/>
                </a:rPr>
                <a:t>您的内容打在</a:t>
              </a:r>
              <a:r>
                <a:rPr lang="zh-CN" altLang="en-US" sz="800" dirty="0" smtClean="0">
                  <a:solidFill>
                    <a:schemeClr val="bg1">
                      <a:alpha val="80000"/>
                    </a:schemeClr>
                  </a:solidFill>
                  <a:latin typeface="字魂105号-简雅黑" panose="00000500000000000000" pitchFamily="2" charset="-122"/>
                  <a:ea typeface="字魂105号-简雅黑" panose="00000500000000000000" pitchFamily="2" charset="-122"/>
                </a:rPr>
                <a:t>这或者</a:t>
              </a:r>
              <a:r>
                <a:rPr lang="zh-CN" altLang="en-US" sz="800" dirty="0">
                  <a:solidFill>
                    <a:schemeClr val="bg1">
                      <a:alpha val="80000"/>
                    </a:schemeClr>
                  </a:solidFill>
                  <a:latin typeface="字魂105号-简雅黑" panose="00000500000000000000" pitchFamily="2" charset="-122"/>
                  <a:ea typeface="字魂105号-简雅黑" panose="00000500000000000000" pitchFamily="2" charset="-122"/>
                </a:rPr>
                <a:t>通过复制您的文本</a:t>
              </a:r>
              <a:r>
                <a:rPr lang="zh-CN" altLang="en-US" sz="800" dirty="0" smtClean="0">
                  <a:solidFill>
                    <a:schemeClr val="bg1">
                      <a:alpha val="80000"/>
                    </a:schemeClr>
                  </a:solidFill>
                  <a:latin typeface="字魂105号-简雅黑" panose="00000500000000000000" pitchFamily="2" charset="-122"/>
                  <a:ea typeface="字魂105号-简雅黑" panose="00000500000000000000" pitchFamily="2" charset="-122"/>
                </a:rPr>
                <a:t>后在此</a:t>
              </a:r>
              <a:r>
                <a:rPr lang="zh-CN" altLang="en-US" sz="800" dirty="0">
                  <a:solidFill>
                    <a:schemeClr val="bg1">
                      <a:alpha val="80000"/>
                    </a:schemeClr>
                  </a:solidFill>
                  <a:latin typeface="字魂105号-简雅黑" panose="00000500000000000000" pitchFamily="2" charset="-122"/>
                  <a:ea typeface="字魂105号-简雅黑" panose="00000500000000000000" pitchFamily="2" charset="-122"/>
                </a:rPr>
                <a:t>框中选择</a:t>
              </a:r>
              <a:r>
                <a:rPr lang="zh-CN" altLang="en-US" sz="800" dirty="0" smtClean="0">
                  <a:solidFill>
                    <a:schemeClr val="bg1">
                      <a:alpha val="80000"/>
                    </a:schemeClr>
                  </a:solidFill>
                  <a:latin typeface="字魂105号-简雅黑" panose="00000500000000000000" pitchFamily="2" charset="-122"/>
                  <a:ea typeface="字魂105号-简雅黑" panose="00000500000000000000" pitchFamily="2" charset="-122"/>
                </a:rPr>
                <a:t>粘贴</a:t>
              </a:r>
              <a:endParaRPr lang="zh-CN" altLang="en-US" sz="800" dirty="0">
                <a:solidFill>
                  <a:schemeClr val="bg1">
                    <a:alpha val="80000"/>
                  </a:schemeClr>
                </a:solidFill>
                <a:latin typeface="字魂105号-简雅黑" panose="00000500000000000000" pitchFamily="2" charset="-122"/>
                <a:ea typeface="字魂105号-简雅黑" panose="00000500000000000000" pitchFamily="2" charset="-122"/>
              </a:endParaRPr>
            </a:p>
          </p:txBody>
        </p:sp>
      </p:grpSp>
      <p:grpSp>
        <p:nvGrpSpPr>
          <p:cNvPr id="20" name="组合 19"/>
          <p:cNvGrpSpPr/>
          <p:nvPr/>
        </p:nvGrpSpPr>
        <p:grpSpPr>
          <a:xfrm>
            <a:off x="977478" y="3664135"/>
            <a:ext cx="1707768" cy="1852483"/>
            <a:chOff x="3480372" y="3108960"/>
            <a:chExt cx="1707768" cy="1852483"/>
          </a:xfrm>
        </p:grpSpPr>
        <p:sp>
          <p:nvSpPr>
            <p:cNvPr id="22" name="椭圆 21"/>
            <p:cNvSpPr/>
            <p:nvPr/>
          </p:nvSpPr>
          <p:spPr>
            <a:xfrm>
              <a:off x="4014216" y="3108960"/>
              <a:ext cx="640080" cy="640080"/>
            </a:xfrm>
            <a:prstGeom prst="ellipse">
              <a:avLst/>
            </a:prstGeom>
            <a:noFill/>
            <a:ln w="254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4" name="文本框 23"/>
            <p:cNvSpPr txBox="1"/>
            <p:nvPr/>
          </p:nvSpPr>
          <p:spPr>
            <a:xfrm>
              <a:off x="3480372" y="4266330"/>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认知不足</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5" name="TextBox 40"/>
            <p:cNvSpPr txBox="1"/>
            <p:nvPr/>
          </p:nvSpPr>
          <p:spPr>
            <a:xfrm>
              <a:off x="3515437" y="4617759"/>
              <a:ext cx="1637638" cy="34368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lnSpc>
                  <a:spcPct val="150000"/>
                </a:lnSpc>
              </a:pP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这或者</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a:t>
              </a:r>
              <a:endPar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26" name="组合 25"/>
          <p:cNvGrpSpPr/>
          <p:nvPr/>
        </p:nvGrpSpPr>
        <p:grpSpPr>
          <a:xfrm>
            <a:off x="5231614" y="3664135"/>
            <a:ext cx="1707768" cy="1852483"/>
            <a:chOff x="3480372" y="3108960"/>
            <a:chExt cx="1707768" cy="1852483"/>
          </a:xfrm>
        </p:grpSpPr>
        <p:sp>
          <p:nvSpPr>
            <p:cNvPr id="28" name="椭圆 27"/>
            <p:cNvSpPr/>
            <p:nvPr/>
          </p:nvSpPr>
          <p:spPr>
            <a:xfrm>
              <a:off x="4014216" y="3108960"/>
              <a:ext cx="640080" cy="640080"/>
            </a:xfrm>
            <a:prstGeom prst="ellipse">
              <a:avLst/>
            </a:prstGeom>
            <a:noFill/>
            <a:ln w="254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0" name="文本框 29"/>
            <p:cNvSpPr txBox="1"/>
            <p:nvPr/>
          </p:nvSpPr>
          <p:spPr>
            <a:xfrm>
              <a:off x="3480372" y="4266330"/>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四大服务</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1" name="TextBox 40"/>
            <p:cNvSpPr txBox="1"/>
            <p:nvPr/>
          </p:nvSpPr>
          <p:spPr>
            <a:xfrm>
              <a:off x="3515437" y="4617759"/>
              <a:ext cx="1637638" cy="34368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lnSpc>
                  <a:spcPct val="150000"/>
                </a:lnSpc>
              </a:pP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这或者</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a:t>
              </a:r>
              <a:endPar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32" name="组合 31"/>
          <p:cNvGrpSpPr/>
          <p:nvPr/>
        </p:nvGrpSpPr>
        <p:grpSpPr>
          <a:xfrm>
            <a:off x="7358682" y="3664135"/>
            <a:ext cx="1707768" cy="1852483"/>
            <a:chOff x="3480372" y="3108960"/>
            <a:chExt cx="1707768" cy="1852483"/>
          </a:xfrm>
        </p:grpSpPr>
        <p:sp>
          <p:nvSpPr>
            <p:cNvPr id="34" name="椭圆 33"/>
            <p:cNvSpPr/>
            <p:nvPr/>
          </p:nvSpPr>
          <p:spPr>
            <a:xfrm>
              <a:off x="4014216" y="3108960"/>
              <a:ext cx="640080" cy="640080"/>
            </a:xfrm>
            <a:prstGeom prst="ellipse">
              <a:avLst/>
            </a:prstGeom>
            <a:noFill/>
            <a:ln w="254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6" name="文本框 35"/>
            <p:cNvSpPr txBox="1"/>
            <p:nvPr/>
          </p:nvSpPr>
          <p:spPr>
            <a:xfrm>
              <a:off x="3480372" y="4266330"/>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培训不足</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7" name="TextBox 40"/>
            <p:cNvSpPr txBox="1"/>
            <p:nvPr/>
          </p:nvSpPr>
          <p:spPr>
            <a:xfrm>
              <a:off x="3515437" y="4617759"/>
              <a:ext cx="1637638" cy="34368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lnSpc>
                  <a:spcPct val="150000"/>
                </a:lnSpc>
              </a:pP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这或者</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a:t>
              </a:r>
              <a:endPar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grpSp>
        <p:nvGrpSpPr>
          <p:cNvPr id="38" name="组合 37"/>
          <p:cNvGrpSpPr/>
          <p:nvPr/>
        </p:nvGrpSpPr>
        <p:grpSpPr>
          <a:xfrm>
            <a:off x="9485748" y="3664135"/>
            <a:ext cx="1707768" cy="1852483"/>
            <a:chOff x="3480372" y="3108960"/>
            <a:chExt cx="1707768" cy="1852483"/>
          </a:xfrm>
        </p:grpSpPr>
        <p:sp>
          <p:nvSpPr>
            <p:cNvPr id="40" name="椭圆 39"/>
            <p:cNvSpPr/>
            <p:nvPr/>
          </p:nvSpPr>
          <p:spPr>
            <a:xfrm>
              <a:off x="4014216" y="3108960"/>
              <a:ext cx="640080" cy="640080"/>
            </a:xfrm>
            <a:prstGeom prst="ellipse">
              <a:avLst/>
            </a:prstGeom>
            <a:noFill/>
            <a:ln w="254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2" name="文本框 41"/>
            <p:cNvSpPr txBox="1"/>
            <p:nvPr/>
          </p:nvSpPr>
          <p:spPr>
            <a:xfrm>
              <a:off x="3480372" y="4266330"/>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管理不足</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3" name="TextBox 40"/>
            <p:cNvSpPr txBox="1"/>
            <p:nvPr/>
          </p:nvSpPr>
          <p:spPr>
            <a:xfrm>
              <a:off x="3515437" y="4617759"/>
              <a:ext cx="1637638" cy="343684"/>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ctr">
                <a:lnSpc>
                  <a:spcPct val="150000"/>
                </a:lnSpc>
              </a:pP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您的内容打在</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这或者</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通过复制您的文本</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后在此</a:t>
              </a:r>
              <a:r>
                <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rPr>
                <a:t>框中选择</a:t>
              </a:r>
              <a:r>
                <a:rPr lang="zh-CN" altLang="en-US" sz="8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粘贴</a:t>
              </a:r>
              <a:endParaRPr lang="zh-CN" altLang="en-US" sz="8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grpSp>
      <p:sp>
        <p:nvSpPr>
          <p:cNvPr id="44" name="文本框 43">
            <a:extLst>
              <a:ext uri="{FF2B5EF4-FFF2-40B4-BE49-F238E27FC236}">
                <a16:creationId xmlns="" xmlns:a16="http://schemas.microsoft.com/office/drawing/2014/main" id="{D7253455-99BE-4A79-9EB1-0B3D08BBB575}"/>
              </a:ext>
            </a:extLst>
          </p:cNvPr>
          <p:cNvSpPr txBox="1"/>
          <p:nvPr/>
        </p:nvSpPr>
        <p:spPr>
          <a:xfrm>
            <a:off x="1331486" y="2149114"/>
            <a:ext cx="9508023" cy="1390252"/>
          </a:xfrm>
          <a:prstGeom prst="rect">
            <a:avLst/>
          </a:prstGeom>
          <a:noFill/>
        </p:spPr>
        <p:txBody>
          <a:bodyPr wrap="square" rtlCol="0">
            <a:spAutoFit/>
          </a:bodyPr>
          <a:lstStyle/>
          <a:p>
            <a:pPr algn="ctr">
              <a:lnSpc>
                <a:spcPct val="200000"/>
              </a:lnSpc>
            </a:pPr>
            <a:r>
              <a:rPr lang="zh-CN" altLang="en-US" sz="105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5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5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5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a:t>
            </a:r>
            <a:r>
              <a:rPr lang="zh-CN" altLang="en-US" sz="105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5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文字尽量概括精炼，不用多余的文字</a:t>
            </a:r>
            <a:r>
              <a:rPr lang="zh-CN" altLang="en-US" sz="105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修饰洁</a:t>
            </a:r>
            <a:r>
              <a:rPr lang="zh-CN" altLang="en-US" sz="105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解说所提炼的核心概念。点击输入简要文字解说，解说文字尽量概括精炼，不用多余的文字修饰简洁精</a:t>
            </a:r>
            <a:r>
              <a:rPr lang="zh-CN" altLang="en-US" sz="1050" dirty="0" smtClean="0">
                <a:solidFill>
                  <a:srgbClr val="686769"/>
                </a:solidFill>
                <a:latin typeface="字魂105号-简雅黑" panose="00000500000000000000" pitchFamily="2" charset="-122"/>
                <a:ea typeface="字魂105号-简雅黑" panose="00000500000000000000" pitchFamily="2" charset="-122"/>
                <a:cs typeface="+mn-ea"/>
                <a:sym typeface="+mn-lt"/>
              </a:rPr>
              <a:t>准</a:t>
            </a:r>
            <a:endPar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ctr">
              <a:lnSpc>
                <a:spcPct val="200000"/>
              </a:lnSpc>
            </a:pPr>
            <a:endParaRPr lang="zh-CN" altLang="en-US" sz="105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ctr">
              <a:lnSpc>
                <a:spcPct val="200000"/>
              </a:lnSpc>
            </a:pPr>
            <a:endPar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grpSp>
        <p:nvGrpSpPr>
          <p:cNvPr id="39" name="组合 38"/>
          <p:cNvGrpSpPr/>
          <p:nvPr/>
        </p:nvGrpSpPr>
        <p:grpSpPr>
          <a:xfrm>
            <a:off x="3320458" y="458741"/>
            <a:ext cx="5572519" cy="785143"/>
            <a:chOff x="1679798" y="438128"/>
            <a:chExt cx="5572519" cy="785143"/>
          </a:xfrm>
        </p:grpSpPr>
        <p:sp>
          <p:nvSpPr>
            <p:cNvPr id="41" name="文本框 40"/>
            <p:cNvSpPr txBox="1"/>
            <p:nvPr/>
          </p:nvSpPr>
          <p:spPr>
            <a:xfrm>
              <a:off x="3142619"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工作不足分析</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8" name="文本框 47"/>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425342196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2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nodeType="withEffect">
                                  <p:stCondLst>
                                    <p:cond delay="25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nodeType="withEffect">
                                  <p:stCondLst>
                                    <p:cond delay="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par>
                                <p:cTn id="50" presetID="53" presetClass="entr" presetSubtype="16"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50">
            <a:extLst>
              <a:ext uri="{FF2B5EF4-FFF2-40B4-BE49-F238E27FC236}">
                <a16:creationId xmlns:a16="http://schemas.microsoft.com/office/drawing/2014/main" xmlns="" id="{45E71E58-D7DD-43BC-BA7F-129AE9E96056}"/>
              </a:ext>
            </a:extLst>
          </p:cNvPr>
          <p:cNvSpPr txBox="1"/>
          <p:nvPr/>
        </p:nvSpPr>
        <p:spPr>
          <a:xfrm>
            <a:off x="899141" y="3860717"/>
            <a:ext cx="3584749" cy="400110"/>
          </a:xfrm>
          <a:prstGeom prst="rect">
            <a:avLst/>
          </a:prstGeom>
          <a:noFill/>
        </p:spPr>
        <p:txBody>
          <a:bodyPr wrap="square" rtlCol="0">
            <a:spAutoFit/>
          </a:bodyPr>
          <a:lstStyle/>
          <a:p>
            <a:r>
              <a:rPr lang="zh-CN" altLang="en-US" sz="2000" b="1" dirty="0" smtClean="0">
                <a:solidFill>
                  <a:schemeClr val="tx1">
                    <a:lumMod val="75000"/>
                    <a:lumOff val="25000"/>
                  </a:schemeClr>
                </a:solidFill>
                <a:ea typeface="字魂105号-简雅黑" panose="00000500000000000000" pitchFamily="2" charset="-122"/>
                <a:cs typeface="+mn-ea"/>
                <a:sym typeface="+mn-lt"/>
              </a:rPr>
              <a:t>通过管理认知提升人员意识：</a:t>
            </a:r>
            <a:endParaRPr lang="zh-CN" altLang="zh-CN" sz="2000" b="1" dirty="0">
              <a:solidFill>
                <a:schemeClr val="tx1">
                  <a:lumMod val="75000"/>
                  <a:lumOff val="25000"/>
                </a:schemeClr>
              </a:solidFill>
              <a:ea typeface="字魂105号-简雅黑" panose="00000500000000000000" pitchFamily="2" charset="-122"/>
              <a:cs typeface="+mn-ea"/>
              <a:sym typeface="+mn-lt"/>
            </a:endParaRPr>
          </a:p>
        </p:txBody>
      </p:sp>
      <p:cxnSp>
        <p:nvCxnSpPr>
          <p:cNvPr id="3" name="直接连接符 2">
            <a:extLst>
              <a:ext uri="{FF2B5EF4-FFF2-40B4-BE49-F238E27FC236}">
                <a16:creationId xmlns:a16="http://schemas.microsoft.com/office/drawing/2014/main" xmlns="" id="{293E2BC0-AB6B-4D6A-AF89-E2A90230C5AA}"/>
              </a:ext>
            </a:extLst>
          </p:cNvPr>
          <p:cNvCxnSpPr>
            <a:cxnSpLocks/>
          </p:cNvCxnSpPr>
          <p:nvPr/>
        </p:nvCxnSpPr>
        <p:spPr>
          <a:xfrm>
            <a:off x="994987" y="4434337"/>
            <a:ext cx="1048426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C916AC16-67FF-42D9-979D-AB4558FAA086}"/>
              </a:ext>
            </a:extLst>
          </p:cNvPr>
          <p:cNvSpPr/>
          <p:nvPr/>
        </p:nvSpPr>
        <p:spPr>
          <a:xfrm>
            <a:off x="994987"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3" name="矩形 42">
            <a:extLst>
              <a:ext uri="{FF2B5EF4-FFF2-40B4-BE49-F238E27FC236}">
                <a16:creationId xmlns:a16="http://schemas.microsoft.com/office/drawing/2014/main" xmlns="" id="{4E2BF583-8FF2-4574-B4C2-A48864016D79}"/>
              </a:ext>
            </a:extLst>
          </p:cNvPr>
          <p:cNvSpPr/>
          <p:nvPr/>
        </p:nvSpPr>
        <p:spPr>
          <a:xfrm>
            <a:off x="3753528"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4" name="矩形 43">
            <a:extLst>
              <a:ext uri="{FF2B5EF4-FFF2-40B4-BE49-F238E27FC236}">
                <a16:creationId xmlns:a16="http://schemas.microsoft.com/office/drawing/2014/main" xmlns="" id="{4EA2DCA0-BE3A-4FA3-8CC3-45BEB4B6C2C7}"/>
              </a:ext>
            </a:extLst>
          </p:cNvPr>
          <p:cNvSpPr/>
          <p:nvPr/>
        </p:nvSpPr>
        <p:spPr>
          <a:xfrm>
            <a:off x="6512069"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5" name="矩形 44">
            <a:extLst>
              <a:ext uri="{FF2B5EF4-FFF2-40B4-BE49-F238E27FC236}">
                <a16:creationId xmlns:a16="http://schemas.microsoft.com/office/drawing/2014/main" xmlns="" id="{32634D8B-19EC-4E15-89CB-C6C3871FED12}"/>
              </a:ext>
            </a:extLst>
          </p:cNvPr>
          <p:cNvSpPr/>
          <p:nvPr/>
        </p:nvSpPr>
        <p:spPr>
          <a:xfrm>
            <a:off x="9270610" y="4826205"/>
            <a:ext cx="2208643" cy="1441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pic>
        <p:nvPicPr>
          <p:cNvPr id="48" name="图片 47">
            <a:extLst>
              <a:ext uri="{FF2B5EF4-FFF2-40B4-BE49-F238E27FC236}">
                <a16:creationId xmlns:a16="http://schemas.microsoft.com/office/drawing/2014/main" xmlns="" id="{8E97C0C2-CED3-4A3B-8BB1-C90F080F47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027" b="18027"/>
          <a:stretch/>
        </p:blipFill>
        <p:spPr>
          <a:xfrm>
            <a:off x="6512069" y="2062649"/>
            <a:ext cx="4967183" cy="2117531"/>
          </a:xfrm>
          <a:prstGeom prst="rect">
            <a:avLst/>
          </a:prstGeom>
          <a:ln>
            <a:solidFill>
              <a:schemeClr val="bg1">
                <a:lumMod val="75000"/>
              </a:schemeClr>
            </a:solidFill>
          </a:ln>
          <a:effectLst>
            <a:outerShdw blurRad="190500" dist="63500" dir="2700000" algn="tl" rotWithShape="0">
              <a:prstClr val="black">
                <a:alpha val="30000"/>
              </a:prstClr>
            </a:outerShdw>
          </a:effectLst>
        </p:spPr>
      </p:pic>
      <p:grpSp>
        <p:nvGrpSpPr>
          <p:cNvPr id="51" name="组合 50">
            <a:extLst>
              <a:ext uri="{FF2B5EF4-FFF2-40B4-BE49-F238E27FC236}">
                <a16:creationId xmlns:a16="http://schemas.microsoft.com/office/drawing/2014/main" xmlns="" id="{1D513313-55F7-4550-8EF3-F5E46F12957D}"/>
              </a:ext>
            </a:extLst>
          </p:cNvPr>
          <p:cNvGrpSpPr/>
          <p:nvPr/>
        </p:nvGrpSpPr>
        <p:grpSpPr>
          <a:xfrm>
            <a:off x="760376" y="5262644"/>
            <a:ext cx="497357" cy="497357"/>
            <a:chOff x="1700334" y="4487003"/>
            <a:chExt cx="497357" cy="497357"/>
          </a:xfrm>
        </p:grpSpPr>
        <p:sp>
          <p:nvSpPr>
            <p:cNvPr id="49" name="椭圆 48">
              <a:extLst>
                <a:ext uri="{FF2B5EF4-FFF2-40B4-BE49-F238E27FC236}">
                  <a16:creationId xmlns:a16="http://schemas.microsoft.com/office/drawing/2014/main" xmlns="" id="{FE47BA57-F6D9-4C90-B8D9-EE000DDCF740}"/>
                </a:ext>
              </a:extLst>
            </p:cNvPr>
            <p:cNvSpPr/>
            <p:nvPr/>
          </p:nvSpPr>
          <p:spPr>
            <a:xfrm>
              <a:off x="1700334" y="4487003"/>
              <a:ext cx="497357" cy="497357"/>
            </a:xfrm>
            <a:prstGeom prst="ellipse">
              <a:avLst/>
            </a:prstGeom>
            <a:gradFill>
              <a:gsLst>
                <a:gs pos="0">
                  <a:schemeClr val="tx1">
                    <a:lumMod val="50000"/>
                    <a:lumOff val="50000"/>
                  </a:schemeClr>
                </a:gs>
                <a:gs pos="100000">
                  <a:schemeClr val="tx1">
                    <a:lumMod val="85000"/>
                    <a:lumOff val="15000"/>
                  </a:schemeClr>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50" name="文本框 49">
              <a:extLst>
                <a:ext uri="{FF2B5EF4-FFF2-40B4-BE49-F238E27FC236}">
                  <a16:creationId xmlns:a16="http://schemas.microsoft.com/office/drawing/2014/main" xmlns="" id="{6BB80207-633C-4B0C-86F6-42B36576F1C5}"/>
                </a:ext>
              </a:extLst>
            </p:cNvPr>
            <p:cNvSpPr txBox="1"/>
            <p:nvPr/>
          </p:nvSpPr>
          <p:spPr>
            <a:xfrm>
              <a:off x="1718702" y="4545218"/>
              <a:ext cx="471369" cy="400110"/>
            </a:xfrm>
            <a:prstGeom prst="rect">
              <a:avLst/>
            </a:prstGeom>
            <a:noFill/>
          </p:spPr>
          <p:txBody>
            <a:bodyPr wrap="square" rtlCol="0">
              <a:spAutoFit/>
            </a:bodyPr>
            <a:lstStyle/>
            <a:p>
              <a:pPr algn="ctr"/>
              <a:r>
                <a:rPr lang="en-US" altLang="zh-CN" sz="2000" dirty="0">
                  <a:solidFill>
                    <a:schemeClr val="bg1"/>
                  </a:solidFill>
                  <a:ea typeface="字魂105号-简雅黑" panose="00000500000000000000" pitchFamily="2" charset="-122"/>
                </a:rPr>
                <a:t>01</a:t>
              </a:r>
              <a:endParaRPr lang="zh-CN" altLang="en-US" sz="2000" dirty="0">
                <a:solidFill>
                  <a:schemeClr val="bg1"/>
                </a:solidFill>
                <a:ea typeface="字魂105号-简雅黑" panose="00000500000000000000" pitchFamily="2" charset="-122"/>
              </a:endParaRPr>
            </a:p>
          </p:txBody>
        </p:sp>
      </p:grpSp>
      <p:sp>
        <p:nvSpPr>
          <p:cNvPr id="54" name="TextBox 47">
            <a:extLst>
              <a:ext uri="{FF2B5EF4-FFF2-40B4-BE49-F238E27FC236}">
                <a16:creationId xmlns:a16="http://schemas.microsoft.com/office/drawing/2014/main" xmlns="" id="{766871B4-F1CC-4A70-8960-6A71DA71A728}"/>
              </a:ext>
            </a:extLst>
          </p:cNvPr>
          <p:cNvSpPr txBox="1"/>
          <p:nvPr/>
        </p:nvSpPr>
        <p:spPr>
          <a:xfrm>
            <a:off x="1374915" y="5251516"/>
            <a:ext cx="1601187" cy="615681"/>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mn-lt"/>
                <a:ea typeface="字魂105号-简雅黑" panose="00000500000000000000" pitchFamily="2" charset="-122"/>
                <a:cs typeface="+mn-ea"/>
                <a:sym typeface="+mn-lt"/>
              </a:rPr>
              <a:t>客户对公司产品（服务）是否满意？</a:t>
            </a:r>
          </a:p>
        </p:txBody>
      </p:sp>
      <p:grpSp>
        <p:nvGrpSpPr>
          <p:cNvPr id="56" name="组合 55">
            <a:extLst>
              <a:ext uri="{FF2B5EF4-FFF2-40B4-BE49-F238E27FC236}">
                <a16:creationId xmlns:a16="http://schemas.microsoft.com/office/drawing/2014/main" xmlns="" id="{C571C1A4-8414-4514-812E-C13D4FD33D1D}"/>
              </a:ext>
            </a:extLst>
          </p:cNvPr>
          <p:cNvGrpSpPr/>
          <p:nvPr/>
        </p:nvGrpSpPr>
        <p:grpSpPr>
          <a:xfrm>
            <a:off x="3514967" y="5262644"/>
            <a:ext cx="497357" cy="497357"/>
            <a:chOff x="1700334" y="4487003"/>
            <a:chExt cx="497357" cy="497357"/>
          </a:xfrm>
        </p:grpSpPr>
        <p:sp>
          <p:nvSpPr>
            <p:cNvPr id="57" name="椭圆 56">
              <a:extLst>
                <a:ext uri="{FF2B5EF4-FFF2-40B4-BE49-F238E27FC236}">
                  <a16:creationId xmlns:a16="http://schemas.microsoft.com/office/drawing/2014/main" xmlns="" id="{9969014C-7456-4957-9FAF-67B287FBDC2A}"/>
                </a:ext>
              </a:extLst>
            </p:cNvPr>
            <p:cNvSpPr/>
            <p:nvPr/>
          </p:nvSpPr>
          <p:spPr>
            <a:xfrm>
              <a:off x="1700334" y="4487003"/>
              <a:ext cx="497357" cy="497357"/>
            </a:xfrm>
            <a:prstGeom prst="ellipse">
              <a:avLst/>
            </a:prstGeom>
            <a:gradFill>
              <a:gsLst>
                <a:gs pos="0">
                  <a:srgbClr val="88CB40"/>
                </a:gs>
                <a:gs pos="100000">
                  <a:srgbClr val="25846A"/>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58" name="文本框 57">
              <a:extLst>
                <a:ext uri="{FF2B5EF4-FFF2-40B4-BE49-F238E27FC236}">
                  <a16:creationId xmlns:a16="http://schemas.microsoft.com/office/drawing/2014/main" xmlns="" id="{318D8A1E-9B0C-47CA-9334-497354208504}"/>
                </a:ext>
              </a:extLst>
            </p:cNvPr>
            <p:cNvSpPr txBox="1"/>
            <p:nvPr/>
          </p:nvSpPr>
          <p:spPr>
            <a:xfrm>
              <a:off x="1718702" y="4545218"/>
              <a:ext cx="471369" cy="400110"/>
            </a:xfrm>
            <a:prstGeom prst="rect">
              <a:avLst/>
            </a:prstGeom>
            <a:noFill/>
          </p:spPr>
          <p:txBody>
            <a:bodyPr wrap="square" rtlCol="0">
              <a:spAutoFit/>
            </a:bodyPr>
            <a:lstStyle/>
            <a:p>
              <a:pPr algn="ctr"/>
              <a:r>
                <a:rPr lang="en-US" altLang="zh-CN" sz="2000" dirty="0">
                  <a:solidFill>
                    <a:schemeClr val="bg1"/>
                  </a:solidFill>
                  <a:ea typeface="字魂105号-简雅黑" panose="00000500000000000000" pitchFamily="2" charset="-122"/>
                </a:rPr>
                <a:t>02</a:t>
              </a:r>
              <a:endParaRPr lang="zh-CN" altLang="en-US" sz="2000" dirty="0">
                <a:solidFill>
                  <a:schemeClr val="bg1"/>
                </a:solidFill>
                <a:ea typeface="字魂105号-简雅黑" panose="00000500000000000000" pitchFamily="2" charset="-122"/>
              </a:endParaRPr>
            </a:p>
          </p:txBody>
        </p:sp>
      </p:grpSp>
      <p:sp>
        <p:nvSpPr>
          <p:cNvPr id="59" name="TextBox 47">
            <a:extLst>
              <a:ext uri="{FF2B5EF4-FFF2-40B4-BE49-F238E27FC236}">
                <a16:creationId xmlns:a16="http://schemas.microsoft.com/office/drawing/2014/main" xmlns="" id="{7A5624AC-7764-456B-A04C-8370CB947B2D}"/>
              </a:ext>
            </a:extLst>
          </p:cNvPr>
          <p:cNvSpPr txBox="1"/>
          <p:nvPr/>
        </p:nvSpPr>
        <p:spPr>
          <a:xfrm>
            <a:off x="4141497" y="5200422"/>
            <a:ext cx="1601187" cy="615681"/>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mn-lt"/>
                <a:ea typeface="字魂105号-简雅黑" panose="00000500000000000000" pitchFamily="2" charset="-122"/>
                <a:cs typeface="+mn-ea"/>
                <a:sym typeface="+mn-lt"/>
              </a:rPr>
              <a:t>如果不满意，问题出在什么地方？</a:t>
            </a:r>
          </a:p>
        </p:txBody>
      </p:sp>
      <p:grpSp>
        <p:nvGrpSpPr>
          <p:cNvPr id="61" name="组合 60">
            <a:extLst>
              <a:ext uri="{FF2B5EF4-FFF2-40B4-BE49-F238E27FC236}">
                <a16:creationId xmlns:a16="http://schemas.microsoft.com/office/drawing/2014/main" xmlns="" id="{B0E74B34-B1D8-437A-9097-D52880F0C1C2}"/>
              </a:ext>
            </a:extLst>
          </p:cNvPr>
          <p:cNvGrpSpPr/>
          <p:nvPr/>
        </p:nvGrpSpPr>
        <p:grpSpPr>
          <a:xfrm>
            <a:off x="6269558" y="5262644"/>
            <a:ext cx="497357" cy="497357"/>
            <a:chOff x="1700334" y="4487003"/>
            <a:chExt cx="497357" cy="497357"/>
          </a:xfrm>
        </p:grpSpPr>
        <p:sp>
          <p:nvSpPr>
            <p:cNvPr id="62" name="椭圆 61">
              <a:extLst>
                <a:ext uri="{FF2B5EF4-FFF2-40B4-BE49-F238E27FC236}">
                  <a16:creationId xmlns:a16="http://schemas.microsoft.com/office/drawing/2014/main" xmlns="" id="{B6A4565C-F783-4AD7-8B31-CC1F105CD7AE}"/>
                </a:ext>
              </a:extLst>
            </p:cNvPr>
            <p:cNvSpPr/>
            <p:nvPr/>
          </p:nvSpPr>
          <p:spPr>
            <a:xfrm>
              <a:off x="1700334" y="4487003"/>
              <a:ext cx="497357" cy="497357"/>
            </a:xfrm>
            <a:prstGeom prst="ellipse">
              <a:avLst/>
            </a:prstGeom>
            <a:gradFill>
              <a:gsLst>
                <a:gs pos="0">
                  <a:schemeClr val="tx1">
                    <a:lumMod val="50000"/>
                    <a:lumOff val="50000"/>
                  </a:schemeClr>
                </a:gs>
                <a:gs pos="100000">
                  <a:schemeClr val="tx1">
                    <a:lumMod val="85000"/>
                    <a:lumOff val="15000"/>
                  </a:schemeClr>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63" name="文本框 62">
              <a:extLst>
                <a:ext uri="{FF2B5EF4-FFF2-40B4-BE49-F238E27FC236}">
                  <a16:creationId xmlns:a16="http://schemas.microsoft.com/office/drawing/2014/main" xmlns="" id="{E75E4602-541C-43C4-9208-6D90DDD7F4BC}"/>
                </a:ext>
              </a:extLst>
            </p:cNvPr>
            <p:cNvSpPr txBox="1"/>
            <p:nvPr/>
          </p:nvSpPr>
          <p:spPr>
            <a:xfrm>
              <a:off x="1718702" y="4545218"/>
              <a:ext cx="471369" cy="400110"/>
            </a:xfrm>
            <a:prstGeom prst="rect">
              <a:avLst/>
            </a:prstGeom>
            <a:noFill/>
          </p:spPr>
          <p:txBody>
            <a:bodyPr wrap="square" rtlCol="0">
              <a:spAutoFit/>
            </a:bodyPr>
            <a:lstStyle/>
            <a:p>
              <a:pPr algn="ctr"/>
              <a:r>
                <a:rPr lang="en-US" altLang="zh-CN" sz="2000" dirty="0">
                  <a:solidFill>
                    <a:schemeClr val="bg1"/>
                  </a:solidFill>
                  <a:ea typeface="字魂105号-简雅黑" panose="00000500000000000000" pitchFamily="2" charset="-122"/>
                </a:rPr>
                <a:t>03</a:t>
              </a:r>
              <a:endParaRPr lang="zh-CN" altLang="en-US" sz="2000" dirty="0">
                <a:solidFill>
                  <a:schemeClr val="bg1"/>
                </a:solidFill>
                <a:ea typeface="字魂105号-简雅黑" panose="00000500000000000000" pitchFamily="2" charset="-122"/>
              </a:endParaRPr>
            </a:p>
          </p:txBody>
        </p:sp>
      </p:grpSp>
      <p:sp>
        <p:nvSpPr>
          <p:cNvPr id="64" name="TextBox 47">
            <a:extLst>
              <a:ext uri="{FF2B5EF4-FFF2-40B4-BE49-F238E27FC236}">
                <a16:creationId xmlns:a16="http://schemas.microsoft.com/office/drawing/2014/main" xmlns="" id="{C06812AE-E548-4329-8B56-808BA8474CFE}"/>
              </a:ext>
            </a:extLst>
          </p:cNvPr>
          <p:cNvSpPr txBox="1"/>
          <p:nvPr/>
        </p:nvSpPr>
        <p:spPr>
          <a:xfrm>
            <a:off x="6908079" y="5200422"/>
            <a:ext cx="1601187" cy="892680"/>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mn-lt"/>
                <a:ea typeface="字魂105号-简雅黑" panose="00000500000000000000" pitchFamily="2" charset="-122"/>
                <a:cs typeface="+mn-ea"/>
                <a:sym typeface="+mn-lt"/>
              </a:rPr>
              <a:t>如果是产品（服务），应该怎样让客户满意？</a:t>
            </a:r>
          </a:p>
        </p:txBody>
      </p:sp>
      <p:grpSp>
        <p:nvGrpSpPr>
          <p:cNvPr id="66" name="组合 65">
            <a:extLst>
              <a:ext uri="{FF2B5EF4-FFF2-40B4-BE49-F238E27FC236}">
                <a16:creationId xmlns:a16="http://schemas.microsoft.com/office/drawing/2014/main" xmlns="" id="{DBBCBD0E-68EB-4639-934F-529860DC9191}"/>
              </a:ext>
            </a:extLst>
          </p:cNvPr>
          <p:cNvGrpSpPr/>
          <p:nvPr/>
        </p:nvGrpSpPr>
        <p:grpSpPr>
          <a:xfrm>
            <a:off x="9024148" y="5262644"/>
            <a:ext cx="497357" cy="497357"/>
            <a:chOff x="1700334" y="4487003"/>
            <a:chExt cx="497357" cy="497357"/>
          </a:xfrm>
        </p:grpSpPr>
        <p:sp>
          <p:nvSpPr>
            <p:cNvPr id="67" name="椭圆 66">
              <a:extLst>
                <a:ext uri="{FF2B5EF4-FFF2-40B4-BE49-F238E27FC236}">
                  <a16:creationId xmlns:a16="http://schemas.microsoft.com/office/drawing/2014/main" xmlns="" id="{C98256BC-7999-406B-8245-41B827534D9A}"/>
                </a:ext>
              </a:extLst>
            </p:cNvPr>
            <p:cNvSpPr/>
            <p:nvPr/>
          </p:nvSpPr>
          <p:spPr>
            <a:xfrm>
              <a:off x="1700334" y="4487003"/>
              <a:ext cx="497357" cy="497357"/>
            </a:xfrm>
            <a:prstGeom prst="ellipse">
              <a:avLst/>
            </a:prstGeom>
            <a:gradFill>
              <a:gsLst>
                <a:gs pos="0">
                  <a:srgbClr val="88CB40"/>
                </a:gs>
                <a:gs pos="100000">
                  <a:srgbClr val="25846A"/>
                </a:gs>
              </a:gsLst>
              <a:lin ang="2700000" scaled="0"/>
            </a:gradFill>
            <a:ln>
              <a:solidFill>
                <a:schemeClr val="bg1"/>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68" name="文本框 67">
              <a:extLst>
                <a:ext uri="{FF2B5EF4-FFF2-40B4-BE49-F238E27FC236}">
                  <a16:creationId xmlns:a16="http://schemas.microsoft.com/office/drawing/2014/main" xmlns="" id="{0B14177B-EAA2-4DB1-8C37-92506EFD802D}"/>
                </a:ext>
              </a:extLst>
            </p:cNvPr>
            <p:cNvSpPr txBox="1"/>
            <p:nvPr/>
          </p:nvSpPr>
          <p:spPr>
            <a:xfrm>
              <a:off x="1718702" y="4545218"/>
              <a:ext cx="471369" cy="400110"/>
            </a:xfrm>
            <a:prstGeom prst="rect">
              <a:avLst/>
            </a:prstGeom>
            <a:noFill/>
          </p:spPr>
          <p:txBody>
            <a:bodyPr wrap="square" rtlCol="0">
              <a:spAutoFit/>
            </a:bodyPr>
            <a:lstStyle/>
            <a:p>
              <a:pPr algn="ctr"/>
              <a:r>
                <a:rPr lang="en-US" altLang="zh-CN" sz="2000" dirty="0">
                  <a:solidFill>
                    <a:schemeClr val="bg1"/>
                  </a:solidFill>
                  <a:ea typeface="字魂105号-简雅黑" panose="00000500000000000000" pitchFamily="2" charset="-122"/>
                </a:rPr>
                <a:t>04</a:t>
              </a:r>
              <a:endParaRPr lang="zh-CN" altLang="en-US" sz="2000" dirty="0">
                <a:solidFill>
                  <a:schemeClr val="bg1"/>
                </a:solidFill>
                <a:ea typeface="字魂105号-简雅黑" panose="00000500000000000000" pitchFamily="2" charset="-122"/>
              </a:endParaRPr>
            </a:p>
          </p:txBody>
        </p:sp>
      </p:grpSp>
      <p:sp>
        <p:nvSpPr>
          <p:cNvPr id="69" name="TextBox 47">
            <a:extLst>
              <a:ext uri="{FF2B5EF4-FFF2-40B4-BE49-F238E27FC236}">
                <a16:creationId xmlns:a16="http://schemas.microsoft.com/office/drawing/2014/main" xmlns="" id="{182712E3-9A25-45E9-BD04-D4C4923122C1}"/>
              </a:ext>
            </a:extLst>
          </p:cNvPr>
          <p:cNvSpPr txBox="1"/>
          <p:nvPr/>
        </p:nvSpPr>
        <p:spPr>
          <a:xfrm>
            <a:off x="9638687" y="5209332"/>
            <a:ext cx="1601187" cy="615681"/>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mn-lt"/>
                <a:ea typeface="字魂105号-简雅黑" panose="00000500000000000000" pitchFamily="2" charset="-122"/>
                <a:cs typeface="+mn-ea"/>
                <a:sym typeface="+mn-lt"/>
              </a:rPr>
              <a:t>应该将客户意见递交到哪个部门？</a:t>
            </a:r>
          </a:p>
        </p:txBody>
      </p:sp>
      <p:sp>
        <p:nvSpPr>
          <p:cNvPr id="36" name="TextBox 55">
            <a:extLst>
              <a:ext uri="{FF2B5EF4-FFF2-40B4-BE49-F238E27FC236}">
                <a16:creationId xmlns:a16="http://schemas.microsoft.com/office/drawing/2014/main" xmlns="" id="{BA98FDFE-D6EA-470F-BAFE-B924F599C31D}"/>
              </a:ext>
            </a:extLst>
          </p:cNvPr>
          <p:cNvSpPr txBox="1"/>
          <p:nvPr/>
        </p:nvSpPr>
        <p:spPr>
          <a:xfrm>
            <a:off x="982955" y="2796024"/>
            <a:ext cx="3947210" cy="616900"/>
          </a:xfrm>
          <a:prstGeom prst="rect">
            <a:avLst/>
          </a:prstGeom>
          <a:noFill/>
        </p:spPr>
        <p:txBody>
          <a:bodyPr wrap="square" rtlCol="0">
            <a:spAutoFit/>
          </a:bodyPr>
          <a:lstStyle>
            <a:defPPr>
              <a:defRPr lang="en-US"/>
            </a:defPPr>
            <a:lvl1pPr>
              <a:lnSpc>
                <a:spcPts val="3000"/>
              </a:lnSpc>
              <a:defRPr sz="1600">
                <a:solidFill>
                  <a:schemeClr val="tx1">
                    <a:lumMod val="85000"/>
                    <a:lumOff val="15000"/>
                  </a:schemeClr>
                </a:solidFill>
                <a:cs typeface="+mn-ea"/>
              </a:defRPr>
            </a:lvl1pPr>
          </a:lstStyle>
          <a:p>
            <a:pPr>
              <a:lnSpc>
                <a:spcPct val="150000"/>
              </a:lnSpc>
            </a:pPr>
            <a:r>
              <a:rPr lang="zh-CN" altLang="en-US" sz="1200" dirty="0">
                <a:solidFill>
                  <a:schemeClr val="tx1">
                    <a:lumMod val="50000"/>
                    <a:lumOff val="50000"/>
                  </a:schemeClr>
                </a:solidFill>
                <a:ea typeface="字魂105号-简雅黑" panose="00000500000000000000" pitchFamily="2" charset="-122"/>
                <a:sym typeface="+mn-lt"/>
              </a:rPr>
              <a:t>只有有了“客户满意度”这个数据，才能更好的去完成客户服务工作。</a:t>
            </a:r>
          </a:p>
        </p:txBody>
      </p:sp>
      <p:sp>
        <p:nvSpPr>
          <p:cNvPr id="33" name="文本占位符 6146">
            <a:extLst>
              <a:ext uri="{FF2B5EF4-FFF2-40B4-BE49-F238E27FC236}">
                <a16:creationId xmlns:a16="http://schemas.microsoft.com/office/drawing/2014/main" xmlns="" id="{81998779-ED04-4FC0-8D95-85285A093C01}"/>
              </a:ext>
            </a:extLst>
          </p:cNvPr>
          <p:cNvSpPr txBox="1">
            <a:spLocks/>
          </p:cNvSpPr>
          <p:nvPr/>
        </p:nvSpPr>
        <p:spPr>
          <a:xfrm>
            <a:off x="-1673069" y="6836612"/>
            <a:ext cx="6156960" cy="2590165"/>
          </a:xfrm>
          <a:prstGeom prst="rect">
            <a:avLst/>
          </a:prstGeom>
        </p:spPr>
        <p:txBody>
          <a:bodyPr vert="horz" wrap="square"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tx1"/>
              </a:buClr>
              <a:buFont typeface="Arial" panose="020B0604020202020204" pitchFamily="34" charset="0"/>
              <a:buNone/>
            </a:pPr>
            <a:endParaRPr lang="zh-CN" altLang="en-US" sz="1400" dirty="0" smtClean="0">
              <a:solidFill>
                <a:schemeClr val="tx1">
                  <a:lumMod val="75000"/>
                  <a:lumOff val="25000"/>
                </a:schemeClr>
              </a:solidFill>
              <a:ea typeface="Aa吃鸡专用体 (非商业使用)" panose="02010600010101010101" charset="-122"/>
            </a:endParaRPr>
          </a:p>
        </p:txBody>
      </p:sp>
      <p:sp>
        <p:nvSpPr>
          <p:cNvPr id="2" name="圆角矩形 1"/>
          <p:cNvSpPr/>
          <p:nvPr/>
        </p:nvSpPr>
        <p:spPr>
          <a:xfrm>
            <a:off x="1045317" y="2117160"/>
            <a:ext cx="1892232" cy="418067"/>
          </a:xfrm>
          <a:prstGeom prst="roundRect">
            <a:avLst>
              <a:gd name="adj" fmla="val 50000"/>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zh-CN" altLang="en-US" sz="2000" b="1" dirty="0" smtClean="0">
                <a:latin typeface="字魂105号-简雅黑" panose="00000500000000000000" pitchFamily="2" charset="-122"/>
                <a:ea typeface="字魂105号-简雅黑" panose="00000500000000000000" pitchFamily="2" charset="-122"/>
                <a:sym typeface="+mn-ea"/>
              </a:rPr>
              <a:t>管理措施</a:t>
            </a:r>
            <a:endParaRPr lang="zh-CN" altLang="en-US" sz="2000" b="1" dirty="0">
              <a:latin typeface="字魂105号-简雅黑" panose="00000500000000000000" pitchFamily="2" charset="-122"/>
              <a:ea typeface="字魂105号-简雅黑" panose="00000500000000000000" pitchFamily="2" charset="-122"/>
              <a:sym typeface="+mn-ea"/>
            </a:endParaRPr>
          </a:p>
        </p:txBody>
      </p:sp>
      <p:grpSp>
        <p:nvGrpSpPr>
          <p:cNvPr id="29" name="组合 28"/>
          <p:cNvGrpSpPr/>
          <p:nvPr/>
        </p:nvGrpSpPr>
        <p:grpSpPr>
          <a:xfrm>
            <a:off x="3320458" y="458741"/>
            <a:ext cx="5572519" cy="785143"/>
            <a:chOff x="1679798" y="438128"/>
            <a:chExt cx="5572519" cy="785143"/>
          </a:xfrm>
        </p:grpSpPr>
        <p:sp>
          <p:nvSpPr>
            <p:cNvPr id="30" name="文本框 29"/>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工作不足之处</a:t>
              </a:r>
            </a:p>
          </p:txBody>
        </p:sp>
        <p:sp>
          <p:nvSpPr>
            <p:cNvPr id="31" name="文本框 30"/>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78127871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checkerboard(across)">
                                      <p:cBhvr>
                                        <p:cTn id="13" dur="500"/>
                                        <p:tgtEl>
                                          <p:spTgt spid="48"/>
                                        </p:tgtEl>
                                      </p:cBhvr>
                                    </p:animEffect>
                                  </p:childTnLst>
                                </p:cTn>
                              </p:par>
                            </p:childTnLst>
                          </p:cTn>
                        </p:par>
                        <p:par>
                          <p:cTn id="14" fill="hold">
                            <p:stCondLst>
                              <p:cond delay="1500"/>
                            </p:stCondLst>
                            <p:childTnLst>
                              <p:par>
                                <p:cTn id="15" presetID="53" presetClass="entr" presetSubtype="16" fill="hold" grpId="0" nodeType="afterEffect">
                                  <p:stCondLst>
                                    <p:cond delay="0"/>
                                  </p:stCondLst>
                                  <p:iterate type="wd">
                                    <p:tmPct val="10000"/>
                                  </p:iterate>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par>
                          <p:cTn id="20" fill="hold">
                            <p:stCondLst>
                              <p:cond delay="27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0"/>
                                        </p:tgtEl>
                                        <p:attrNameLst>
                                          <p:attrName>ppt_y</p:attrName>
                                        </p:attrNameLst>
                                      </p:cBhvr>
                                      <p:tavLst>
                                        <p:tav tm="0">
                                          <p:val>
                                            <p:strVal val="#ppt_y"/>
                                          </p:val>
                                        </p:tav>
                                        <p:tav tm="100000">
                                          <p:val>
                                            <p:strVal val="#ppt_y"/>
                                          </p:val>
                                        </p:tav>
                                      </p:tavLst>
                                    </p:anim>
                                    <p:anim calcmode="lin" valueType="num">
                                      <p:cBhvr>
                                        <p:cTn id="2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0"/>
                                        </p:tgtEl>
                                      </p:cBhvr>
                                    </p:animEffect>
                                  </p:childTnLst>
                                </p:cTn>
                              </p:par>
                            </p:childTnLst>
                          </p:cTn>
                        </p:par>
                        <p:par>
                          <p:cTn id="28" fill="hold">
                            <p:stCondLst>
                              <p:cond delay="3800"/>
                            </p:stCondLst>
                            <p:childTnLst>
                              <p:par>
                                <p:cTn id="29" presetID="16" presetClass="entr" presetSubtype="2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par>
                          <p:cTn id="32" fill="hold">
                            <p:stCondLst>
                              <p:cond delay="4300"/>
                            </p:stCondLst>
                            <p:childTnLst>
                              <p:par>
                                <p:cTn id="33" presetID="2" presetClass="entr" presetSubtype="2"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1+#ppt_w/2"/>
                                          </p:val>
                                        </p:tav>
                                        <p:tav tm="100000">
                                          <p:val>
                                            <p:strVal val="#ppt_x"/>
                                          </p:val>
                                        </p:tav>
                                      </p:tavLst>
                                    </p:anim>
                                    <p:anim calcmode="lin" valueType="num">
                                      <p:cBhvr additive="base">
                                        <p:cTn id="40" dur="500" fill="hold"/>
                                        <p:tgtEl>
                                          <p:spTgt spid="5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1+#ppt_w/2"/>
                                          </p:val>
                                        </p:tav>
                                        <p:tav tm="100000">
                                          <p:val>
                                            <p:strVal val="#ppt_x"/>
                                          </p:val>
                                        </p:tav>
                                      </p:tavLst>
                                    </p:anim>
                                    <p:anim calcmode="lin" valueType="num">
                                      <p:cBhvr additive="base">
                                        <p:cTn id="44" dur="500" fill="hold"/>
                                        <p:tgtEl>
                                          <p:spTgt spid="6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1+#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par>
                          <p:cTn id="49" fill="hold">
                            <p:stCondLst>
                              <p:cond delay="4800"/>
                            </p:stCondLst>
                            <p:childTnLst>
                              <p:par>
                                <p:cTn id="50" presetID="17"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ppt_x</p:attrName>
                                        </p:attrNameLst>
                                      </p:cBhvr>
                                      <p:tavLst>
                                        <p:tav tm="0">
                                          <p:val>
                                            <p:strVal val="#ppt_x-#ppt_w/2"/>
                                          </p:val>
                                        </p:tav>
                                        <p:tav tm="100000">
                                          <p:val>
                                            <p:strVal val="#ppt_x"/>
                                          </p:val>
                                        </p:tav>
                                      </p:tavLst>
                                    </p:anim>
                                    <p:anim calcmode="lin" valueType="num">
                                      <p:cBhvr>
                                        <p:cTn id="53" dur="500" fill="hold"/>
                                        <p:tgtEl>
                                          <p:spTgt spid="42"/>
                                        </p:tgtEl>
                                        <p:attrNameLst>
                                          <p:attrName>ppt_y</p:attrName>
                                        </p:attrNameLst>
                                      </p:cBhvr>
                                      <p:tavLst>
                                        <p:tav tm="0">
                                          <p:val>
                                            <p:strVal val="#ppt_y"/>
                                          </p:val>
                                        </p:tav>
                                        <p:tav tm="100000">
                                          <p:val>
                                            <p:strVal val="#ppt_y"/>
                                          </p:val>
                                        </p:tav>
                                      </p:tavLst>
                                    </p:anim>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ppt_x</p:attrName>
                                        </p:attrNameLst>
                                      </p:cBhvr>
                                      <p:tavLst>
                                        <p:tav tm="0">
                                          <p:val>
                                            <p:strVal val="#ppt_x-#ppt_w/2"/>
                                          </p:val>
                                        </p:tav>
                                        <p:tav tm="100000">
                                          <p:val>
                                            <p:strVal val="#ppt_x"/>
                                          </p:val>
                                        </p:tav>
                                      </p:tavLst>
                                    </p:anim>
                                    <p:anim calcmode="lin" valueType="num">
                                      <p:cBhvr>
                                        <p:cTn id="59" dur="500" fill="hold"/>
                                        <p:tgtEl>
                                          <p:spTgt spid="43"/>
                                        </p:tgtEl>
                                        <p:attrNameLst>
                                          <p:attrName>ppt_y</p:attrName>
                                        </p:attrNameLst>
                                      </p:cBhvr>
                                      <p:tavLst>
                                        <p:tav tm="0">
                                          <p:val>
                                            <p:strVal val="#ppt_y"/>
                                          </p:val>
                                        </p:tav>
                                        <p:tav tm="100000">
                                          <p:val>
                                            <p:strVal val="#ppt_y"/>
                                          </p:val>
                                        </p:tav>
                                      </p:tavLst>
                                    </p:anim>
                                    <p:anim calcmode="lin" valueType="num">
                                      <p:cBhvr>
                                        <p:cTn id="60" dur="500" fill="hold"/>
                                        <p:tgtEl>
                                          <p:spTgt spid="43"/>
                                        </p:tgtEl>
                                        <p:attrNameLst>
                                          <p:attrName>ppt_w</p:attrName>
                                        </p:attrNameLst>
                                      </p:cBhvr>
                                      <p:tavLst>
                                        <p:tav tm="0">
                                          <p:val>
                                            <p:fltVal val="0"/>
                                          </p:val>
                                        </p:tav>
                                        <p:tav tm="100000">
                                          <p:val>
                                            <p:strVal val="#ppt_w"/>
                                          </p:val>
                                        </p:tav>
                                      </p:tavLst>
                                    </p:anim>
                                    <p:anim calcmode="lin" valueType="num">
                                      <p:cBhvr>
                                        <p:cTn id="61" dur="500" fill="hold"/>
                                        <p:tgtEl>
                                          <p:spTgt spid="43"/>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500" fill="hold"/>
                                        <p:tgtEl>
                                          <p:spTgt spid="44"/>
                                        </p:tgtEl>
                                        <p:attrNameLst>
                                          <p:attrName>ppt_x</p:attrName>
                                        </p:attrNameLst>
                                      </p:cBhvr>
                                      <p:tavLst>
                                        <p:tav tm="0">
                                          <p:val>
                                            <p:strVal val="#ppt_x-#ppt_w/2"/>
                                          </p:val>
                                        </p:tav>
                                        <p:tav tm="100000">
                                          <p:val>
                                            <p:strVal val="#ppt_x"/>
                                          </p:val>
                                        </p:tav>
                                      </p:tavLst>
                                    </p:anim>
                                    <p:anim calcmode="lin" valueType="num">
                                      <p:cBhvr>
                                        <p:cTn id="65" dur="500" fill="hold"/>
                                        <p:tgtEl>
                                          <p:spTgt spid="44"/>
                                        </p:tgtEl>
                                        <p:attrNameLst>
                                          <p:attrName>ppt_y</p:attrName>
                                        </p:attrNameLst>
                                      </p:cBhvr>
                                      <p:tavLst>
                                        <p:tav tm="0">
                                          <p:val>
                                            <p:strVal val="#ppt_y"/>
                                          </p:val>
                                        </p:tav>
                                        <p:tav tm="100000">
                                          <p:val>
                                            <p:strVal val="#ppt_y"/>
                                          </p:val>
                                        </p:tav>
                                      </p:tavLst>
                                    </p:anim>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strVal val="#ppt_h"/>
                                          </p:val>
                                        </p:tav>
                                        <p:tav tm="100000">
                                          <p:val>
                                            <p:strVal val="#ppt_h"/>
                                          </p:val>
                                        </p:tav>
                                      </p:tavLst>
                                    </p:anim>
                                  </p:childTnLst>
                                </p:cTn>
                              </p:par>
                              <p:par>
                                <p:cTn id="68" presetID="17" presetClass="entr" presetSubtype="8"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ppt_x</p:attrName>
                                        </p:attrNameLst>
                                      </p:cBhvr>
                                      <p:tavLst>
                                        <p:tav tm="0">
                                          <p:val>
                                            <p:strVal val="#ppt_x-#ppt_w/2"/>
                                          </p:val>
                                        </p:tav>
                                        <p:tav tm="100000">
                                          <p:val>
                                            <p:strVal val="#ppt_x"/>
                                          </p:val>
                                        </p:tav>
                                      </p:tavLst>
                                    </p:anim>
                                    <p:anim calcmode="lin" valueType="num">
                                      <p:cBhvr>
                                        <p:cTn id="71" dur="500" fill="hold"/>
                                        <p:tgtEl>
                                          <p:spTgt spid="45"/>
                                        </p:tgtEl>
                                        <p:attrNameLst>
                                          <p:attrName>ppt_y</p:attrName>
                                        </p:attrNameLst>
                                      </p:cBhvr>
                                      <p:tavLst>
                                        <p:tav tm="0">
                                          <p:val>
                                            <p:strVal val="#ppt_y"/>
                                          </p:val>
                                        </p:tav>
                                        <p:tav tm="100000">
                                          <p:val>
                                            <p:strVal val="#ppt_y"/>
                                          </p:val>
                                        </p:tav>
                                      </p:tavLst>
                                    </p:anim>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strVal val="#ppt_h"/>
                                          </p:val>
                                        </p:tav>
                                        <p:tav tm="100000">
                                          <p:val>
                                            <p:strVal val="#ppt_h"/>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anim calcmode="lin" valueType="num">
                                      <p:cBhvr>
                                        <p:cTn id="77" dur="500" fill="hold"/>
                                        <p:tgtEl>
                                          <p:spTgt spid="54"/>
                                        </p:tgtEl>
                                        <p:attrNameLst>
                                          <p:attrName>ppt_x</p:attrName>
                                        </p:attrNameLst>
                                      </p:cBhvr>
                                      <p:tavLst>
                                        <p:tav tm="0">
                                          <p:val>
                                            <p:strVal val="#ppt_x"/>
                                          </p:val>
                                        </p:tav>
                                        <p:tav tm="100000">
                                          <p:val>
                                            <p:strVal val="#ppt_x"/>
                                          </p:val>
                                        </p:tav>
                                      </p:tavLst>
                                    </p:anim>
                                    <p:anim calcmode="lin" valueType="num">
                                      <p:cBhvr>
                                        <p:cTn id="78" dur="500" fill="hold"/>
                                        <p:tgtEl>
                                          <p:spTgt spid="5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anim calcmode="lin" valueType="num">
                                      <p:cBhvr>
                                        <p:cTn id="82" dur="500" fill="hold"/>
                                        <p:tgtEl>
                                          <p:spTgt spid="59"/>
                                        </p:tgtEl>
                                        <p:attrNameLst>
                                          <p:attrName>ppt_x</p:attrName>
                                        </p:attrNameLst>
                                      </p:cBhvr>
                                      <p:tavLst>
                                        <p:tav tm="0">
                                          <p:val>
                                            <p:strVal val="#ppt_x"/>
                                          </p:val>
                                        </p:tav>
                                        <p:tav tm="100000">
                                          <p:val>
                                            <p:strVal val="#ppt_x"/>
                                          </p:val>
                                        </p:tav>
                                      </p:tavLst>
                                    </p:anim>
                                    <p:anim calcmode="lin" valueType="num">
                                      <p:cBhvr>
                                        <p:cTn id="83" dur="500" fill="hold"/>
                                        <p:tgtEl>
                                          <p:spTgt spid="5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500"/>
                                        <p:tgtEl>
                                          <p:spTgt spid="64"/>
                                        </p:tgtEl>
                                      </p:cBhvr>
                                    </p:animEffect>
                                    <p:anim calcmode="lin" valueType="num">
                                      <p:cBhvr>
                                        <p:cTn id="87" dur="500" fill="hold"/>
                                        <p:tgtEl>
                                          <p:spTgt spid="64"/>
                                        </p:tgtEl>
                                        <p:attrNameLst>
                                          <p:attrName>ppt_x</p:attrName>
                                        </p:attrNameLst>
                                      </p:cBhvr>
                                      <p:tavLst>
                                        <p:tav tm="0">
                                          <p:val>
                                            <p:strVal val="#ppt_x"/>
                                          </p:val>
                                        </p:tav>
                                        <p:tav tm="100000">
                                          <p:val>
                                            <p:strVal val="#ppt_x"/>
                                          </p:val>
                                        </p:tav>
                                      </p:tavLst>
                                    </p:anim>
                                    <p:anim calcmode="lin" valueType="num">
                                      <p:cBhvr>
                                        <p:cTn id="88" dur="500" fill="hold"/>
                                        <p:tgtEl>
                                          <p:spTgt spid="6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500"/>
                                        <p:tgtEl>
                                          <p:spTgt spid="69"/>
                                        </p:tgtEl>
                                      </p:cBhvr>
                                    </p:animEffect>
                                    <p:anim calcmode="lin" valueType="num">
                                      <p:cBhvr>
                                        <p:cTn id="92" dur="500" fill="hold"/>
                                        <p:tgtEl>
                                          <p:spTgt spid="69"/>
                                        </p:tgtEl>
                                        <p:attrNameLst>
                                          <p:attrName>ppt_x</p:attrName>
                                        </p:attrNameLst>
                                      </p:cBhvr>
                                      <p:tavLst>
                                        <p:tav tm="0">
                                          <p:val>
                                            <p:strVal val="#ppt_x"/>
                                          </p:val>
                                        </p:tav>
                                        <p:tav tm="100000">
                                          <p:val>
                                            <p:strVal val="#ppt_x"/>
                                          </p:val>
                                        </p:tav>
                                      </p:tavLst>
                                    </p:anim>
                                    <p:anim calcmode="lin" valueType="num">
                                      <p:cBhvr>
                                        <p:cTn id="93" dur="500" fill="hold"/>
                                        <p:tgtEl>
                                          <p:spTgt spid="69"/>
                                        </p:tgtEl>
                                        <p:attrNameLst>
                                          <p:attrName>ppt_y</p:attrName>
                                        </p:attrNameLst>
                                      </p:cBhvr>
                                      <p:tavLst>
                                        <p:tav tm="0">
                                          <p:val>
                                            <p:strVal val="#ppt_y+.1"/>
                                          </p:val>
                                        </p:tav>
                                        <p:tav tm="100000">
                                          <p:val>
                                            <p:strVal val="#ppt_y"/>
                                          </p:val>
                                        </p:tav>
                                      </p:tavLst>
                                    </p:anim>
                                  </p:childTnLst>
                                </p:cTn>
                              </p:par>
                              <p:par>
                                <p:cTn id="94" presetID="53" presetClass="entr" presetSubtype="16" fill="hold" grpId="0" nodeType="withEffect" nodePh="1">
                                  <p:stCondLst>
                                    <p:cond delay="0"/>
                                  </p:stCondLst>
                                  <p:endCondLst>
                                    <p:cond evt="begin" delay="0">
                                      <p:tn val="94"/>
                                    </p:cond>
                                  </p:endCondLst>
                                  <p:childTnLst>
                                    <p:set>
                                      <p:cBhvr>
                                        <p:cTn id="95" dur="1" fill="hold">
                                          <p:stCondLst>
                                            <p:cond delay="0"/>
                                          </p:stCondLst>
                                        </p:cTn>
                                        <p:tgtEl>
                                          <p:spTgt spid="33">
                                            <p:txEl>
                                              <p:pRg st="0" end="0"/>
                                            </p:txEl>
                                          </p:spTgt>
                                        </p:tgtEl>
                                        <p:attrNameLst>
                                          <p:attrName>style.visibility</p:attrName>
                                        </p:attrNameLst>
                                      </p:cBhvr>
                                      <p:to>
                                        <p:strVal val="visible"/>
                                      </p:to>
                                    </p:set>
                                    <p:anim calcmode="lin" valueType="num">
                                      <p:cBhvr>
                                        <p:cTn id="9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8"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P spid="43" grpId="0" animBg="1"/>
      <p:bldP spid="44" grpId="0" animBg="1"/>
      <p:bldP spid="45" grpId="0" animBg="1"/>
      <p:bldP spid="54" grpId="0"/>
      <p:bldP spid="59" grpId="0"/>
      <p:bldP spid="64" grpId="0"/>
      <p:bldP spid="69" grpId="0"/>
      <p:bldP spid="36" grpId="0"/>
      <p:bldP spid="33" grpId="0" build="p"/>
      <p:bldP spid="33" grpId="1" build="p"/>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34753" y="2657444"/>
            <a:ext cx="1792053" cy="1218920"/>
            <a:chOff x="1533958" y="2724679"/>
            <a:chExt cx="1792053" cy="1218920"/>
          </a:xfrm>
          <a:gradFill>
            <a:gsLst>
              <a:gs pos="0">
                <a:srgbClr val="88CB40"/>
              </a:gs>
              <a:gs pos="100000">
                <a:srgbClr val="25846A"/>
              </a:gs>
            </a:gsLst>
            <a:lin ang="2700000" scaled="0"/>
          </a:gradFill>
          <a:effectLst>
            <a:outerShdw blurRad="254000" dist="63500" dir="2700000" algn="tl" rotWithShape="0">
              <a:prstClr val="black">
                <a:alpha val="30000"/>
              </a:prstClr>
            </a:outerShdw>
          </a:effectLst>
        </p:grpSpPr>
        <p:sp>
          <p:nvSpPr>
            <p:cNvPr id="11" name="Freeform 5"/>
            <p:cNvSpPr>
              <a:spLocks noChangeAspect="1"/>
            </p:cNvSpPr>
            <p:nvPr/>
          </p:nvSpPr>
          <p:spPr bwMode="auto">
            <a:xfrm>
              <a:off x="153395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12" name="TextBox 11"/>
            <p:cNvSpPr txBox="1"/>
            <p:nvPr/>
          </p:nvSpPr>
          <p:spPr>
            <a:xfrm>
              <a:off x="1758124" y="2939449"/>
              <a:ext cx="1338829" cy="417487"/>
            </a:xfrm>
            <a:prstGeom prst="rect">
              <a:avLst/>
            </a:prstGeom>
            <a:grpFill/>
          </p:spPr>
          <p:txBody>
            <a:bodyPr wrap="none" rtlCol="0">
              <a:spAutoFit/>
            </a:bodyPr>
            <a:lstStyle/>
            <a:p>
              <a:pPr algn="ctr">
                <a:lnSpc>
                  <a:spcPct val="130000"/>
                </a:lnSpc>
              </a:pP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工作不足一</a:t>
              </a:r>
              <a:endPar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3" name="组合 12"/>
          <p:cNvGrpSpPr/>
          <p:nvPr/>
        </p:nvGrpSpPr>
        <p:grpSpPr>
          <a:xfrm>
            <a:off x="1127448" y="4142887"/>
            <a:ext cx="2601772" cy="1216883"/>
            <a:chOff x="1126654" y="4156333"/>
            <a:chExt cx="2601772" cy="1216883"/>
          </a:xfrm>
        </p:grpSpPr>
        <p:sp>
          <p:nvSpPr>
            <p:cNvPr id="14" name="圆角矩形 13"/>
            <p:cNvSpPr/>
            <p:nvPr/>
          </p:nvSpPr>
          <p:spPr>
            <a:xfrm>
              <a:off x="1126654" y="4156333"/>
              <a:ext cx="2601772" cy="1216883"/>
            </a:xfrm>
            <a:prstGeom prst="roundRect">
              <a:avLst>
                <a:gd name="adj" fmla="val 50000"/>
              </a:avLst>
            </a:prstGeom>
            <a:no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5" name="TextBox 14"/>
            <p:cNvSpPr txBox="1"/>
            <p:nvPr/>
          </p:nvSpPr>
          <p:spPr>
            <a:xfrm>
              <a:off x="1427955"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点击输入简要文字内容，文字内容需概括精炼，不用多余的文字修饰。</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6" name="组合 15"/>
          <p:cNvGrpSpPr/>
          <p:nvPr/>
        </p:nvGrpSpPr>
        <p:grpSpPr>
          <a:xfrm>
            <a:off x="3590187" y="4142887"/>
            <a:ext cx="2601772" cy="1216883"/>
            <a:chOff x="3589393" y="4156333"/>
            <a:chExt cx="2601772" cy="1216883"/>
          </a:xfrm>
        </p:grpSpPr>
        <p:sp>
          <p:nvSpPr>
            <p:cNvPr id="17" name="圆角矩形 16"/>
            <p:cNvSpPr/>
            <p:nvPr/>
          </p:nvSpPr>
          <p:spPr>
            <a:xfrm>
              <a:off x="3589393" y="4156333"/>
              <a:ext cx="2601772" cy="1216883"/>
            </a:xfrm>
            <a:prstGeom prst="roundRect">
              <a:avLst>
                <a:gd name="adj" fmla="val 50000"/>
              </a:avLst>
            </a:prstGeom>
            <a:no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8" name="TextBox 17"/>
            <p:cNvSpPr txBox="1"/>
            <p:nvPr/>
          </p:nvSpPr>
          <p:spPr>
            <a:xfrm>
              <a:off x="3941250"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点击输入简要文字内容，文字内容需概括精炼，不用多余的文字修饰。</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9" name="组合 18"/>
          <p:cNvGrpSpPr/>
          <p:nvPr/>
        </p:nvGrpSpPr>
        <p:grpSpPr>
          <a:xfrm>
            <a:off x="6052927" y="4142887"/>
            <a:ext cx="2601772" cy="1216883"/>
            <a:chOff x="6052133" y="4156333"/>
            <a:chExt cx="2601772" cy="1216883"/>
          </a:xfrm>
        </p:grpSpPr>
        <p:sp>
          <p:nvSpPr>
            <p:cNvPr id="20" name="圆角矩形 19"/>
            <p:cNvSpPr/>
            <p:nvPr/>
          </p:nvSpPr>
          <p:spPr>
            <a:xfrm>
              <a:off x="6052133" y="4156333"/>
              <a:ext cx="2601772" cy="1216883"/>
            </a:xfrm>
            <a:prstGeom prst="roundRect">
              <a:avLst>
                <a:gd name="adj" fmla="val 50000"/>
              </a:avLst>
            </a:prstGeom>
            <a:no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1" name="TextBox 20"/>
            <p:cNvSpPr txBox="1"/>
            <p:nvPr/>
          </p:nvSpPr>
          <p:spPr>
            <a:xfrm>
              <a:off x="6403991"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点击输入简要文字内容，文字内容需概括精炼，不用多余的文字修饰。</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2" name="组合 21"/>
          <p:cNvGrpSpPr/>
          <p:nvPr/>
        </p:nvGrpSpPr>
        <p:grpSpPr>
          <a:xfrm>
            <a:off x="8515666" y="4142887"/>
            <a:ext cx="2601772" cy="1216883"/>
            <a:chOff x="8514872" y="4156333"/>
            <a:chExt cx="2601772" cy="1216883"/>
          </a:xfrm>
        </p:grpSpPr>
        <p:sp>
          <p:nvSpPr>
            <p:cNvPr id="23" name="圆角矩形 22"/>
            <p:cNvSpPr/>
            <p:nvPr/>
          </p:nvSpPr>
          <p:spPr>
            <a:xfrm>
              <a:off x="8514872" y="4156333"/>
              <a:ext cx="2601772" cy="1216883"/>
            </a:xfrm>
            <a:prstGeom prst="roundRect">
              <a:avLst>
                <a:gd name="adj" fmla="val 50000"/>
              </a:avLst>
            </a:prstGeom>
            <a:no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4" name="TextBox 23"/>
            <p:cNvSpPr txBox="1"/>
            <p:nvPr/>
          </p:nvSpPr>
          <p:spPr>
            <a:xfrm>
              <a:off x="8866730"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点击输入简要文字内容，文字内容需概括精炼，不用多余的文字修饰。</a:t>
              </a:r>
              <a:endParaRPr lang="en-US" altLang="zh-CN" sz="10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5" name="组合 24"/>
          <p:cNvGrpSpPr/>
          <p:nvPr/>
        </p:nvGrpSpPr>
        <p:grpSpPr>
          <a:xfrm>
            <a:off x="3997493" y="2657444"/>
            <a:ext cx="1792053" cy="1218920"/>
            <a:chOff x="3996698" y="2724679"/>
            <a:chExt cx="1792053" cy="1218920"/>
          </a:xfrm>
          <a:gradFill>
            <a:gsLst>
              <a:gs pos="0">
                <a:schemeClr val="tx1">
                  <a:lumMod val="50000"/>
                  <a:lumOff val="50000"/>
                </a:schemeClr>
              </a:gs>
              <a:gs pos="100000">
                <a:schemeClr val="tx1">
                  <a:lumMod val="85000"/>
                  <a:lumOff val="15000"/>
                </a:schemeClr>
              </a:gs>
            </a:gsLst>
            <a:lin ang="2700000" scaled="0"/>
          </a:gradFill>
          <a:effectLst>
            <a:outerShdw blurRad="254000" dist="63500" dir="2700000" algn="tl" rotWithShape="0">
              <a:prstClr val="black">
                <a:alpha val="30000"/>
              </a:prstClr>
            </a:outerShdw>
          </a:effectLst>
        </p:grpSpPr>
        <p:sp>
          <p:nvSpPr>
            <p:cNvPr id="26" name="Freeform 5"/>
            <p:cNvSpPr>
              <a:spLocks noChangeAspect="1"/>
            </p:cNvSpPr>
            <p:nvPr/>
          </p:nvSpPr>
          <p:spPr bwMode="auto">
            <a:xfrm>
              <a:off x="399669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27" name="TextBox 26"/>
            <p:cNvSpPr txBox="1"/>
            <p:nvPr/>
          </p:nvSpPr>
          <p:spPr>
            <a:xfrm>
              <a:off x="4220863" y="2939449"/>
              <a:ext cx="1338828" cy="408573"/>
            </a:xfrm>
            <a:prstGeom prst="rect">
              <a:avLst/>
            </a:prstGeom>
            <a:grpFill/>
          </p:spPr>
          <p:txBody>
            <a:bodyPr wrap="none" rtlCol="0">
              <a:spAutoFit/>
            </a:bodyPr>
            <a:lstStyle/>
            <a:p>
              <a:pPr algn="ctr">
                <a:lnSpc>
                  <a:spcPct val="130000"/>
                </a:lnSpc>
              </a:pPr>
              <a:r>
                <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rPr>
                <a:t>工作不足</a:t>
              </a: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二</a:t>
              </a:r>
              <a:endPar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8" name="组合 27"/>
          <p:cNvGrpSpPr/>
          <p:nvPr/>
        </p:nvGrpSpPr>
        <p:grpSpPr>
          <a:xfrm>
            <a:off x="6455342" y="2657444"/>
            <a:ext cx="1792053" cy="1218920"/>
            <a:chOff x="6454547" y="2724679"/>
            <a:chExt cx="1792053" cy="1218920"/>
          </a:xfrm>
          <a:gradFill>
            <a:gsLst>
              <a:gs pos="0">
                <a:srgbClr val="88CB40"/>
              </a:gs>
              <a:gs pos="100000">
                <a:srgbClr val="25846A"/>
              </a:gs>
            </a:gsLst>
            <a:lin ang="2700000" scaled="0"/>
          </a:gradFill>
          <a:effectLst>
            <a:outerShdw blurRad="254000" dist="63500" dir="2700000" algn="tl" rotWithShape="0">
              <a:prstClr val="black">
                <a:alpha val="30000"/>
              </a:prstClr>
            </a:outerShdw>
          </a:effectLst>
        </p:grpSpPr>
        <p:sp>
          <p:nvSpPr>
            <p:cNvPr id="29" name="Freeform 5"/>
            <p:cNvSpPr>
              <a:spLocks noChangeAspect="1"/>
            </p:cNvSpPr>
            <p:nvPr/>
          </p:nvSpPr>
          <p:spPr bwMode="auto">
            <a:xfrm>
              <a:off x="6454547"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30" name="TextBox 29"/>
            <p:cNvSpPr txBox="1"/>
            <p:nvPr/>
          </p:nvSpPr>
          <p:spPr>
            <a:xfrm>
              <a:off x="6683604" y="2939449"/>
              <a:ext cx="1338828" cy="408573"/>
            </a:xfrm>
            <a:prstGeom prst="rect">
              <a:avLst/>
            </a:prstGeom>
            <a:grpFill/>
          </p:spPr>
          <p:txBody>
            <a:bodyPr wrap="none" rtlCol="0">
              <a:spAutoFit/>
            </a:bodyPr>
            <a:lstStyle/>
            <a:p>
              <a:pPr algn="ctr">
                <a:lnSpc>
                  <a:spcPct val="130000"/>
                </a:lnSpc>
              </a:pPr>
              <a:r>
                <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rPr>
                <a:t>工作不足</a:t>
              </a: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三</a:t>
              </a:r>
              <a:endPar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1" name="组合 30"/>
          <p:cNvGrpSpPr/>
          <p:nvPr/>
        </p:nvGrpSpPr>
        <p:grpSpPr>
          <a:xfrm>
            <a:off x="8918081" y="2657444"/>
            <a:ext cx="1792053" cy="1218920"/>
            <a:chOff x="8917286" y="2724679"/>
            <a:chExt cx="1792053" cy="1218920"/>
          </a:xfrm>
          <a:gradFill>
            <a:gsLst>
              <a:gs pos="0">
                <a:schemeClr val="tx1">
                  <a:lumMod val="50000"/>
                  <a:lumOff val="50000"/>
                </a:schemeClr>
              </a:gs>
              <a:gs pos="100000">
                <a:schemeClr val="tx1">
                  <a:lumMod val="85000"/>
                  <a:lumOff val="15000"/>
                </a:schemeClr>
              </a:gs>
            </a:gsLst>
            <a:lin ang="2700000" scaled="0"/>
          </a:gradFill>
          <a:effectLst>
            <a:outerShdw blurRad="254000" dist="63500" dir="2700000" algn="tl" rotWithShape="0">
              <a:prstClr val="black">
                <a:alpha val="30000"/>
              </a:prstClr>
            </a:outerShdw>
          </a:effectLst>
        </p:grpSpPr>
        <p:sp>
          <p:nvSpPr>
            <p:cNvPr id="32" name="Freeform 5"/>
            <p:cNvSpPr>
              <a:spLocks noChangeAspect="1"/>
            </p:cNvSpPr>
            <p:nvPr/>
          </p:nvSpPr>
          <p:spPr bwMode="auto">
            <a:xfrm>
              <a:off x="8917286"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33" name="TextBox 32"/>
            <p:cNvSpPr txBox="1"/>
            <p:nvPr/>
          </p:nvSpPr>
          <p:spPr>
            <a:xfrm>
              <a:off x="9146343" y="2939449"/>
              <a:ext cx="1338828" cy="408573"/>
            </a:xfrm>
            <a:prstGeom prst="rect">
              <a:avLst/>
            </a:prstGeom>
            <a:grpFill/>
          </p:spPr>
          <p:txBody>
            <a:bodyPr wrap="none" rtlCol="0">
              <a:spAutoFit/>
            </a:bodyPr>
            <a:lstStyle/>
            <a:p>
              <a:pPr algn="ctr">
                <a:lnSpc>
                  <a:spcPct val="130000"/>
                </a:lnSpc>
              </a:pPr>
              <a:r>
                <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rPr>
                <a:t>工作不足</a:t>
              </a: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四</a:t>
              </a:r>
              <a:endParaRPr lang="zh-CN" altLang="en-US"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4" name="组合 33"/>
          <p:cNvGrpSpPr/>
          <p:nvPr/>
        </p:nvGrpSpPr>
        <p:grpSpPr>
          <a:xfrm>
            <a:off x="3320458" y="458741"/>
            <a:ext cx="5572519" cy="785143"/>
            <a:chOff x="1679798" y="438128"/>
            <a:chExt cx="5572519" cy="785143"/>
          </a:xfrm>
        </p:grpSpPr>
        <p:sp>
          <p:nvSpPr>
            <p:cNvPr id="35" name="文本框 34"/>
            <p:cNvSpPr txBox="1"/>
            <p:nvPr/>
          </p:nvSpPr>
          <p:spPr>
            <a:xfrm>
              <a:off x="3142619"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工作不足分析</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6" name="文本框 35"/>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72984931"/>
      </p:ext>
    </p:ext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15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nodeType="withEffect">
                                  <p:stCondLst>
                                    <p:cond delay="15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nodeType="withEffect">
                                  <p:stCondLst>
                                    <p:cond delay="15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a:off x="1752600" y="200210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303339" y="2002101"/>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854078" y="200210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404816" y="2002101"/>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088364" y="2317317"/>
            <a:ext cx="492019" cy="492019"/>
            <a:chOff x="7766793" y="5529269"/>
            <a:chExt cx="492019" cy="492019"/>
          </a:xfrm>
          <a:solidFill>
            <a:schemeClr val="bg1"/>
          </a:solidFill>
        </p:grpSpPr>
        <p:sp>
          <p:nvSpPr>
            <p:cNvPr id="13" name="Oval 23"/>
            <p:cNvSpPr>
              <a:spLocks noChangeArrowheads="1"/>
            </p:cNvSpPr>
            <p:nvPr/>
          </p:nvSpPr>
          <p:spPr bwMode="auto">
            <a:xfrm>
              <a:off x="7960790" y="5530675"/>
              <a:ext cx="104027" cy="1082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4"/>
            <p:cNvSpPr>
              <a:spLocks noEditPoints="1"/>
            </p:cNvSpPr>
            <p:nvPr/>
          </p:nvSpPr>
          <p:spPr bwMode="auto">
            <a:xfrm>
              <a:off x="7957978" y="5529269"/>
              <a:ext cx="109650" cy="111056"/>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2 h 44"/>
                <a:gd name="T12" fmla="*/ 2 w 43"/>
                <a:gd name="T13" fmla="*/ 22 h 44"/>
                <a:gd name="T14" fmla="*/ 22 w 43"/>
                <a:gd name="T15" fmla="*/ 42 h 44"/>
                <a:gd name="T16" fmla="*/ 41 w 43"/>
                <a:gd name="T17" fmla="*/ 22 h 44"/>
                <a:gd name="T18" fmla="*/ 22 w 43"/>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9" y="44"/>
                    <a:pt x="0" y="34"/>
                    <a:pt x="0" y="22"/>
                  </a:cubicBezTo>
                  <a:cubicBezTo>
                    <a:pt x="0" y="10"/>
                    <a:pt x="9" y="0"/>
                    <a:pt x="22" y="0"/>
                  </a:cubicBezTo>
                  <a:cubicBezTo>
                    <a:pt x="34" y="0"/>
                    <a:pt x="43" y="10"/>
                    <a:pt x="43" y="22"/>
                  </a:cubicBezTo>
                  <a:cubicBezTo>
                    <a:pt x="43" y="34"/>
                    <a:pt x="34" y="44"/>
                    <a:pt x="22" y="44"/>
                  </a:cubicBezTo>
                  <a:close/>
                  <a:moveTo>
                    <a:pt x="22" y="2"/>
                  </a:moveTo>
                  <a:cubicBezTo>
                    <a:pt x="11" y="2"/>
                    <a:pt x="2" y="11"/>
                    <a:pt x="2" y="22"/>
                  </a:cubicBezTo>
                  <a:cubicBezTo>
                    <a:pt x="2" y="33"/>
                    <a:pt x="11" y="42"/>
                    <a:pt x="22" y="42"/>
                  </a:cubicBezTo>
                  <a:cubicBezTo>
                    <a:pt x="33" y="42"/>
                    <a:pt x="41" y="33"/>
                    <a:pt x="41" y="22"/>
                  </a:cubicBezTo>
                  <a:cubicBezTo>
                    <a:pt x="41" y="11"/>
                    <a:pt x="33" y="2"/>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5"/>
            <p:cNvSpPr>
              <a:spLocks/>
            </p:cNvSpPr>
            <p:nvPr/>
          </p:nvSpPr>
          <p:spPr bwMode="auto">
            <a:xfrm>
              <a:off x="7883472" y="5661411"/>
              <a:ext cx="257256" cy="150418"/>
            </a:xfrm>
            <a:custGeom>
              <a:avLst/>
              <a:gdLst>
                <a:gd name="T0" fmla="*/ 51 w 101"/>
                <a:gd name="T1" fmla="*/ 0 h 59"/>
                <a:gd name="T2" fmla="*/ 0 w 101"/>
                <a:gd name="T3" fmla="*/ 59 h 59"/>
                <a:gd name="T4" fmla="*/ 101 w 101"/>
                <a:gd name="T5" fmla="*/ 59 h 59"/>
                <a:gd name="T6" fmla="*/ 51 w 101"/>
                <a:gd name="T7" fmla="*/ 0 h 59"/>
              </a:gdLst>
              <a:ahLst/>
              <a:cxnLst>
                <a:cxn ang="0">
                  <a:pos x="T0" y="T1"/>
                </a:cxn>
                <a:cxn ang="0">
                  <a:pos x="T2" y="T3"/>
                </a:cxn>
                <a:cxn ang="0">
                  <a:pos x="T4" y="T5"/>
                </a:cxn>
                <a:cxn ang="0">
                  <a:pos x="T6" y="T7"/>
                </a:cxn>
              </a:cxnLst>
              <a:rect l="0" t="0" r="r" b="b"/>
              <a:pathLst>
                <a:path w="101" h="59">
                  <a:moveTo>
                    <a:pt x="51" y="0"/>
                  </a:moveTo>
                  <a:cubicBezTo>
                    <a:pt x="22" y="0"/>
                    <a:pt x="0" y="26"/>
                    <a:pt x="0" y="59"/>
                  </a:cubicBezTo>
                  <a:cubicBezTo>
                    <a:pt x="101" y="59"/>
                    <a:pt x="101" y="59"/>
                    <a:pt x="101" y="59"/>
                  </a:cubicBezTo>
                  <a:cubicBezTo>
                    <a:pt x="101" y="26"/>
                    <a:pt x="79"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6"/>
            <p:cNvSpPr>
              <a:spLocks noEditPoints="1"/>
            </p:cNvSpPr>
            <p:nvPr/>
          </p:nvSpPr>
          <p:spPr bwMode="auto">
            <a:xfrm>
              <a:off x="7882067" y="5658599"/>
              <a:ext cx="261473" cy="156041"/>
            </a:xfrm>
            <a:custGeom>
              <a:avLst/>
              <a:gdLst>
                <a:gd name="T0" fmla="*/ 102 w 103"/>
                <a:gd name="T1" fmla="*/ 61 h 61"/>
                <a:gd name="T2" fmla="*/ 1 w 103"/>
                <a:gd name="T3" fmla="*/ 61 h 61"/>
                <a:gd name="T4" fmla="*/ 0 w 103"/>
                <a:gd name="T5" fmla="*/ 60 h 61"/>
                <a:gd name="T6" fmla="*/ 52 w 103"/>
                <a:gd name="T7" fmla="*/ 0 h 61"/>
                <a:gd name="T8" fmla="*/ 103 w 103"/>
                <a:gd name="T9" fmla="*/ 60 h 61"/>
                <a:gd name="T10" fmla="*/ 102 w 103"/>
                <a:gd name="T11" fmla="*/ 61 h 61"/>
                <a:gd name="T12" fmla="*/ 2 w 103"/>
                <a:gd name="T13" fmla="*/ 59 h 61"/>
                <a:gd name="T14" fmla="*/ 101 w 103"/>
                <a:gd name="T15" fmla="*/ 59 h 61"/>
                <a:gd name="T16" fmla="*/ 52 w 103"/>
                <a:gd name="T17" fmla="*/ 2 h 61"/>
                <a:gd name="T18" fmla="*/ 2 w 103"/>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2" y="61"/>
                  </a:moveTo>
                  <a:cubicBezTo>
                    <a:pt x="1" y="61"/>
                    <a:pt x="1" y="61"/>
                    <a:pt x="1" y="61"/>
                  </a:cubicBezTo>
                  <a:cubicBezTo>
                    <a:pt x="0" y="61"/>
                    <a:pt x="0" y="61"/>
                    <a:pt x="0" y="60"/>
                  </a:cubicBezTo>
                  <a:cubicBezTo>
                    <a:pt x="0" y="27"/>
                    <a:pt x="23" y="0"/>
                    <a:pt x="52" y="0"/>
                  </a:cubicBezTo>
                  <a:cubicBezTo>
                    <a:pt x="80" y="0"/>
                    <a:pt x="103" y="27"/>
                    <a:pt x="103" y="60"/>
                  </a:cubicBezTo>
                  <a:cubicBezTo>
                    <a:pt x="103" y="61"/>
                    <a:pt x="103" y="61"/>
                    <a:pt x="102" y="61"/>
                  </a:cubicBezTo>
                  <a:close/>
                  <a:moveTo>
                    <a:pt x="2" y="59"/>
                  </a:moveTo>
                  <a:cubicBezTo>
                    <a:pt x="101" y="59"/>
                    <a:pt x="101" y="59"/>
                    <a:pt x="101" y="59"/>
                  </a:cubicBezTo>
                  <a:cubicBezTo>
                    <a:pt x="101" y="27"/>
                    <a:pt x="79" y="2"/>
                    <a:pt x="52" y="2"/>
                  </a:cubicBezTo>
                  <a:cubicBezTo>
                    <a:pt x="24" y="2"/>
                    <a:pt x="2" y="27"/>
                    <a:pt x="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7"/>
            <p:cNvSpPr>
              <a:spLocks/>
            </p:cNvSpPr>
            <p:nvPr/>
          </p:nvSpPr>
          <p:spPr bwMode="auto">
            <a:xfrm>
              <a:off x="7769605" y="5827292"/>
              <a:ext cx="486396" cy="188373"/>
            </a:xfrm>
            <a:custGeom>
              <a:avLst/>
              <a:gdLst>
                <a:gd name="T0" fmla="*/ 191 w 191"/>
                <a:gd name="T1" fmla="*/ 21 h 74"/>
                <a:gd name="T2" fmla="*/ 147 w 191"/>
                <a:gd name="T3" fmla="*/ 8 h 74"/>
                <a:gd name="T4" fmla="*/ 92 w 191"/>
                <a:gd name="T5" fmla="*/ 8 h 74"/>
                <a:gd name="T6" fmla="*/ 92 w 191"/>
                <a:gd name="T7" fmla="*/ 8 h 74"/>
                <a:gd name="T8" fmla="*/ 49 w 191"/>
                <a:gd name="T9" fmla="*/ 10 h 74"/>
                <a:gd name="T10" fmla="*/ 39 w 191"/>
                <a:gd name="T11" fmla="*/ 21 h 74"/>
                <a:gd name="T12" fmla="*/ 51 w 191"/>
                <a:gd name="T13" fmla="*/ 30 h 74"/>
                <a:gd name="T14" fmla="*/ 90 w 191"/>
                <a:gd name="T15" fmla="*/ 29 h 74"/>
                <a:gd name="T16" fmla="*/ 112 w 191"/>
                <a:gd name="T17" fmla="*/ 43 h 74"/>
                <a:gd name="T18" fmla="*/ 102 w 191"/>
                <a:gd name="T19" fmla="*/ 49 h 74"/>
                <a:gd name="T20" fmla="*/ 46 w 191"/>
                <a:gd name="T21" fmla="*/ 46 h 74"/>
                <a:gd name="T22" fmla="*/ 22 w 191"/>
                <a:gd name="T23" fmla="*/ 9 h 74"/>
                <a:gd name="T24" fmla="*/ 10 w 191"/>
                <a:gd name="T25" fmla="*/ 0 h 74"/>
                <a:gd name="T26" fmla="*/ 1 w 191"/>
                <a:gd name="T27" fmla="*/ 12 h 74"/>
                <a:gd name="T28" fmla="*/ 35 w 191"/>
                <a:gd name="T29" fmla="*/ 64 h 74"/>
                <a:gd name="T30" fmla="*/ 74 w 191"/>
                <a:gd name="T31" fmla="*/ 74 h 74"/>
                <a:gd name="T32" fmla="*/ 115 w 191"/>
                <a:gd name="T33" fmla="*/ 67 h 74"/>
                <a:gd name="T34" fmla="*/ 188 w 191"/>
                <a:gd name="T35" fmla="*/ 59 h 74"/>
                <a:gd name="T36" fmla="*/ 191 w 191"/>
                <a:gd name="T37" fmla="*/ 59 h 74"/>
                <a:gd name="T38" fmla="*/ 191 w 191"/>
                <a:gd name="T39"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74">
                  <a:moveTo>
                    <a:pt x="191" y="21"/>
                  </a:moveTo>
                  <a:cubicBezTo>
                    <a:pt x="180" y="17"/>
                    <a:pt x="155" y="8"/>
                    <a:pt x="147" y="8"/>
                  </a:cubicBezTo>
                  <a:cubicBezTo>
                    <a:pt x="137" y="8"/>
                    <a:pt x="92" y="8"/>
                    <a:pt x="92" y="8"/>
                  </a:cubicBezTo>
                  <a:cubicBezTo>
                    <a:pt x="92" y="8"/>
                    <a:pt x="92" y="8"/>
                    <a:pt x="92" y="8"/>
                  </a:cubicBezTo>
                  <a:cubicBezTo>
                    <a:pt x="79" y="8"/>
                    <a:pt x="63" y="9"/>
                    <a:pt x="49" y="10"/>
                  </a:cubicBezTo>
                  <a:cubicBezTo>
                    <a:pt x="43" y="10"/>
                    <a:pt x="39" y="15"/>
                    <a:pt x="39" y="21"/>
                  </a:cubicBezTo>
                  <a:cubicBezTo>
                    <a:pt x="40" y="27"/>
                    <a:pt x="45" y="31"/>
                    <a:pt x="51" y="30"/>
                  </a:cubicBezTo>
                  <a:cubicBezTo>
                    <a:pt x="64" y="29"/>
                    <a:pt x="79" y="29"/>
                    <a:pt x="90" y="29"/>
                  </a:cubicBezTo>
                  <a:cubicBezTo>
                    <a:pt x="97" y="32"/>
                    <a:pt x="109" y="37"/>
                    <a:pt x="112" y="43"/>
                  </a:cubicBezTo>
                  <a:cubicBezTo>
                    <a:pt x="112" y="43"/>
                    <a:pt x="107" y="46"/>
                    <a:pt x="102" y="49"/>
                  </a:cubicBezTo>
                  <a:cubicBezTo>
                    <a:pt x="79" y="55"/>
                    <a:pt x="60" y="54"/>
                    <a:pt x="46" y="46"/>
                  </a:cubicBezTo>
                  <a:cubicBezTo>
                    <a:pt x="26" y="34"/>
                    <a:pt x="22" y="10"/>
                    <a:pt x="22" y="9"/>
                  </a:cubicBezTo>
                  <a:cubicBezTo>
                    <a:pt x="22" y="4"/>
                    <a:pt x="16" y="0"/>
                    <a:pt x="10" y="0"/>
                  </a:cubicBezTo>
                  <a:cubicBezTo>
                    <a:pt x="4" y="1"/>
                    <a:pt x="0" y="6"/>
                    <a:pt x="1" y="12"/>
                  </a:cubicBezTo>
                  <a:cubicBezTo>
                    <a:pt x="1" y="13"/>
                    <a:pt x="6" y="46"/>
                    <a:pt x="35" y="64"/>
                  </a:cubicBezTo>
                  <a:cubicBezTo>
                    <a:pt x="46" y="70"/>
                    <a:pt x="59" y="74"/>
                    <a:pt x="74" y="74"/>
                  </a:cubicBezTo>
                  <a:cubicBezTo>
                    <a:pt x="87" y="74"/>
                    <a:pt x="101" y="71"/>
                    <a:pt x="115" y="67"/>
                  </a:cubicBezTo>
                  <a:cubicBezTo>
                    <a:pt x="131" y="64"/>
                    <a:pt x="172" y="57"/>
                    <a:pt x="188" y="59"/>
                  </a:cubicBezTo>
                  <a:cubicBezTo>
                    <a:pt x="189" y="59"/>
                    <a:pt x="190" y="59"/>
                    <a:pt x="191" y="59"/>
                  </a:cubicBezTo>
                  <a:lnTo>
                    <a:pt x="19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8"/>
            <p:cNvSpPr>
              <a:spLocks noEditPoints="1"/>
            </p:cNvSpPr>
            <p:nvPr/>
          </p:nvSpPr>
          <p:spPr bwMode="auto">
            <a:xfrm>
              <a:off x="7766793" y="5821669"/>
              <a:ext cx="492019" cy="199619"/>
            </a:xfrm>
            <a:custGeom>
              <a:avLst/>
              <a:gdLst>
                <a:gd name="T0" fmla="*/ 75 w 193"/>
                <a:gd name="T1" fmla="*/ 77 h 78"/>
                <a:gd name="T2" fmla="*/ 35 w 193"/>
                <a:gd name="T3" fmla="*/ 66 h 78"/>
                <a:gd name="T4" fmla="*/ 1 w 193"/>
                <a:gd name="T5" fmla="*/ 14 h 78"/>
                <a:gd name="T6" fmla="*/ 3 w 193"/>
                <a:gd name="T7" fmla="*/ 6 h 78"/>
                <a:gd name="T8" fmla="*/ 11 w 193"/>
                <a:gd name="T9" fmla="*/ 1 h 78"/>
                <a:gd name="T10" fmla="*/ 24 w 193"/>
                <a:gd name="T11" fmla="*/ 11 h 78"/>
                <a:gd name="T12" fmla="*/ 48 w 193"/>
                <a:gd name="T13" fmla="*/ 47 h 78"/>
                <a:gd name="T14" fmla="*/ 102 w 193"/>
                <a:gd name="T15" fmla="*/ 50 h 78"/>
                <a:gd name="T16" fmla="*/ 111 w 193"/>
                <a:gd name="T17" fmla="*/ 44 h 78"/>
                <a:gd name="T18" fmla="*/ 91 w 193"/>
                <a:gd name="T19" fmla="*/ 32 h 78"/>
                <a:gd name="T20" fmla="*/ 52 w 193"/>
                <a:gd name="T21" fmla="*/ 33 h 78"/>
                <a:gd name="T22" fmla="*/ 39 w 193"/>
                <a:gd name="T23" fmla="*/ 23 h 78"/>
                <a:gd name="T24" fmla="*/ 42 w 193"/>
                <a:gd name="T25" fmla="*/ 15 h 78"/>
                <a:gd name="T26" fmla="*/ 50 w 193"/>
                <a:gd name="T27" fmla="*/ 11 h 78"/>
                <a:gd name="T28" fmla="*/ 91 w 193"/>
                <a:gd name="T29" fmla="*/ 9 h 78"/>
                <a:gd name="T30" fmla="*/ 93 w 193"/>
                <a:gd name="T31" fmla="*/ 9 h 78"/>
                <a:gd name="T32" fmla="*/ 93 w 193"/>
                <a:gd name="T33" fmla="*/ 9 h 78"/>
                <a:gd name="T34" fmla="*/ 93 w 193"/>
                <a:gd name="T35" fmla="*/ 9 h 78"/>
                <a:gd name="T36" fmla="*/ 129 w 193"/>
                <a:gd name="T37" fmla="*/ 9 h 78"/>
                <a:gd name="T38" fmla="*/ 148 w 193"/>
                <a:gd name="T39" fmla="*/ 9 h 78"/>
                <a:gd name="T40" fmla="*/ 148 w 193"/>
                <a:gd name="T41" fmla="*/ 9 h 78"/>
                <a:gd name="T42" fmla="*/ 192 w 193"/>
                <a:gd name="T43" fmla="*/ 22 h 78"/>
                <a:gd name="T44" fmla="*/ 193 w 193"/>
                <a:gd name="T45" fmla="*/ 23 h 78"/>
                <a:gd name="T46" fmla="*/ 193 w 193"/>
                <a:gd name="T47" fmla="*/ 61 h 78"/>
                <a:gd name="T48" fmla="*/ 192 w 193"/>
                <a:gd name="T49" fmla="*/ 62 h 78"/>
                <a:gd name="T50" fmla="*/ 189 w 193"/>
                <a:gd name="T51" fmla="*/ 62 h 78"/>
                <a:gd name="T52" fmla="*/ 182 w 193"/>
                <a:gd name="T53" fmla="*/ 61 h 78"/>
                <a:gd name="T54" fmla="*/ 117 w 193"/>
                <a:gd name="T55" fmla="*/ 70 h 78"/>
                <a:gd name="T56" fmla="*/ 75 w 193"/>
                <a:gd name="T57" fmla="*/ 77 h 78"/>
                <a:gd name="T58" fmla="*/ 13 w 193"/>
                <a:gd name="T59" fmla="*/ 3 h 78"/>
                <a:gd name="T60" fmla="*/ 11 w 193"/>
                <a:gd name="T61" fmla="*/ 3 h 78"/>
                <a:gd name="T62" fmla="*/ 4 w 193"/>
                <a:gd name="T63" fmla="*/ 7 h 78"/>
                <a:gd name="T64" fmla="*/ 3 w 193"/>
                <a:gd name="T65" fmla="*/ 14 h 78"/>
                <a:gd name="T66" fmla="*/ 36 w 193"/>
                <a:gd name="T67" fmla="*/ 65 h 78"/>
                <a:gd name="T68" fmla="*/ 116 w 193"/>
                <a:gd name="T69" fmla="*/ 68 h 78"/>
                <a:gd name="T70" fmla="*/ 182 w 193"/>
                <a:gd name="T71" fmla="*/ 59 h 78"/>
                <a:gd name="T72" fmla="*/ 189 w 193"/>
                <a:gd name="T73" fmla="*/ 60 h 78"/>
                <a:gd name="T74" fmla="*/ 191 w 193"/>
                <a:gd name="T75" fmla="*/ 60 h 78"/>
                <a:gd name="T76" fmla="*/ 191 w 193"/>
                <a:gd name="T77" fmla="*/ 24 h 78"/>
                <a:gd name="T78" fmla="*/ 148 w 193"/>
                <a:gd name="T79" fmla="*/ 11 h 78"/>
                <a:gd name="T80" fmla="*/ 129 w 193"/>
                <a:gd name="T81" fmla="*/ 11 h 78"/>
                <a:gd name="T82" fmla="*/ 93 w 193"/>
                <a:gd name="T83" fmla="*/ 11 h 78"/>
                <a:gd name="T84" fmla="*/ 93 w 193"/>
                <a:gd name="T85" fmla="*/ 11 h 78"/>
                <a:gd name="T86" fmla="*/ 93 w 193"/>
                <a:gd name="T87" fmla="*/ 11 h 78"/>
                <a:gd name="T88" fmla="*/ 91 w 193"/>
                <a:gd name="T89" fmla="*/ 11 h 78"/>
                <a:gd name="T90" fmla="*/ 50 w 193"/>
                <a:gd name="T91" fmla="*/ 13 h 78"/>
                <a:gd name="T92" fmla="*/ 43 w 193"/>
                <a:gd name="T93" fmla="*/ 16 h 78"/>
                <a:gd name="T94" fmla="*/ 41 w 193"/>
                <a:gd name="T95" fmla="*/ 23 h 78"/>
                <a:gd name="T96" fmla="*/ 52 w 193"/>
                <a:gd name="T97" fmla="*/ 31 h 78"/>
                <a:gd name="T98" fmla="*/ 91 w 193"/>
                <a:gd name="T99" fmla="*/ 30 h 78"/>
                <a:gd name="T100" fmla="*/ 91 w 193"/>
                <a:gd name="T101" fmla="*/ 30 h 78"/>
                <a:gd name="T102" fmla="*/ 114 w 193"/>
                <a:gd name="T103" fmla="*/ 44 h 78"/>
                <a:gd name="T104" fmla="*/ 113 w 193"/>
                <a:gd name="T105" fmla="*/ 45 h 78"/>
                <a:gd name="T106" fmla="*/ 103 w 193"/>
                <a:gd name="T107" fmla="*/ 52 h 78"/>
                <a:gd name="T108" fmla="*/ 47 w 193"/>
                <a:gd name="T109" fmla="*/ 49 h 78"/>
                <a:gd name="T110" fmla="*/ 22 w 193"/>
                <a:gd name="T111" fmla="*/ 11 h 78"/>
                <a:gd name="T112" fmla="*/ 13 w 193"/>
                <a:gd name="T113"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78">
                  <a:moveTo>
                    <a:pt x="75" y="77"/>
                  </a:moveTo>
                  <a:cubicBezTo>
                    <a:pt x="60" y="77"/>
                    <a:pt x="47" y="73"/>
                    <a:pt x="35" y="66"/>
                  </a:cubicBezTo>
                  <a:cubicBezTo>
                    <a:pt x="5" y="49"/>
                    <a:pt x="1" y="15"/>
                    <a:pt x="1" y="14"/>
                  </a:cubicBezTo>
                  <a:cubicBezTo>
                    <a:pt x="0" y="11"/>
                    <a:pt x="1" y="8"/>
                    <a:pt x="3" y="6"/>
                  </a:cubicBezTo>
                  <a:cubicBezTo>
                    <a:pt x="5" y="3"/>
                    <a:pt x="8" y="2"/>
                    <a:pt x="11" y="1"/>
                  </a:cubicBezTo>
                  <a:cubicBezTo>
                    <a:pt x="18" y="0"/>
                    <a:pt x="23" y="5"/>
                    <a:pt x="24" y="11"/>
                  </a:cubicBezTo>
                  <a:cubicBezTo>
                    <a:pt x="24" y="12"/>
                    <a:pt x="28" y="36"/>
                    <a:pt x="48" y="47"/>
                  </a:cubicBezTo>
                  <a:cubicBezTo>
                    <a:pt x="61" y="55"/>
                    <a:pt x="80" y="56"/>
                    <a:pt x="102" y="50"/>
                  </a:cubicBezTo>
                  <a:cubicBezTo>
                    <a:pt x="106" y="48"/>
                    <a:pt x="110" y="45"/>
                    <a:pt x="111" y="44"/>
                  </a:cubicBezTo>
                  <a:cubicBezTo>
                    <a:pt x="109" y="41"/>
                    <a:pt x="102" y="36"/>
                    <a:pt x="91" y="32"/>
                  </a:cubicBezTo>
                  <a:cubicBezTo>
                    <a:pt x="80" y="32"/>
                    <a:pt x="65" y="32"/>
                    <a:pt x="52" y="33"/>
                  </a:cubicBezTo>
                  <a:cubicBezTo>
                    <a:pt x="46" y="34"/>
                    <a:pt x="40" y="29"/>
                    <a:pt x="39" y="23"/>
                  </a:cubicBezTo>
                  <a:cubicBezTo>
                    <a:pt x="39" y="20"/>
                    <a:pt x="40" y="17"/>
                    <a:pt x="42" y="15"/>
                  </a:cubicBezTo>
                  <a:cubicBezTo>
                    <a:pt x="44" y="12"/>
                    <a:pt x="47" y="11"/>
                    <a:pt x="50" y="11"/>
                  </a:cubicBezTo>
                  <a:cubicBezTo>
                    <a:pt x="66" y="9"/>
                    <a:pt x="80" y="9"/>
                    <a:pt x="91" y="9"/>
                  </a:cubicBezTo>
                  <a:cubicBezTo>
                    <a:pt x="93" y="9"/>
                    <a:pt x="93" y="9"/>
                    <a:pt x="93" y="9"/>
                  </a:cubicBezTo>
                  <a:cubicBezTo>
                    <a:pt x="93" y="9"/>
                    <a:pt x="93" y="9"/>
                    <a:pt x="93" y="9"/>
                  </a:cubicBezTo>
                  <a:cubicBezTo>
                    <a:pt x="93" y="9"/>
                    <a:pt x="93" y="9"/>
                    <a:pt x="93" y="9"/>
                  </a:cubicBezTo>
                  <a:cubicBezTo>
                    <a:pt x="93" y="9"/>
                    <a:pt x="112" y="9"/>
                    <a:pt x="129" y="9"/>
                  </a:cubicBezTo>
                  <a:cubicBezTo>
                    <a:pt x="138" y="9"/>
                    <a:pt x="145" y="9"/>
                    <a:pt x="148" y="9"/>
                  </a:cubicBezTo>
                  <a:cubicBezTo>
                    <a:pt x="148" y="9"/>
                    <a:pt x="148" y="9"/>
                    <a:pt x="148" y="9"/>
                  </a:cubicBezTo>
                  <a:cubicBezTo>
                    <a:pt x="156" y="9"/>
                    <a:pt x="181" y="18"/>
                    <a:pt x="192" y="22"/>
                  </a:cubicBezTo>
                  <a:cubicBezTo>
                    <a:pt x="192" y="22"/>
                    <a:pt x="193" y="22"/>
                    <a:pt x="193" y="23"/>
                  </a:cubicBezTo>
                  <a:cubicBezTo>
                    <a:pt x="193" y="61"/>
                    <a:pt x="193" y="61"/>
                    <a:pt x="193" y="61"/>
                  </a:cubicBezTo>
                  <a:cubicBezTo>
                    <a:pt x="193" y="61"/>
                    <a:pt x="192" y="62"/>
                    <a:pt x="192" y="62"/>
                  </a:cubicBezTo>
                  <a:cubicBezTo>
                    <a:pt x="191" y="62"/>
                    <a:pt x="190" y="62"/>
                    <a:pt x="189" y="62"/>
                  </a:cubicBezTo>
                  <a:cubicBezTo>
                    <a:pt x="187" y="62"/>
                    <a:pt x="185" y="61"/>
                    <a:pt x="182" y="61"/>
                  </a:cubicBezTo>
                  <a:cubicBezTo>
                    <a:pt x="163" y="61"/>
                    <a:pt x="131" y="67"/>
                    <a:pt x="117" y="70"/>
                  </a:cubicBezTo>
                  <a:cubicBezTo>
                    <a:pt x="102" y="74"/>
                    <a:pt x="88" y="77"/>
                    <a:pt x="75" y="77"/>
                  </a:cubicBezTo>
                  <a:close/>
                  <a:moveTo>
                    <a:pt x="13" y="3"/>
                  </a:moveTo>
                  <a:cubicBezTo>
                    <a:pt x="12" y="3"/>
                    <a:pt x="12" y="3"/>
                    <a:pt x="11" y="3"/>
                  </a:cubicBezTo>
                  <a:cubicBezTo>
                    <a:pt x="9" y="4"/>
                    <a:pt x="6" y="5"/>
                    <a:pt x="4" y="7"/>
                  </a:cubicBezTo>
                  <a:cubicBezTo>
                    <a:pt x="3" y="9"/>
                    <a:pt x="2" y="11"/>
                    <a:pt x="3" y="14"/>
                  </a:cubicBezTo>
                  <a:cubicBezTo>
                    <a:pt x="3" y="15"/>
                    <a:pt x="7" y="47"/>
                    <a:pt x="36" y="65"/>
                  </a:cubicBezTo>
                  <a:cubicBezTo>
                    <a:pt x="57" y="77"/>
                    <a:pt x="84" y="78"/>
                    <a:pt x="116" y="68"/>
                  </a:cubicBezTo>
                  <a:cubicBezTo>
                    <a:pt x="131" y="65"/>
                    <a:pt x="163" y="59"/>
                    <a:pt x="182" y="59"/>
                  </a:cubicBezTo>
                  <a:cubicBezTo>
                    <a:pt x="185" y="59"/>
                    <a:pt x="187" y="60"/>
                    <a:pt x="189" y="60"/>
                  </a:cubicBezTo>
                  <a:cubicBezTo>
                    <a:pt x="190" y="60"/>
                    <a:pt x="190" y="60"/>
                    <a:pt x="191" y="60"/>
                  </a:cubicBezTo>
                  <a:cubicBezTo>
                    <a:pt x="191" y="24"/>
                    <a:pt x="191" y="24"/>
                    <a:pt x="191" y="24"/>
                  </a:cubicBezTo>
                  <a:cubicBezTo>
                    <a:pt x="180" y="20"/>
                    <a:pt x="156" y="11"/>
                    <a:pt x="148" y="11"/>
                  </a:cubicBezTo>
                  <a:cubicBezTo>
                    <a:pt x="145" y="11"/>
                    <a:pt x="138" y="11"/>
                    <a:pt x="129" y="11"/>
                  </a:cubicBezTo>
                  <a:cubicBezTo>
                    <a:pt x="113" y="11"/>
                    <a:pt x="94" y="11"/>
                    <a:pt x="93" y="11"/>
                  </a:cubicBezTo>
                  <a:cubicBezTo>
                    <a:pt x="93" y="11"/>
                    <a:pt x="93" y="11"/>
                    <a:pt x="93" y="11"/>
                  </a:cubicBezTo>
                  <a:cubicBezTo>
                    <a:pt x="93" y="11"/>
                    <a:pt x="93" y="11"/>
                    <a:pt x="93" y="11"/>
                  </a:cubicBezTo>
                  <a:cubicBezTo>
                    <a:pt x="91" y="11"/>
                    <a:pt x="91" y="11"/>
                    <a:pt x="91" y="11"/>
                  </a:cubicBezTo>
                  <a:cubicBezTo>
                    <a:pt x="80" y="11"/>
                    <a:pt x="67" y="11"/>
                    <a:pt x="50" y="13"/>
                  </a:cubicBezTo>
                  <a:cubicBezTo>
                    <a:pt x="48" y="13"/>
                    <a:pt x="45" y="14"/>
                    <a:pt x="43" y="16"/>
                  </a:cubicBezTo>
                  <a:cubicBezTo>
                    <a:pt x="42" y="18"/>
                    <a:pt x="41" y="20"/>
                    <a:pt x="41" y="23"/>
                  </a:cubicBezTo>
                  <a:cubicBezTo>
                    <a:pt x="42" y="28"/>
                    <a:pt x="46" y="32"/>
                    <a:pt x="52" y="31"/>
                  </a:cubicBezTo>
                  <a:cubicBezTo>
                    <a:pt x="65" y="30"/>
                    <a:pt x="80" y="30"/>
                    <a:pt x="91" y="30"/>
                  </a:cubicBezTo>
                  <a:cubicBezTo>
                    <a:pt x="91" y="30"/>
                    <a:pt x="91" y="30"/>
                    <a:pt x="91" y="30"/>
                  </a:cubicBezTo>
                  <a:cubicBezTo>
                    <a:pt x="100" y="33"/>
                    <a:pt x="111" y="39"/>
                    <a:pt x="114" y="44"/>
                  </a:cubicBezTo>
                  <a:cubicBezTo>
                    <a:pt x="114" y="45"/>
                    <a:pt x="114" y="45"/>
                    <a:pt x="113" y="45"/>
                  </a:cubicBezTo>
                  <a:cubicBezTo>
                    <a:pt x="113" y="45"/>
                    <a:pt x="109" y="49"/>
                    <a:pt x="103" y="52"/>
                  </a:cubicBezTo>
                  <a:cubicBezTo>
                    <a:pt x="79" y="58"/>
                    <a:pt x="61" y="57"/>
                    <a:pt x="47" y="49"/>
                  </a:cubicBezTo>
                  <a:cubicBezTo>
                    <a:pt x="26" y="37"/>
                    <a:pt x="22" y="12"/>
                    <a:pt x="22" y="11"/>
                  </a:cubicBezTo>
                  <a:cubicBezTo>
                    <a:pt x="22" y="7"/>
                    <a:pt x="17"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4620219" y="2358943"/>
            <a:ext cx="507483" cy="489209"/>
            <a:chOff x="3535426" y="1685894"/>
            <a:chExt cx="507483" cy="489209"/>
          </a:xfrm>
          <a:solidFill>
            <a:schemeClr val="bg1"/>
          </a:solidFill>
        </p:grpSpPr>
        <p:sp>
          <p:nvSpPr>
            <p:cNvPr id="20" name="Freeform 29"/>
            <p:cNvSpPr>
              <a:spLocks noEditPoints="1"/>
            </p:cNvSpPr>
            <p:nvPr/>
          </p:nvSpPr>
          <p:spPr bwMode="auto">
            <a:xfrm>
              <a:off x="3650699" y="1685894"/>
              <a:ext cx="392210" cy="375341"/>
            </a:xfrm>
            <a:custGeom>
              <a:avLst/>
              <a:gdLst>
                <a:gd name="T0" fmla="*/ 125 w 154"/>
                <a:gd name="T1" fmla="*/ 21 h 147"/>
                <a:gd name="T2" fmla="*/ 73 w 154"/>
                <a:gd name="T3" fmla="*/ 0 h 147"/>
                <a:gd name="T4" fmla="*/ 22 w 154"/>
                <a:gd name="T5" fmla="*/ 21 h 147"/>
                <a:gd name="T6" fmla="*/ 0 w 154"/>
                <a:gd name="T7" fmla="*/ 73 h 147"/>
                <a:gd name="T8" fmla="*/ 22 w 154"/>
                <a:gd name="T9" fmla="*/ 125 h 147"/>
                <a:gd name="T10" fmla="*/ 73 w 154"/>
                <a:gd name="T11" fmla="*/ 147 h 147"/>
                <a:gd name="T12" fmla="*/ 125 w 154"/>
                <a:gd name="T13" fmla="*/ 125 h 147"/>
                <a:gd name="T14" fmla="*/ 125 w 154"/>
                <a:gd name="T15" fmla="*/ 21 h 147"/>
                <a:gd name="T16" fmla="*/ 120 w 154"/>
                <a:gd name="T17" fmla="*/ 119 h 147"/>
                <a:gd name="T18" fmla="*/ 73 w 154"/>
                <a:gd name="T19" fmla="*/ 139 h 147"/>
                <a:gd name="T20" fmla="*/ 27 w 154"/>
                <a:gd name="T21" fmla="*/ 119 h 147"/>
                <a:gd name="T22" fmla="*/ 8 w 154"/>
                <a:gd name="T23" fmla="*/ 73 h 147"/>
                <a:gd name="T24" fmla="*/ 27 w 154"/>
                <a:gd name="T25" fmla="*/ 27 h 147"/>
                <a:gd name="T26" fmla="*/ 73 w 154"/>
                <a:gd name="T27" fmla="*/ 8 h 147"/>
                <a:gd name="T28" fmla="*/ 120 w 154"/>
                <a:gd name="T29" fmla="*/ 27 h 147"/>
                <a:gd name="T30" fmla="*/ 120 w 154"/>
                <a:gd name="T31" fmla="*/ 1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7">
                  <a:moveTo>
                    <a:pt x="125" y="21"/>
                  </a:moveTo>
                  <a:cubicBezTo>
                    <a:pt x="111" y="8"/>
                    <a:pt x="93" y="0"/>
                    <a:pt x="73" y="0"/>
                  </a:cubicBezTo>
                  <a:cubicBezTo>
                    <a:pt x="54" y="0"/>
                    <a:pt x="35" y="8"/>
                    <a:pt x="22" y="21"/>
                  </a:cubicBezTo>
                  <a:cubicBezTo>
                    <a:pt x="8" y="35"/>
                    <a:pt x="0" y="54"/>
                    <a:pt x="0" y="73"/>
                  </a:cubicBezTo>
                  <a:cubicBezTo>
                    <a:pt x="0" y="93"/>
                    <a:pt x="8" y="111"/>
                    <a:pt x="22" y="125"/>
                  </a:cubicBezTo>
                  <a:cubicBezTo>
                    <a:pt x="35" y="139"/>
                    <a:pt x="54" y="147"/>
                    <a:pt x="73" y="147"/>
                  </a:cubicBezTo>
                  <a:cubicBezTo>
                    <a:pt x="93" y="147"/>
                    <a:pt x="111" y="139"/>
                    <a:pt x="125" y="125"/>
                  </a:cubicBezTo>
                  <a:cubicBezTo>
                    <a:pt x="154" y="96"/>
                    <a:pt x="154" y="50"/>
                    <a:pt x="125" y="21"/>
                  </a:cubicBezTo>
                  <a:close/>
                  <a:moveTo>
                    <a:pt x="120" y="119"/>
                  </a:moveTo>
                  <a:cubicBezTo>
                    <a:pt x="107" y="132"/>
                    <a:pt x="91" y="139"/>
                    <a:pt x="73" y="139"/>
                  </a:cubicBezTo>
                  <a:cubicBezTo>
                    <a:pt x="56" y="139"/>
                    <a:pt x="40" y="132"/>
                    <a:pt x="27" y="119"/>
                  </a:cubicBezTo>
                  <a:cubicBezTo>
                    <a:pt x="15" y="107"/>
                    <a:pt x="8" y="91"/>
                    <a:pt x="8" y="73"/>
                  </a:cubicBezTo>
                  <a:cubicBezTo>
                    <a:pt x="8" y="56"/>
                    <a:pt x="15" y="39"/>
                    <a:pt x="27" y="27"/>
                  </a:cubicBezTo>
                  <a:cubicBezTo>
                    <a:pt x="40" y="15"/>
                    <a:pt x="56" y="8"/>
                    <a:pt x="73" y="8"/>
                  </a:cubicBezTo>
                  <a:cubicBezTo>
                    <a:pt x="91" y="8"/>
                    <a:pt x="107" y="15"/>
                    <a:pt x="120" y="27"/>
                  </a:cubicBezTo>
                  <a:cubicBezTo>
                    <a:pt x="145" y="52"/>
                    <a:pt x="145" y="94"/>
                    <a:pt x="12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
            <p:cNvSpPr>
              <a:spLocks noEditPoints="1"/>
            </p:cNvSpPr>
            <p:nvPr/>
          </p:nvSpPr>
          <p:spPr bwMode="auto">
            <a:xfrm>
              <a:off x="3747697" y="1751966"/>
              <a:ext cx="179939" cy="243199"/>
            </a:xfrm>
            <a:custGeom>
              <a:avLst/>
              <a:gdLst>
                <a:gd name="T0" fmla="*/ 40 w 71"/>
                <a:gd name="T1" fmla="*/ 0 h 95"/>
                <a:gd name="T2" fmla="*/ 40 w 71"/>
                <a:gd name="T3" fmla="*/ 0 h 95"/>
                <a:gd name="T4" fmla="*/ 4 w 71"/>
                <a:gd name="T5" fmla="*/ 32 h 95"/>
                <a:gd name="T6" fmla="*/ 0 w 71"/>
                <a:gd name="T7" fmla="*/ 54 h 95"/>
                <a:gd name="T8" fmla="*/ 7 w 71"/>
                <a:gd name="T9" fmla="*/ 57 h 95"/>
                <a:gd name="T10" fmla="*/ 13 w 71"/>
                <a:gd name="T11" fmla="*/ 64 h 95"/>
                <a:gd name="T12" fmla="*/ 12 w 71"/>
                <a:gd name="T13" fmla="*/ 69 h 95"/>
                <a:gd name="T14" fmla="*/ 15 w 71"/>
                <a:gd name="T15" fmla="*/ 81 h 95"/>
                <a:gd name="T16" fmla="*/ 30 w 71"/>
                <a:gd name="T17" fmla="*/ 94 h 95"/>
                <a:gd name="T18" fmla="*/ 54 w 71"/>
                <a:gd name="T19" fmla="*/ 91 h 95"/>
                <a:gd name="T20" fmla="*/ 57 w 71"/>
                <a:gd name="T21" fmla="*/ 74 h 95"/>
                <a:gd name="T22" fmla="*/ 64 w 71"/>
                <a:gd name="T23" fmla="*/ 50 h 95"/>
                <a:gd name="T24" fmla="*/ 40 w 71"/>
                <a:gd name="T25" fmla="*/ 0 h 95"/>
                <a:gd name="T26" fmla="*/ 45 w 71"/>
                <a:gd name="T27" fmla="*/ 38 h 95"/>
                <a:gd name="T28" fmla="*/ 39 w 71"/>
                <a:gd name="T29" fmla="*/ 40 h 95"/>
                <a:gd name="T30" fmla="*/ 39 w 71"/>
                <a:gd name="T31" fmla="*/ 45 h 95"/>
                <a:gd name="T32" fmla="*/ 39 w 71"/>
                <a:gd name="T33" fmla="*/ 45 h 95"/>
                <a:gd name="T34" fmla="*/ 38 w 71"/>
                <a:gd name="T35" fmla="*/ 45 h 95"/>
                <a:gd name="T36" fmla="*/ 37 w 71"/>
                <a:gd name="T37" fmla="*/ 45 h 95"/>
                <a:gd name="T38" fmla="*/ 37 w 71"/>
                <a:gd name="T39" fmla="*/ 41 h 95"/>
                <a:gd name="T40" fmla="*/ 34 w 71"/>
                <a:gd name="T41" fmla="*/ 40 h 95"/>
                <a:gd name="T42" fmla="*/ 32 w 71"/>
                <a:gd name="T43" fmla="*/ 40 h 95"/>
                <a:gd name="T44" fmla="*/ 32 w 71"/>
                <a:gd name="T45" fmla="*/ 38 h 95"/>
                <a:gd name="T46" fmla="*/ 32 w 71"/>
                <a:gd name="T47" fmla="*/ 37 h 95"/>
                <a:gd name="T48" fmla="*/ 32 w 71"/>
                <a:gd name="T49" fmla="*/ 37 h 95"/>
                <a:gd name="T50" fmla="*/ 34 w 71"/>
                <a:gd name="T51" fmla="*/ 38 h 95"/>
                <a:gd name="T52" fmla="*/ 38 w 71"/>
                <a:gd name="T53" fmla="*/ 38 h 95"/>
                <a:gd name="T54" fmla="*/ 43 w 71"/>
                <a:gd name="T55" fmla="*/ 33 h 95"/>
                <a:gd name="T56" fmla="*/ 41 w 71"/>
                <a:gd name="T57" fmla="*/ 31 h 95"/>
                <a:gd name="T58" fmla="*/ 37 w 71"/>
                <a:gd name="T59" fmla="*/ 29 h 95"/>
                <a:gd name="T60" fmla="*/ 33 w 71"/>
                <a:gd name="T61" fmla="*/ 28 h 95"/>
                <a:gd name="T62" fmla="*/ 30 w 71"/>
                <a:gd name="T63" fmla="*/ 24 h 95"/>
                <a:gd name="T64" fmla="*/ 31 w 71"/>
                <a:gd name="T65" fmla="*/ 19 h 95"/>
                <a:gd name="T66" fmla="*/ 36 w 71"/>
                <a:gd name="T67" fmla="*/ 17 h 95"/>
                <a:gd name="T68" fmla="*/ 36 w 71"/>
                <a:gd name="T69" fmla="*/ 13 h 95"/>
                <a:gd name="T70" fmla="*/ 37 w 71"/>
                <a:gd name="T71" fmla="*/ 12 h 95"/>
                <a:gd name="T72" fmla="*/ 38 w 71"/>
                <a:gd name="T73" fmla="*/ 12 h 95"/>
                <a:gd name="T74" fmla="*/ 39 w 71"/>
                <a:gd name="T75" fmla="*/ 13 h 95"/>
                <a:gd name="T76" fmla="*/ 39 w 71"/>
                <a:gd name="T77" fmla="*/ 17 h 95"/>
                <a:gd name="T78" fmla="*/ 41 w 71"/>
                <a:gd name="T79" fmla="*/ 17 h 95"/>
                <a:gd name="T80" fmla="*/ 43 w 71"/>
                <a:gd name="T81" fmla="*/ 17 h 95"/>
                <a:gd name="T82" fmla="*/ 43 w 71"/>
                <a:gd name="T83" fmla="*/ 18 h 95"/>
                <a:gd name="T84" fmla="*/ 43 w 71"/>
                <a:gd name="T85" fmla="*/ 19 h 95"/>
                <a:gd name="T86" fmla="*/ 43 w 71"/>
                <a:gd name="T87" fmla="*/ 20 h 95"/>
                <a:gd name="T88" fmla="*/ 43 w 71"/>
                <a:gd name="T89" fmla="*/ 20 h 95"/>
                <a:gd name="T90" fmla="*/ 41 w 71"/>
                <a:gd name="T91" fmla="*/ 19 h 95"/>
                <a:gd name="T92" fmla="*/ 38 w 71"/>
                <a:gd name="T93" fmla="*/ 19 h 95"/>
                <a:gd name="T94" fmla="*/ 34 w 71"/>
                <a:gd name="T95" fmla="*/ 21 h 95"/>
                <a:gd name="T96" fmla="*/ 33 w 71"/>
                <a:gd name="T97" fmla="*/ 23 h 95"/>
                <a:gd name="T98" fmla="*/ 36 w 71"/>
                <a:gd name="T99" fmla="*/ 26 h 95"/>
                <a:gd name="T100" fmla="*/ 40 w 71"/>
                <a:gd name="T101" fmla="*/ 27 h 95"/>
                <a:gd name="T102" fmla="*/ 44 w 71"/>
                <a:gd name="T103" fmla="*/ 29 h 95"/>
                <a:gd name="T104" fmla="*/ 46 w 71"/>
                <a:gd name="T105" fmla="*/ 3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95">
                  <a:moveTo>
                    <a:pt x="40" y="0"/>
                  </a:moveTo>
                  <a:cubicBezTo>
                    <a:pt x="40" y="0"/>
                    <a:pt x="40" y="0"/>
                    <a:pt x="40" y="0"/>
                  </a:cubicBezTo>
                  <a:cubicBezTo>
                    <a:pt x="40" y="0"/>
                    <a:pt x="40" y="0"/>
                    <a:pt x="40" y="0"/>
                  </a:cubicBezTo>
                  <a:cubicBezTo>
                    <a:pt x="40" y="0"/>
                    <a:pt x="40" y="0"/>
                    <a:pt x="40" y="0"/>
                  </a:cubicBezTo>
                  <a:cubicBezTo>
                    <a:pt x="20" y="0"/>
                    <a:pt x="11" y="9"/>
                    <a:pt x="7" y="17"/>
                  </a:cubicBezTo>
                  <a:cubicBezTo>
                    <a:pt x="4" y="22"/>
                    <a:pt x="4" y="27"/>
                    <a:pt x="4" y="32"/>
                  </a:cubicBezTo>
                  <a:cubicBezTo>
                    <a:pt x="4" y="37"/>
                    <a:pt x="3" y="41"/>
                    <a:pt x="2" y="45"/>
                  </a:cubicBezTo>
                  <a:cubicBezTo>
                    <a:pt x="2" y="48"/>
                    <a:pt x="0" y="51"/>
                    <a:pt x="0" y="54"/>
                  </a:cubicBezTo>
                  <a:cubicBezTo>
                    <a:pt x="1" y="55"/>
                    <a:pt x="2" y="56"/>
                    <a:pt x="4" y="56"/>
                  </a:cubicBezTo>
                  <a:cubicBezTo>
                    <a:pt x="5" y="57"/>
                    <a:pt x="7" y="56"/>
                    <a:pt x="7" y="57"/>
                  </a:cubicBezTo>
                  <a:cubicBezTo>
                    <a:pt x="9" y="58"/>
                    <a:pt x="8" y="61"/>
                    <a:pt x="9" y="62"/>
                  </a:cubicBezTo>
                  <a:cubicBezTo>
                    <a:pt x="9" y="63"/>
                    <a:pt x="12" y="63"/>
                    <a:pt x="13" y="64"/>
                  </a:cubicBezTo>
                  <a:cubicBezTo>
                    <a:pt x="12" y="65"/>
                    <a:pt x="9" y="65"/>
                    <a:pt x="10" y="67"/>
                  </a:cubicBezTo>
                  <a:cubicBezTo>
                    <a:pt x="10" y="68"/>
                    <a:pt x="12" y="68"/>
                    <a:pt x="12" y="69"/>
                  </a:cubicBezTo>
                  <a:cubicBezTo>
                    <a:pt x="12" y="69"/>
                    <a:pt x="12" y="71"/>
                    <a:pt x="12" y="71"/>
                  </a:cubicBezTo>
                  <a:cubicBezTo>
                    <a:pt x="12" y="75"/>
                    <a:pt x="10" y="79"/>
                    <a:pt x="15" y="81"/>
                  </a:cubicBezTo>
                  <a:cubicBezTo>
                    <a:pt x="20" y="81"/>
                    <a:pt x="24" y="79"/>
                    <a:pt x="27" y="83"/>
                  </a:cubicBezTo>
                  <a:cubicBezTo>
                    <a:pt x="29" y="86"/>
                    <a:pt x="30" y="90"/>
                    <a:pt x="30" y="94"/>
                  </a:cubicBezTo>
                  <a:cubicBezTo>
                    <a:pt x="30" y="95"/>
                    <a:pt x="30" y="95"/>
                    <a:pt x="30" y="95"/>
                  </a:cubicBezTo>
                  <a:cubicBezTo>
                    <a:pt x="54" y="91"/>
                    <a:pt x="54" y="91"/>
                    <a:pt x="54" y="91"/>
                  </a:cubicBezTo>
                  <a:cubicBezTo>
                    <a:pt x="57" y="89"/>
                    <a:pt x="57" y="89"/>
                    <a:pt x="57" y="89"/>
                  </a:cubicBezTo>
                  <a:cubicBezTo>
                    <a:pt x="58" y="84"/>
                    <a:pt x="57" y="79"/>
                    <a:pt x="57" y="74"/>
                  </a:cubicBezTo>
                  <a:cubicBezTo>
                    <a:pt x="57" y="66"/>
                    <a:pt x="59" y="58"/>
                    <a:pt x="64" y="50"/>
                  </a:cubicBezTo>
                  <a:cubicBezTo>
                    <a:pt x="64" y="50"/>
                    <a:pt x="64" y="50"/>
                    <a:pt x="64" y="50"/>
                  </a:cubicBezTo>
                  <a:cubicBezTo>
                    <a:pt x="68" y="45"/>
                    <a:pt x="71" y="39"/>
                    <a:pt x="71" y="31"/>
                  </a:cubicBezTo>
                  <a:cubicBezTo>
                    <a:pt x="71" y="14"/>
                    <a:pt x="58" y="0"/>
                    <a:pt x="40" y="0"/>
                  </a:cubicBezTo>
                  <a:close/>
                  <a:moveTo>
                    <a:pt x="46" y="35"/>
                  </a:moveTo>
                  <a:cubicBezTo>
                    <a:pt x="46" y="36"/>
                    <a:pt x="46" y="37"/>
                    <a:pt x="45" y="38"/>
                  </a:cubicBezTo>
                  <a:cubicBezTo>
                    <a:pt x="44" y="38"/>
                    <a:pt x="44" y="39"/>
                    <a:pt x="43" y="39"/>
                  </a:cubicBezTo>
                  <a:cubicBezTo>
                    <a:pt x="42" y="40"/>
                    <a:pt x="41" y="40"/>
                    <a:pt x="39" y="40"/>
                  </a:cubicBezTo>
                  <a:cubicBezTo>
                    <a:pt x="39" y="44"/>
                    <a:pt x="39" y="44"/>
                    <a:pt x="39" y="44"/>
                  </a:cubicBezTo>
                  <a:cubicBezTo>
                    <a:pt x="39" y="44"/>
                    <a:pt x="39" y="45"/>
                    <a:pt x="39" y="45"/>
                  </a:cubicBezTo>
                  <a:cubicBezTo>
                    <a:pt x="39" y="45"/>
                    <a:pt x="39" y="45"/>
                    <a:pt x="39" y="45"/>
                  </a:cubicBezTo>
                  <a:cubicBezTo>
                    <a:pt x="39" y="45"/>
                    <a:pt x="39" y="45"/>
                    <a:pt x="39" y="45"/>
                  </a:cubicBezTo>
                  <a:cubicBezTo>
                    <a:pt x="39" y="45"/>
                    <a:pt x="39" y="45"/>
                    <a:pt x="38" y="45"/>
                  </a:cubicBezTo>
                  <a:cubicBezTo>
                    <a:pt x="38" y="45"/>
                    <a:pt x="38" y="45"/>
                    <a:pt x="38" y="45"/>
                  </a:cubicBezTo>
                  <a:cubicBezTo>
                    <a:pt x="38" y="45"/>
                    <a:pt x="37" y="45"/>
                    <a:pt x="37" y="45"/>
                  </a:cubicBezTo>
                  <a:cubicBezTo>
                    <a:pt x="37" y="45"/>
                    <a:pt x="37" y="45"/>
                    <a:pt x="37" y="45"/>
                  </a:cubicBezTo>
                  <a:cubicBezTo>
                    <a:pt x="37" y="45"/>
                    <a:pt x="37" y="45"/>
                    <a:pt x="37" y="45"/>
                  </a:cubicBezTo>
                  <a:cubicBezTo>
                    <a:pt x="37" y="41"/>
                    <a:pt x="37" y="41"/>
                    <a:pt x="37" y="41"/>
                  </a:cubicBezTo>
                  <a:cubicBezTo>
                    <a:pt x="36" y="41"/>
                    <a:pt x="36" y="41"/>
                    <a:pt x="35" y="41"/>
                  </a:cubicBezTo>
                  <a:cubicBezTo>
                    <a:pt x="35" y="41"/>
                    <a:pt x="34" y="40"/>
                    <a:pt x="34" y="40"/>
                  </a:cubicBezTo>
                  <a:cubicBezTo>
                    <a:pt x="33" y="40"/>
                    <a:pt x="33" y="40"/>
                    <a:pt x="33" y="40"/>
                  </a:cubicBezTo>
                  <a:cubicBezTo>
                    <a:pt x="33" y="40"/>
                    <a:pt x="32" y="40"/>
                    <a:pt x="32" y="40"/>
                  </a:cubicBezTo>
                  <a:cubicBezTo>
                    <a:pt x="32" y="40"/>
                    <a:pt x="32" y="39"/>
                    <a:pt x="32" y="39"/>
                  </a:cubicBezTo>
                  <a:cubicBezTo>
                    <a:pt x="32" y="39"/>
                    <a:pt x="32" y="39"/>
                    <a:pt x="32" y="38"/>
                  </a:cubicBezTo>
                  <a:cubicBezTo>
                    <a:pt x="32" y="38"/>
                    <a:pt x="32" y="38"/>
                    <a:pt x="32" y="38"/>
                  </a:cubicBezTo>
                  <a:cubicBezTo>
                    <a:pt x="32" y="38"/>
                    <a:pt x="32" y="37"/>
                    <a:pt x="32" y="37"/>
                  </a:cubicBezTo>
                  <a:cubicBezTo>
                    <a:pt x="32" y="37"/>
                    <a:pt x="32" y="37"/>
                    <a:pt x="32" y="37"/>
                  </a:cubicBezTo>
                  <a:cubicBezTo>
                    <a:pt x="32" y="37"/>
                    <a:pt x="32" y="37"/>
                    <a:pt x="32" y="37"/>
                  </a:cubicBezTo>
                  <a:cubicBezTo>
                    <a:pt x="32" y="37"/>
                    <a:pt x="33" y="37"/>
                    <a:pt x="33" y="37"/>
                  </a:cubicBezTo>
                  <a:cubicBezTo>
                    <a:pt x="33" y="37"/>
                    <a:pt x="34" y="37"/>
                    <a:pt x="34" y="38"/>
                  </a:cubicBezTo>
                  <a:cubicBezTo>
                    <a:pt x="35" y="38"/>
                    <a:pt x="35" y="38"/>
                    <a:pt x="36" y="38"/>
                  </a:cubicBezTo>
                  <a:cubicBezTo>
                    <a:pt x="37" y="38"/>
                    <a:pt x="37" y="38"/>
                    <a:pt x="38" y="38"/>
                  </a:cubicBezTo>
                  <a:cubicBezTo>
                    <a:pt x="40" y="38"/>
                    <a:pt x="41" y="37"/>
                    <a:pt x="42" y="36"/>
                  </a:cubicBezTo>
                  <a:cubicBezTo>
                    <a:pt x="43" y="36"/>
                    <a:pt x="43" y="35"/>
                    <a:pt x="43" y="33"/>
                  </a:cubicBezTo>
                  <a:cubicBezTo>
                    <a:pt x="43" y="33"/>
                    <a:pt x="43" y="32"/>
                    <a:pt x="42" y="32"/>
                  </a:cubicBezTo>
                  <a:cubicBezTo>
                    <a:pt x="42" y="31"/>
                    <a:pt x="42" y="31"/>
                    <a:pt x="41" y="31"/>
                  </a:cubicBezTo>
                  <a:cubicBezTo>
                    <a:pt x="40" y="30"/>
                    <a:pt x="40" y="30"/>
                    <a:pt x="39" y="30"/>
                  </a:cubicBezTo>
                  <a:cubicBezTo>
                    <a:pt x="38" y="30"/>
                    <a:pt x="38" y="30"/>
                    <a:pt x="37" y="29"/>
                  </a:cubicBezTo>
                  <a:cubicBezTo>
                    <a:pt x="36" y="29"/>
                    <a:pt x="35" y="29"/>
                    <a:pt x="35" y="29"/>
                  </a:cubicBezTo>
                  <a:cubicBezTo>
                    <a:pt x="34" y="29"/>
                    <a:pt x="33" y="28"/>
                    <a:pt x="33" y="28"/>
                  </a:cubicBezTo>
                  <a:cubicBezTo>
                    <a:pt x="32" y="27"/>
                    <a:pt x="32" y="27"/>
                    <a:pt x="31" y="26"/>
                  </a:cubicBezTo>
                  <a:cubicBezTo>
                    <a:pt x="31" y="26"/>
                    <a:pt x="30" y="25"/>
                    <a:pt x="30" y="24"/>
                  </a:cubicBezTo>
                  <a:cubicBezTo>
                    <a:pt x="30" y="23"/>
                    <a:pt x="30" y="22"/>
                    <a:pt x="30" y="21"/>
                  </a:cubicBezTo>
                  <a:cubicBezTo>
                    <a:pt x="31" y="21"/>
                    <a:pt x="31" y="20"/>
                    <a:pt x="31" y="19"/>
                  </a:cubicBezTo>
                  <a:cubicBezTo>
                    <a:pt x="32" y="19"/>
                    <a:pt x="33" y="18"/>
                    <a:pt x="33" y="18"/>
                  </a:cubicBezTo>
                  <a:cubicBezTo>
                    <a:pt x="34" y="17"/>
                    <a:pt x="35" y="17"/>
                    <a:pt x="36" y="17"/>
                  </a:cubicBezTo>
                  <a:cubicBezTo>
                    <a:pt x="36" y="13"/>
                    <a:pt x="36" y="13"/>
                    <a:pt x="36" y="13"/>
                  </a:cubicBezTo>
                  <a:cubicBezTo>
                    <a:pt x="36" y="13"/>
                    <a:pt x="36" y="13"/>
                    <a:pt x="36" y="13"/>
                  </a:cubicBezTo>
                  <a:cubicBezTo>
                    <a:pt x="36" y="13"/>
                    <a:pt x="36" y="13"/>
                    <a:pt x="36" y="13"/>
                  </a:cubicBezTo>
                  <a:cubicBezTo>
                    <a:pt x="36" y="13"/>
                    <a:pt x="37" y="13"/>
                    <a:pt x="37" y="12"/>
                  </a:cubicBezTo>
                  <a:cubicBezTo>
                    <a:pt x="37" y="12"/>
                    <a:pt x="37" y="12"/>
                    <a:pt x="37" y="12"/>
                  </a:cubicBezTo>
                  <a:cubicBezTo>
                    <a:pt x="38" y="12"/>
                    <a:pt x="38" y="12"/>
                    <a:pt x="38" y="12"/>
                  </a:cubicBezTo>
                  <a:cubicBezTo>
                    <a:pt x="38" y="12"/>
                    <a:pt x="38" y="12"/>
                    <a:pt x="38" y="12"/>
                  </a:cubicBezTo>
                  <a:cubicBezTo>
                    <a:pt x="38" y="12"/>
                    <a:pt x="39" y="12"/>
                    <a:pt x="39" y="13"/>
                  </a:cubicBezTo>
                  <a:cubicBezTo>
                    <a:pt x="39" y="13"/>
                    <a:pt x="39" y="13"/>
                    <a:pt x="39" y="13"/>
                  </a:cubicBezTo>
                  <a:cubicBezTo>
                    <a:pt x="39" y="17"/>
                    <a:pt x="39" y="17"/>
                    <a:pt x="39" y="17"/>
                  </a:cubicBezTo>
                  <a:cubicBezTo>
                    <a:pt x="39" y="17"/>
                    <a:pt x="39" y="17"/>
                    <a:pt x="40" y="17"/>
                  </a:cubicBezTo>
                  <a:cubicBezTo>
                    <a:pt x="40" y="17"/>
                    <a:pt x="41" y="17"/>
                    <a:pt x="41" y="17"/>
                  </a:cubicBezTo>
                  <a:cubicBezTo>
                    <a:pt x="41" y="17"/>
                    <a:pt x="42" y="17"/>
                    <a:pt x="42" y="17"/>
                  </a:cubicBezTo>
                  <a:cubicBezTo>
                    <a:pt x="42" y="17"/>
                    <a:pt x="43" y="17"/>
                    <a:pt x="43" y="17"/>
                  </a:cubicBezTo>
                  <a:cubicBezTo>
                    <a:pt x="43" y="17"/>
                    <a:pt x="43" y="17"/>
                    <a:pt x="43" y="18"/>
                  </a:cubicBezTo>
                  <a:cubicBezTo>
                    <a:pt x="43" y="18"/>
                    <a:pt x="43" y="18"/>
                    <a:pt x="43" y="18"/>
                  </a:cubicBezTo>
                  <a:cubicBezTo>
                    <a:pt x="43" y="18"/>
                    <a:pt x="43" y="18"/>
                    <a:pt x="43" y="18"/>
                  </a:cubicBezTo>
                  <a:cubicBezTo>
                    <a:pt x="43" y="18"/>
                    <a:pt x="43" y="18"/>
                    <a:pt x="43" y="19"/>
                  </a:cubicBezTo>
                  <a:cubicBezTo>
                    <a:pt x="43" y="19"/>
                    <a:pt x="43" y="19"/>
                    <a:pt x="43" y="19"/>
                  </a:cubicBezTo>
                  <a:cubicBezTo>
                    <a:pt x="43" y="19"/>
                    <a:pt x="43" y="20"/>
                    <a:pt x="43" y="20"/>
                  </a:cubicBezTo>
                  <a:cubicBezTo>
                    <a:pt x="43" y="20"/>
                    <a:pt x="43" y="20"/>
                    <a:pt x="43" y="20"/>
                  </a:cubicBezTo>
                  <a:cubicBezTo>
                    <a:pt x="43" y="20"/>
                    <a:pt x="43" y="20"/>
                    <a:pt x="43" y="20"/>
                  </a:cubicBezTo>
                  <a:cubicBezTo>
                    <a:pt x="43" y="20"/>
                    <a:pt x="43" y="20"/>
                    <a:pt x="42" y="20"/>
                  </a:cubicBezTo>
                  <a:cubicBezTo>
                    <a:pt x="42" y="20"/>
                    <a:pt x="42" y="20"/>
                    <a:pt x="41" y="19"/>
                  </a:cubicBezTo>
                  <a:cubicBezTo>
                    <a:pt x="41" y="19"/>
                    <a:pt x="40" y="19"/>
                    <a:pt x="40" y="19"/>
                  </a:cubicBezTo>
                  <a:cubicBezTo>
                    <a:pt x="39" y="19"/>
                    <a:pt x="38" y="19"/>
                    <a:pt x="38" y="19"/>
                  </a:cubicBezTo>
                  <a:cubicBezTo>
                    <a:pt x="37" y="19"/>
                    <a:pt x="36" y="19"/>
                    <a:pt x="35" y="20"/>
                  </a:cubicBezTo>
                  <a:cubicBezTo>
                    <a:pt x="35" y="20"/>
                    <a:pt x="34" y="20"/>
                    <a:pt x="34" y="21"/>
                  </a:cubicBezTo>
                  <a:cubicBezTo>
                    <a:pt x="34" y="21"/>
                    <a:pt x="34" y="21"/>
                    <a:pt x="33" y="22"/>
                  </a:cubicBezTo>
                  <a:cubicBezTo>
                    <a:pt x="33" y="22"/>
                    <a:pt x="33" y="23"/>
                    <a:pt x="33" y="23"/>
                  </a:cubicBezTo>
                  <a:cubicBezTo>
                    <a:pt x="34" y="24"/>
                    <a:pt x="34" y="24"/>
                    <a:pt x="34" y="25"/>
                  </a:cubicBezTo>
                  <a:cubicBezTo>
                    <a:pt x="35" y="25"/>
                    <a:pt x="35" y="26"/>
                    <a:pt x="36" y="26"/>
                  </a:cubicBezTo>
                  <a:cubicBezTo>
                    <a:pt x="36" y="26"/>
                    <a:pt x="37" y="26"/>
                    <a:pt x="38" y="27"/>
                  </a:cubicBezTo>
                  <a:cubicBezTo>
                    <a:pt x="38" y="27"/>
                    <a:pt x="39" y="27"/>
                    <a:pt x="40" y="27"/>
                  </a:cubicBezTo>
                  <a:cubicBezTo>
                    <a:pt x="41" y="27"/>
                    <a:pt x="41" y="27"/>
                    <a:pt x="42" y="28"/>
                  </a:cubicBezTo>
                  <a:cubicBezTo>
                    <a:pt x="43" y="28"/>
                    <a:pt x="43" y="28"/>
                    <a:pt x="44" y="29"/>
                  </a:cubicBezTo>
                  <a:cubicBezTo>
                    <a:pt x="45" y="29"/>
                    <a:pt x="45" y="29"/>
                    <a:pt x="46" y="30"/>
                  </a:cubicBezTo>
                  <a:cubicBezTo>
                    <a:pt x="46" y="31"/>
                    <a:pt x="46" y="32"/>
                    <a:pt x="46" y="33"/>
                  </a:cubicBezTo>
                  <a:cubicBezTo>
                    <a:pt x="47" y="34"/>
                    <a:pt x="47" y="35"/>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1"/>
            <p:cNvSpPr>
              <a:spLocks/>
            </p:cNvSpPr>
            <p:nvPr/>
          </p:nvSpPr>
          <p:spPr bwMode="auto">
            <a:xfrm>
              <a:off x="3535426" y="1996570"/>
              <a:ext cx="178533" cy="178533"/>
            </a:xfrm>
            <a:custGeom>
              <a:avLst/>
              <a:gdLst>
                <a:gd name="T0" fmla="*/ 49 w 70"/>
                <a:gd name="T1" fmla="*/ 0 h 70"/>
                <a:gd name="T2" fmla="*/ 47 w 70"/>
                <a:gd name="T3" fmla="*/ 0 h 70"/>
                <a:gd name="T4" fmla="*/ 5 w 70"/>
                <a:gd name="T5" fmla="*/ 43 h 70"/>
                <a:gd name="T6" fmla="*/ 0 w 70"/>
                <a:gd name="T7" fmla="*/ 54 h 70"/>
                <a:gd name="T8" fmla="*/ 5 w 70"/>
                <a:gd name="T9" fmla="*/ 65 h 70"/>
                <a:gd name="T10" fmla="*/ 16 w 70"/>
                <a:gd name="T11" fmla="*/ 70 h 70"/>
                <a:gd name="T12" fmla="*/ 27 w 70"/>
                <a:gd name="T13" fmla="*/ 65 h 70"/>
                <a:gd name="T14" fmla="*/ 70 w 70"/>
                <a:gd name="T15" fmla="*/ 23 h 70"/>
                <a:gd name="T16" fmla="*/ 70 w 70"/>
                <a:gd name="T17" fmla="*/ 22 h 70"/>
                <a:gd name="T18" fmla="*/ 70 w 70"/>
                <a:gd name="T19" fmla="*/ 21 h 70"/>
                <a:gd name="T20" fmla="*/ 49 w 70"/>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70">
                  <a:moveTo>
                    <a:pt x="49" y="0"/>
                  </a:moveTo>
                  <a:cubicBezTo>
                    <a:pt x="48" y="0"/>
                    <a:pt x="48" y="0"/>
                    <a:pt x="47" y="0"/>
                  </a:cubicBezTo>
                  <a:cubicBezTo>
                    <a:pt x="5" y="43"/>
                    <a:pt x="5" y="43"/>
                    <a:pt x="5" y="43"/>
                  </a:cubicBezTo>
                  <a:cubicBezTo>
                    <a:pt x="2" y="46"/>
                    <a:pt x="0" y="50"/>
                    <a:pt x="0" y="54"/>
                  </a:cubicBezTo>
                  <a:cubicBezTo>
                    <a:pt x="0" y="58"/>
                    <a:pt x="2" y="62"/>
                    <a:pt x="5" y="65"/>
                  </a:cubicBezTo>
                  <a:cubicBezTo>
                    <a:pt x="8" y="68"/>
                    <a:pt x="12" y="70"/>
                    <a:pt x="16" y="70"/>
                  </a:cubicBezTo>
                  <a:cubicBezTo>
                    <a:pt x="20" y="70"/>
                    <a:pt x="24" y="68"/>
                    <a:pt x="27" y="65"/>
                  </a:cubicBezTo>
                  <a:cubicBezTo>
                    <a:pt x="70" y="23"/>
                    <a:pt x="70" y="23"/>
                    <a:pt x="70" y="23"/>
                  </a:cubicBezTo>
                  <a:cubicBezTo>
                    <a:pt x="70" y="23"/>
                    <a:pt x="70" y="22"/>
                    <a:pt x="70" y="22"/>
                  </a:cubicBezTo>
                  <a:cubicBezTo>
                    <a:pt x="70" y="22"/>
                    <a:pt x="70" y="21"/>
                    <a:pt x="70" y="21"/>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7201522" y="2339270"/>
            <a:ext cx="489208" cy="489209"/>
            <a:chOff x="2471258" y="3608987"/>
            <a:chExt cx="489208" cy="489209"/>
          </a:xfrm>
          <a:solidFill>
            <a:schemeClr val="bg1"/>
          </a:solidFill>
        </p:grpSpPr>
        <p:sp>
          <p:nvSpPr>
            <p:cNvPr id="24" name="Freeform 55"/>
            <p:cNvSpPr>
              <a:spLocks/>
            </p:cNvSpPr>
            <p:nvPr/>
          </p:nvSpPr>
          <p:spPr bwMode="auto">
            <a:xfrm>
              <a:off x="2611835" y="3611799"/>
              <a:ext cx="94187" cy="98404"/>
            </a:xfrm>
            <a:custGeom>
              <a:avLst/>
              <a:gdLst>
                <a:gd name="T0" fmla="*/ 0 w 37"/>
                <a:gd name="T1" fmla="*/ 39 h 39"/>
                <a:gd name="T2" fmla="*/ 37 w 37"/>
                <a:gd name="T3" fmla="*/ 39 h 39"/>
                <a:gd name="T4" fmla="*/ 37 w 37"/>
                <a:gd name="T5" fmla="*/ 0 h 39"/>
                <a:gd name="T6" fmla="*/ 0 w 37"/>
                <a:gd name="T7" fmla="*/ 39 h 39"/>
              </a:gdLst>
              <a:ahLst/>
              <a:cxnLst>
                <a:cxn ang="0">
                  <a:pos x="T0" y="T1"/>
                </a:cxn>
                <a:cxn ang="0">
                  <a:pos x="T2" y="T3"/>
                </a:cxn>
                <a:cxn ang="0">
                  <a:pos x="T4" y="T5"/>
                </a:cxn>
                <a:cxn ang="0">
                  <a:pos x="T6" y="T7"/>
                </a:cxn>
              </a:cxnLst>
              <a:rect l="0" t="0" r="r" b="b"/>
              <a:pathLst>
                <a:path w="37" h="39">
                  <a:moveTo>
                    <a:pt x="0" y="39"/>
                  </a:moveTo>
                  <a:cubicBezTo>
                    <a:pt x="37" y="39"/>
                    <a:pt x="37" y="39"/>
                    <a:pt x="37" y="39"/>
                  </a:cubicBezTo>
                  <a:cubicBezTo>
                    <a:pt x="37" y="0"/>
                    <a:pt x="37" y="0"/>
                    <a:pt x="37" y="0"/>
                  </a:cubicBezTo>
                  <a:cubicBezTo>
                    <a:pt x="22" y="2"/>
                    <a:pt x="9" y="17"/>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6"/>
            <p:cNvSpPr>
              <a:spLocks/>
            </p:cNvSpPr>
            <p:nvPr/>
          </p:nvSpPr>
          <p:spPr bwMode="auto">
            <a:xfrm>
              <a:off x="2587937" y="3734101"/>
              <a:ext cx="118085" cy="109650"/>
            </a:xfrm>
            <a:custGeom>
              <a:avLst/>
              <a:gdLst>
                <a:gd name="T0" fmla="*/ 46 w 46"/>
                <a:gd name="T1" fmla="*/ 43 h 43"/>
                <a:gd name="T2" fmla="*/ 46 w 46"/>
                <a:gd name="T3" fmla="*/ 0 h 43"/>
                <a:gd name="T4" fmla="*/ 7 w 46"/>
                <a:gd name="T5" fmla="*/ 0 h 43"/>
                <a:gd name="T6" fmla="*/ 0 w 46"/>
                <a:gd name="T7" fmla="*/ 43 h 43"/>
                <a:gd name="T8" fmla="*/ 46 w 46"/>
                <a:gd name="T9" fmla="*/ 43 h 43"/>
              </a:gdLst>
              <a:ahLst/>
              <a:cxnLst>
                <a:cxn ang="0">
                  <a:pos x="T0" y="T1"/>
                </a:cxn>
                <a:cxn ang="0">
                  <a:pos x="T2" y="T3"/>
                </a:cxn>
                <a:cxn ang="0">
                  <a:pos x="T4" y="T5"/>
                </a:cxn>
                <a:cxn ang="0">
                  <a:pos x="T6" y="T7"/>
                </a:cxn>
                <a:cxn ang="0">
                  <a:pos x="T8" y="T9"/>
                </a:cxn>
              </a:cxnLst>
              <a:rect l="0" t="0" r="r" b="b"/>
              <a:pathLst>
                <a:path w="46" h="43">
                  <a:moveTo>
                    <a:pt x="46" y="43"/>
                  </a:moveTo>
                  <a:cubicBezTo>
                    <a:pt x="46" y="0"/>
                    <a:pt x="46" y="0"/>
                    <a:pt x="46" y="0"/>
                  </a:cubicBezTo>
                  <a:cubicBezTo>
                    <a:pt x="7" y="0"/>
                    <a:pt x="7" y="0"/>
                    <a:pt x="7" y="0"/>
                  </a:cubicBezTo>
                  <a:cubicBezTo>
                    <a:pt x="3" y="13"/>
                    <a:pt x="1" y="27"/>
                    <a:pt x="0" y="43"/>
                  </a:cubicBezTo>
                  <a:lnTo>
                    <a:pt x="4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7"/>
            <p:cNvSpPr>
              <a:spLocks/>
            </p:cNvSpPr>
            <p:nvPr/>
          </p:nvSpPr>
          <p:spPr bwMode="auto">
            <a:xfrm>
              <a:off x="2725703" y="3611799"/>
              <a:ext cx="91375" cy="98404"/>
            </a:xfrm>
            <a:custGeom>
              <a:avLst/>
              <a:gdLst>
                <a:gd name="T0" fmla="*/ 0 w 36"/>
                <a:gd name="T1" fmla="*/ 0 h 39"/>
                <a:gd name="T2" fmla="*/ 0 w 36"/>
                <a:gd name="T3" fmla="*/ 39 h 39"/>
                <a:gd name="T4" fmla="*/ 36 w 36"/>
                <a:gd name="T5" fmla="*/ 39 h 39"/>
                <a:gd name="T6" fmla="*/ 0 w 36"/>
                <a:gd name="T7" fmla="*/ 0 h 39"/>
              </a:gdLst>
              <a:ahLst/>
              <a:cxnLst>
                <a:cxn ang="0">
                  <a:pos x="T0" y="T1"/>
                </a:cxn>
                <a:cxn ang="0">
                  <a:pos x="T2" y="T3"/>
                </a:cxn>
                <a:cxn ang="0">
                  <a:pos x="T4" y="T5"/>
                </a:cxn>
                <a:cxn ang="0">
                  <a:pos x="T6" y="T7"/>
                </a:cxn>
              </a:cxnLst>
              <a:rect l="0" t="0" r="r" b="b"/>
              <a:pathLst>
                <a:path w="36" h="39">
                  <a:moveTo>
                    <a:pt x="0" y="0"/>
                  </a:moveTo>
                  <a:cubicBezTo>
                    <a:pt x="0" y="39"/>
                    <a:pt x="0" y="39"/>
                    <a:pt x="0" y="39"/>
                  </a:cubicBezTo>
                  <a:cubicBezTo>
                    <a:pt x="36" y="39"/>
                    <a:pt x="36" y="39"/>
                    <a:pt x="36" y="39"/>
                  </a:cubicBezTo>
                  <a:cubicBezTo>
                    <a:pt x="27" y="17"/>
                    <a:pt x="14"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8"/>
            <p:cNvSpPr>
              <a:spLocks/>
            </p:cNvSpPr>
            <p:nvPr/>
          </p:nvSpPr>
          <p:spPr bwMode="auto">
            <a:xfrm>
              <a:off x="2471258" y="3866243"/>
              <a:ext cx="112462" cy="109650"/>
            </a:xfrm>
            <a:custGeom>
              <a:avLst/>
              <a:gdLst>
                <a:gd name="T0" fmla="*/ 38 w 44"/>
                <a:gd name="T1" fmla="*/ 0 h 43"/>
                <a:gd name="T2" fmla="*/ 0 w 44"/>
                <a:gd name="T3" fmla="*/ 0 h 43"/>
                <a:gd name="T4" fmla="*/ 12 w 44"/>
                <a:gd name="T5" fmla="*/ 43 h 43"/>
                <a:gd name="T6" fmla="*/ 13 w 44"/>
                <a:gd name="T7" fmla="*/ 43 h 43"/>
                <a:gd name="T8" fmla="*/ 44 w 44"/>
                <a:gd name="T9" fmla="*/ 43 h 43"/>
                <a:gd name="T10" fmla="*/ 38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38" y="0"/>
                  </a:moveTo>
                  <a:cubicBezTo>
                    <a:pt x="0" y="0"/>
                    <a:pt x="0" y="0"/>
                    <a:pt x="0" y="0"/>
                  </a:cubicBezTo>
                  <a:cubicBezTo>
                    <a:pt x="0" y="15"/>
                    <a:pt x="4" y="30"/>
                    <a:pt x="12" y="43"/>
                  </a:cubicBezTo>
                  <a:cubicBezTo>
                    <a:pt x="12" y="43"/>
                    <a:pt x="12" y="43"/>
                    <a:pt x="13" y="43"/>
                  </a:cubicBezTo>
                  <a:cubicBezTo>
                    <a:pt x="44" y="43"/>
                    <a:pt x="44" y="43"/>
                    <a:pt x="44" y="43"/>
                  </a:cubicBezTo>
                  <a:cubicBezTo>
                    <a:pt x="41" y="30"/>
                    <a:pt x="38" y="15"/>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9"/>
            <p:cNvSpPr>
              <a:spLocks/>
            </p:cNvSpPr>
            <p:nvPr/>
          </p:nvSpPr>
          <p:spPr bwMode="auto">
            <a:xfrm>
              <a:off x="2845193" y="3866243"/>
              <a:ext cx="115273" cy="109650"/>
            </a:xfrm>
            <a:custGeom>
              <a:avLst/>
              <a:gdLst>
                <a:gd name="T0" fmla="*/ 6 w 45"/>
                <a:gd name="T1" fmla="*/ 0 h 43"/>
                <a:gd name="T2" fmla="*/ 0 w 45"/>
                <a:gd name="T3" fmla="*/ 43 h 43"/>
                <a:gd name="T4" fmla="*/ 31 w 45"/>
                <a:gd name="T5" fmla="*/ 43 h 43"/>
                <a:gd name="T6" fmla="*/ 33 w 45"/>
                <a:gd name="T7" fmla="*/ 43 h 43"/>
                <a:gd name="T8" fmla="*/ 45 w 45"/>
                <a:gd name="T9" fmla="*/ 0 h 43"/>
                <a:gd name="T10" fmla="*/ 6 w 45"/>
                <a:gd name="T11" fmla="*/ 0 h 43"/>
              </a:gdLst>
              <a:ahLst/>
              <a:cxnLst>
                <a:cxn ang="0">
                  <a:pos x="T0" y="T1"/>
                </a:cxn>
                <a:cxn ang="0">
                  <a:pos x="T2" y="T3"/>
                </a:cxn>
                <a:cxn ang="0">
                  <a:pos x="T4" y="T5"/>
                </a:cxn>
                <a:cxn ang="0">
                  <a:pos x="T6" y="T7"/>
                </a:cxn>
                <a:cxn ang="0">
                  <a:pos x="T8" y="T9"/>
                </a:cxn>
                <a:cxn ang="0">
                  <a:pos x="T10" y="T11"/>
                </a:cxn>
              </a:cxnLst>
              <a:rect l="0" t="0" r="r" b="b"/>
              <a:pathLst>
                <a:path w="45" h="43">
                  <a:moveTo>
                    <a:pt x="6" y="0"/>
                  </a:moveTo>
                  <a:cubicBezTo>
                    <a:pt x="6" y="15"/>
                    <a:pt x="4" y="30"/>
                    <a:pt x="0" y="43"/>
                  </a:cubicBezTo>
                  <a:cubicBezTo>
                    <a:pt x="31" y="43"/>
                    <a:pt x="31" y="43"/>
                    <a:pt x="31" y="43"/>
                  </a:cubicBezTo>
                  <a:cubicBezTo>
                    <a:pt x="32" y="43"/>
                    <a:pt x="32" y="43"/>
                    <a:pt x="33" y="43"/>
                  </a:cubicBezTo>
                  <a:cubicBezTo>
                    <a:pt x="40" y="30"/>
                    <a:pt x="44" y="15"/>
                    <a:pt x="45"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0"/>
            <p:cNvSpPr>
              <a:spLocks/>
            </p:cNvSpPr>
            <p:nvPr/>
          </p:nvSpPr>
          <p:spPr bwMode="auto">
            <a:xfrm>
              <a:off x="2587937" y="3866243"/>
              <a:ext cx="118085" cy="109650"/>
            </a:xfrm>
            <a:custGeom>
              <a:avLst/>
              <a:gdLst>
                <a:gd name="T0" fmla="*/ 46 w 46"/>
                <a:gd name="T1" fmla="*/ 0 h 43"/>
                <a:gd name="T2" fmla="*/ 0 w 46"/>
                <a:gd name="T3" fmla="*/ 0 h 43"/>
                <a:gd name="T4" fmla="*/ 7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0" y="0"/>
                    <a:pt x="0" y="0"/>
                    <a:pt x="0" y="0"/>
                  </a:cubicBezTo>
                  <a:cubicBezTo>
                    <a:pt x="1" y="15"/>
                    <a:pt x="3" y="30"/>
                    <a:pt x="7"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1"/>
            <p:cNvSpPr>
              <a:spLocks/>
            </p:cNvSpPr>
            <p:nvPr/>
          </p:nvSpPr>
          <p:spPr bwMode="auto">
            <a:xfrm>
              <a:off x="2471258" y="3731289"/>
              <a:ext cx="112462" cy="112462"/>
            </a:xfrm>
            <a:custGeom>
              <a:avLst/>
              <a:gdLst>
                <a:gd name="T0" fmla="*/ 38 w 44"/>
                <a:gd name="T1" fmla="*/ 44 h 44"/>
                <a:gd name="T2" fmla="*/ 44 w 44"/>
                <a:gd name="T3" fmla="*/ 1 h 44"/>
                <a:gd name="T4" fmla="*/ 13 w 44"/>
                <a:gd name="T5" fmla="*/ 1 h 44"/>
                <a:gd name="T6" fmla="*/ 12 w 44"/>
                <a:gd name="T7" fmla="*/ 0 h 44"/>
                <a:gd name="T8" fmla="*/ 0 w 44"/>
                <a:gd name="T9" fmla="*/ 44 h 44"/>
                <a:gd name="T10" fmla="*/ 38 w 44"/>
                <a:gd name="T11" fmla="*/ 44 h 44"/>
              </a:gdLst>
              <a:ahLst/>
              <a:cxnLst>
                <a:cxn ang="0">
                  <a:pos x="T0" y="T1"/>
                </a:cxn>
                <a:cxn ang="0">
                  <a:pos x="T2" y="T3"/>
                </a:cxn>
                <a:cxn ang="0">
                  <a:pos x="T4" y="T5"/>
                </a:cxn>
                <a:cxn ang="0">
                  <a:pos x="T6" y="T7"/>
                </a:cxn>
                <a:cxn ang="0">
                  <a:pos x="T8" y="T9"/>
                </a:cxn>
                <a:cxn ang="0">
                  <a:pos x="T10" y="T11"/>
                </a:cxn>
              </a:cxnLst>
              <a:rect l="0" t="0" r="r" b="b"/>
              <a:pathLst>
                <a:path w="44" h="44">
                  <a:moveTo>
                    <a:pt x="38" y="44"/>
                  </a:moveTo>
                  <a:cubicBezTo>
                    <a:pt x="38" y="29"/>
                    <a:pt x="41" y="14"/>
                    <a:pt x="44" y="1"/>
                  </a:cubicBezTo>
                  <a:cubicBezTo>
                    <a:pt x="13" y="1"/>
                    <a:pt x="13" y="1"/>
                    <a:pt x="13" y="1"/>
                  </a:cubicBezTo>
                  <a:cubicBezTo>
                    <a:pt x="12" y="1"/>
                    <a:pt x="12" y="1"/>
                    <a:pt x="12" y="0"/>
                  </a:cubicBezTo>
                  <a:cubicBezTo>
                    <a:pt x="4" y="14"/>
                    <a:pt x="0" y="28"/>
                    <a:pt x="0" y="44"/>
                  </a:cubicBezTo>
                  <a:lnTo>
                    <a:pt x="3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2"/>
            <p:cNvSpPr>
              <a:spLocks/>
            </p:cNvSpPr>
            <p:nvPr/>
          </p:nvSpPr>
          <p:spPr bwMode="auto">
            <a:xfrm>
              <a:off x="2725703" y="3734101"/>
              <a:ext cx="115273" cy="109650"/>
            </a:xfrm>
            <a:custGeom>
              <a:avLst/>
              <a:gdLst>
                <a:gd name="T0" fmla="*/ 45 w 45"/>
                <a:gd name="T1" fmla="*/ 43 h 43"/>
                <a:gd name="T2" fmla="*/ 38 w 45"/>
                <a:gd name="T3" fmla="*/ 0 h 43"/>
                <a:gd name="T4" fmla="*/ 0 w 45"/>
                <a:gd name="T5" fmla="*/ 0 h 43"/>
                <a:gd name="T6" fmla="*/ 0 w 45"/>
                <a:gd name="T7" fmla="*/ 43 h 43"/>
                <a:gd name="T8" fmla="*/ 45 w 45"/>
                <a:gd name="T9" fmla="*/ 43 h 43"/>
              </a:gdLst>
              <a:ahLst/>
              <a:cxnLst>
                <a:cxn ang="0">
                  <a:pos x="T0" y="T1"/>
                </a:cxn>
                <a:cxn ang="0">
                  <a:pos x="T2" y="T3"/>
                </a:cxn>
                <a:cxn ang="0">
                  <a:pos x="T4" y="T5"/>
                </a:cxn>
                <a:cxn ang="0">
                  <a:pos x="T6" y="T7"/>
                </a:cxn>
                <a:cxn ang="0">
                  <a:pos x="T8" y="T9"/>
                </a:cxn>
              </a:cxnLst>
              <a:rect l="0" t="0" r="r" b="b"/>
              <a:pathLst>
                <a:path w="45" h="43">
                  <a:moveTo>
                    <a:pt x="45" y="43"/>
                  </a:moveTo>
                  <a:cubicBezTo>
                    <a:pt x="45" y="27"/>
                    <a:pt x="42" y="13"/>
                    <a:pt x="38" y="0"/>
                  </a:cubicBezTo>
                  <a:cubicBezTo>
                    <a:pt x="0" y="0"/>
                    <a:pt x="0" y="0"/>
                    <a:pt x="0" y="0"/>
                  </a:cubicBezTo>
                  <a:cubicBezTo>
                    <a:pt x="0" y="43"/>
                    <a:pt x="0" y="43"/>
                    <a:pt x="0" y="43"/>
                  </a:cubicBezTo>
                  <a:lnTo>
                    <a:pt x="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3"/>
            <p:cNvSpPr>
              <a:spLocks/>
            </p:cNvSpPr>
            <p:nvPr/>
          </p:nvSpPr>
          <p:spPr bwMode="auto">
            <a:xfrm>
              <a:off x="2512026" y="3608987"/>
              <a:ext cx="144795" cy="101215"/>
            </a:xfrm>
            <a:custGeom>
              <a:avLst/>
              <a:gdLst>
                <a:gd name="T0" fmla="*/ 31 w 57"/>
                <a:gd name="T1" fmla="*/ 40 h 40"/>
                <a:gd name="T2" fmla="*/ 57 w 57"/>
                <a:gd name="T3" fmla="*/ 0 h 40"/>
                <a:gd name="T4" fmla="*/ 0 w 57"/>
                <a:gd name="T5" fmla="*/ 40 h 40"/>
                <a:gd name="T6" fmla="*/ 31 w 57"/>
                <a:gd name="T7" fmla="*/ 40 h 40"/>
              </a:gdLst>
              <a:ahLst/>
              <a:cxnLst>
                <a:cxn ang="0">
                  <a:pos x="T0" y="T1"/>
                </a:cxn>
                <a:cxn ang="0">
                  <a:pos x="T2" y="T3"/>
                </a:cxn>
                <a:cxn ang="0">
                  <a:pos x="T4" y="T5"/>
                </a:cxn>
                <a:cxn ang="0">
                  <a:pos x="T6" y="T7"/>
                </a:cxn>
              </a:cxnLst>
              <a:rect l="0" t="0" r="r" b="b"/>
              <a:pathLst>
                <a:path w="57" h="40">
                  <a:moveTo>
                    <a:pt x="31" y="40"/>
                  </a:moveTo>
                  <a:cubicBezTo>
                    <a:pt x="37" y="23"/>
                    <a:pt x="46" y="9"/>
                    <a:pt x="57" y="0"/>
                  </a:cubicBezTo>
                  <a:cubicBezTo>
                    <a:pt x="34" y="6"/>
                    <a:pt x="14" y="21"/>
                    <a:pt x="0" y="40"/>
                  </a:cubicBezTo>
                  <a:lnTo>
                    <a:pt x="3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4"/>
            <p:cNvSpPr>
              <a:spLocks/>
            </p:cNvSpPr>
            <p:nvPr/>
          </p:nvSpPr>
          <p:spPr bwMode="auto">
            <a:xfrm>
              <a:off x="2512026" y="3995574"/>
              <a:ext cx="144795" cy="102622"/>
            </a:xfrm>
            <a:custGeom>
              <a:avLst/>
              <a:gdLst>
                <a:gd name="T0" fmla="*/ 31 w 57"/>
                <a:gd name="T1" fmla="*/ 0 h 40"/>
                <a:gd name="T2" fmla="*/ 0 w 57"/>
                <a:gd name="T3" fmla="*/ 0 h 40"/>
                <a:gd name="T4" fmla="*/ 57 w 57"/>
                <a:gd name="T5" fmla="*/ 40 h 40"/>
                <a:gd name="T6" fmla="*/ 31 w 57"/>
                <a:gd name="T7" fmla="*/ 0 h 40"/>
              </a:gdLst>
              <a:ahLst/>
              <a:cxnLst>
                <a:cxn ang="0">
                  <a:pos x="T0" y="T1"/>
                </a:cxn>
                <a:cxn ang="0">
                  <a:pos x="T2" y="T3"/>
                </a:cxn>
                <a:cxn ang="0">
                  <a:pos x="T4" y="T5"/>
                </a:cxn>
                <a:cxn ang="0">
                  <a:pos x="T6" y="T7"/>
                </a:cxn>
              </a:cxnLst>
              <a:rect l="0" t="0" r="r" b="b"/>
              <a:pathLst>
                <a:path w="57" h="40">
                  <a:moveTo>
                    <a:pt x="31" y="0"/>
                  </a:moveTo>
                  <a:cubicBezTo>
                    <a:pt x="0" y="0"/>
                    <a:pt x="0" y="0"/>
                    <a:pt x="0" y="0"/>
                  </a:cubicBezTo>
                  <a:cubicBezTo>
                    <a:pt x="14" y="20"/>
                    <a:pt x="34" y="35"/>
                    <a:pt x="57" y="40"/>
                  </a:cubicBezTo>
                  <a:cubicBezTo>
                    <a:pt x="46" y="32"/>
                    <a:pt x="37" y="18"/>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5"/>
            <p:cNvSpPr>
              <a:spLocks/>
            </p:cNvSpPr>
            <p:nvPr/>
          </p:nvSpPr>
          <p:spPr bwMode="auto">
            <a:xfrm>
              <a:off x="2772093" y="3608987"/>
              <a:ext cx="144795" cy="101215"/>
            </a:xfrm>
            <a:custGeom>
              <a:avLst/>
              <a:gdLst>
                <a:gd name="T0" fmla="*/ 26 w 57"/>
                <a:gd name="T1" fmla="*/ 40 h 40"/>
                <a:gd name="T2" fmla="*/ 57 w 57"/>
                <a:gd name="T3" fmla="*/ 40 h 40"/>
                <a:gd name="T4" fmla="*/ 0 w 57"/>
                <a:gd name="T5" fmla="*/ 0 h 40"/>
                <a:gd name="T6" fmla="*/ 26 w 57"/>
                <a:gd name="T7" fmla="*/ 40 h 40"/>
              </a:gdLst>
              <a:ahLst/>
              <a:cxnLst>
                <a:cxn ang="0">
                  <a:pos x="T0" y="T1"/>
                </a:cxn>
                <a:cxn ang="0">
                  <a:pos x="T2" y="T3"/>
                </a:cxn>
                <a:cxn ang="0">
                  <a:pos x="T4" y="T5"/>
                </a:cxn>
                <a:cxn ang="0">
                  <a:pos x="T6" y="T7"/>
                </a:cxn>
              </a:cxnLst>
              <a:rect l="0" t="0" r="r" b="b"/>
              <a:pathLst>
                <a:path w="57" h="40">
                  <a:moveTo>
                    <a:pt x="26" y="40"/>
                  </a:moveTo>
                  <a:cubicBezTo>
                    <a:pt x="57" y="40"/>
                    <a:pt x="57" y="40"/>
                    <a:pt x="57" y="40"/>
                  </a:cubicBezTo>
                  <a:cubicBezTo>
                    <a:pt x="43" y="21"/>
                    <a:pt x="23" y="6"/>
                    <a:pt x="0" y="0"/>
                  </a:cubicBezTo>
                  <a:cubicBezTo>
                    <a:pt x="11" y="9"/>
                    <a:pt x="20" y="23"/>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6"/>
            <p:cNvSpPr>
              <a:spLocks/>
            </p:cNvSpPr>
            <p:nvPr/>
          </p:nvSpPr>
          <p:spPr bwMode="auto">
            <a:xfrm>
              <a:off x="2772093" y="3995574"/>
              <a:ext cx="144795" cy="102622"/>
            </a:xfrm>
            <a:custGeom>
              <a:avLst/>
              <a:gdLst>
                <a:gd name="T0" fmla="*/ 26 w 57"/>
                <a:gd name="T1" fmla="*/ 0 h 40"/>
                <a:gd name="T2" fmla="*/ 0 w 57"/>
                <a:gd name="T3" fmla="*/ 40 h 40"/>
                <a:gd name="T4" fmla="*/ 57 w 57"/>
                <a:gd name="T5" fmla="*/ 0 h 40"/>
                <a:gd name="T6" fmla="*/ 26 w 57"/>
                <a:gd name="T7" fmla="*/ 0 h 40"/>
              </a:gdLst>
              <a:ahLst/>
              <a:cxnLst>
                <a:cxn ang="0">
                  <a:pos x="T0" y="T1"/>
                </a:cxn>
                <a:cxn ang="0">
                  <a:pos x="T2" y="T3"/>
                </a:cxn>
                <a:cxn ang="0">
                  <a:pos x="T4" y="T5"/>
                </a:cxn>
                <a:cxn ang="0">
                  <a:pos x="T6" y="T7"/>
                </a:cxn>
              </a:cxnLst>
              <a:rect l="0" t="0" r="r" b="b"/>
              <a:pathLst>
                <a:path w="57" h="40">
                  <a:moveTo>
                    <a:pt x="26" y="0"/>
                  </a:moveTo>
                  <a:cubicBezTo>
                    <a:pt x="20" y="18"/>
                    <a:pt x="11" y="32"/>
                    <a:pt x="0" y="40"/>
                  </a:cubicBezTo>
                  <a:cubicBezTo>
                    <a:pt x="23" y="35"/>
                    <a:pt x="43" y="20"/>
                    <a:pt x="57" y="0"/>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7"/>
            <p:cNvSpPr>
              <a:spLocks/>
            </p:cNvSpPr>
            <p:nvPr/>
          </p:nvSpPr>
          <p:spPr bwMode="auto">
            <a:xfrm>
              <a:off x="2845193" y="3731289"/>
              <a:ext cx="115273" cy="112462"/>
            </a:xfrm>
            <a:custGeom>
              <a:avLst/>
              <a:gdLst>
                <a:gd name="T0" fmla="*/ 31 w 45"/>
                <a:gd name="T1" fmla="*/ 1 h 44"/>
                <a:gd name="T2" fmla="*/ 0 w 45"/>
                <a:gd name="T3" fmla="*/ 1 h 44"/>
                <a:gd name="T4" fmla="*/ 6 w 45"/>
                <a:gd name="T5" fmla="*/ 44 h 44"/>
                <a:gd name="T6" fmla="*/ 45 w 45"/>
                <a:gd name="T7" fmla="*/ 44 h 44"/>
                <a:gd name="T8" fmla="*/ 33 w 45"/>
                <a:gd name="T9" fmla="*/ 0 h 44"/>
                <a:gd name="T10" fmla="*/ 31 w 45"/>
                <a:gd name="T11" fmla="*/ 1 h 44"/>
              </a:gdLst>
              <a:ahLst/>
              <a:cxnLst>
                <a:cxn ang="0">
                  <a:pos x="T0" y="T1"/>
                </a:cxn>
                <a:cxn ang="0">
                  <a:pos x="T2" y="T3"/>
                </a:cxn>
                <a:cxn ang="0">
                  <a:pos x="T4" y="T5"/>
                </a:cxn>
                <a:cxn ang="0">
                  <a:pos x="T6" y="T7"/>
                </a:cxn>
                <a:cxn ang="0">
                  <a:pos x="T8" y="T9"/>
                </a:cxn>
                <a:cxn ang="0">
                  <a:pos x="T10" y="T11"/>
                </a:cxn>
              </a:cxnLst>
              <a:rect l="0" t="0" r="r" b="b"/>
              <a:pathLst>
                <a:path w="45" h="44">
                  <a:moveTo>
                    <a:pt x="31" y="1"/>
                  </a:moveTo>
                  <a:cubicBezTo>
                    <a:pt x="0" y="1"/>
                    <a:pt x="0" y="1"/>
                    <a:pt x="0" y="1"/>
                  </a:cubicBezTo>
                  <a:cubicBezTo>
                    <a:pt x="4" y="14"/>
                    <a:pt x="6" y="29"/>
                    <a:pt x="6" y="44"/>
                  </a:cubicBezTo>
                  <a:cubicBezTo>
                    <a:pt x="45" y="44"/>
                    <a:pt x="45" y="44"/>
                    <a:pt x="45" y="44"/>
                  </a:cubicBezTo>
                  <a:cubicBezTo>
                    <a:pt x="44" y="28"/>
                    <a:pt x="40" y="14"/>
                    <a:pt x="33" y="0"/>
                  </a:cubicBezTo>
                  <a:cubicBezTo>
                    <a:pt x="32" y="1"/>
                    <a:pt x="32"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8"/>
            <p:cNvSpPr>
              <a:spLocks/>
            </p:cNvSpPr>
            <p:nvPr/>
          </p:nvSpPr>
          <p:spPr bwMode="auto">
            <a:xfrm>
              <a:off x="2725703" y="3995574"/>
              <a:ext cx="91375" cy="102622"/>
            </a:xfrm>
            <a:custGeom>
              <a:avLst/>
              <a:gdLst>
                <a:gd name="T0" fmla="*/ 36 w 36"/>
                <a:gd name="T1" fmla="*/ 0 h 40"/>
                <a:gd name="T2" fmla="*/ 0 w 36"/>
                <a:gd name="T3" fmla="*/ 0 h 40"/>
                <a:gd name="T4" fmla="*/ 0 w 36"/>
                <a:gd name="T5" fmla="*/ 40 h 40"/>
                <a:gd name="T6" fmla="*/ 36 w 36"/>
                <a:gd name="T7" fmla="*/ 0 h 40"/>
              </a:gdLst>
              <a:ahLst/>
              <a:cxnLst>
                <a:cxn ang="0">
                  <a:pos x="T0" y="T1"/>
                </a:cxn>
                <a:cxn ang="0">
                  <a:pos x="T2" y="T3"/>
                </a:cxn>
                <a:cxn ang="0">
                  <a:pos x="T4" y="T5"/>
                </a:cxn>
                <a:cxn ang="0">
                  <a:pos x="T6" y="T7"/>
                </a:cxn>
              </a:cxnLst>
              <a:rect l="0" t="0" r="r" b="b"/>
              <a:pathLst>
                <a:path w="36" h="40">
                  <a:moveTo>
                    <a:pt x="36" y="0"/>
                  </a:moveTo>
                  <a:cubicBezTo>
                    <a:pt x="0" y="0"/>
                    <a:pt x="0" y="0"/>
                    <a:pt x="0" y="0"/>
                  </a:cubicBezTo>
                  <a:cubicBezTo>
                    <a:pt x="0" y="40"/>
                    <a:pt x="0" y="40"/>
                    <a:pt x="0" y="40"/>
                  </a:cubicBezTo>
                  <a:cubicBezTo>
                    <a:pt x="14" y="38"/>
                    <a:pt x="27" y="23"/>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9"/>
            <p:cNvSpPr>
              <a:spLocks/>
            </p:cNvSpPr>
            <p:nvPr/>
          </p:nvSpPr>
          <p:spPr bwMode="auto">
            <a:xfrm>
              <a:off x="2725703" y="3866243"/>
              <a:ext cx="115273" cy="109650"/>
            </a:xfrm>
            <a:custGeom>
              <a:avLst/>
              <a:gdLst>
                <a:gd name="T0" fmla="*/ 0 w 45"/>
                <a:gd name="T1" fmla="*/ 0 h 43"/>
                <a:gd name="T2" fmla="*/ 0 w 45"/>
                <a:gd name="T3" fmla="*/ 43 h 43"/>
                <a:gd name="T4" fmla="*/ 38 w 45"/>
                <a:gd name="T5" fmla="*/ 43 h 43"/>
                <a:gd name="T6" fmla="*/ 45 w 45"/>
                <a:gd name="T7" fmla="*/ 0 h 43"/>
                <a:gd name="T8" fmla="*/ 0 w 45"/>
                <a:gd name="T9" fmla="*/ 0 h 43"/>
              </a:gdLst>
              <a:ahLst/>
              <a:cxnLst>
                <a:cxn ang="0">
                  <a:pos x="T0" y="T1"/>
                </a:cxn>
                <a:cxn ang="0">
                  <a:pos x="T2" y="T3"/>
                </a:cxn>
                <a:cxn ang="0">
                  <a:pos x="T4" y="T5"/>
                </a:cxn>
                <a:cxn ang="0">
                  <a:pos x="T6" y="T7"/>
                </a:cxn>
                <a:cxn ang="0">
                  <a:pos x="T8" y="T9"/>
                </a:cxn>
              </a:cxnLst>
              <a:rect l="0" t="0" r="r" b="b"/>
              <a:pathLst>
                <a:path w="45" h="43">
                  <a:moveTo>
                    <a:pt x="0" y="0"/>
                  </a:moveTo>
                  <a:cubicBezTo>
                    <a:pt x="0" y="43"/>
                    <a:pt x="0" y="43"/>
                    <a:pt x="0" y="43"/>
                  </a:cubicBezTo>
                  <a:cubicBezTo>
                    <a:pt x="38" y="43"/>
                    <a:pt x="38" y="43"/>
                    <a:pt x="38" y="43"/>
                  </a:cubicBezTo>
                  <a:cubicBezTo>
                    <a:pt x="42" y="30"/>
                    <a:pt x="45" y="15"/>
                    <a:pt x="4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0"/>
            <p:cNvSpPr>
              <a:spLocks/>
            </p:cNvSpPr>
            <p:nvPr/>
          </p:nvSpPr>
          <p:spPr bwMode="auto">
            <a:xfrm>
              <a:off x="2611835" y="3995574"/>
              <a:ext cx="94187" cy="102622"/>
            </a:xfrm>
            <a:custGeom>
              <a:avLst/>
              <a:gdLst>
                <a:gd name="T0" fmla="*/ 37 w 37"/>
                <a:gd name="T1" fmla="*/ 40 h 40"/>
                <a:gd name="T2" fmla="*/ 37 w 37"/>
                <a:gd name="T3" fmla="*/ 0 h 40"/>
                <a:gd name="T4" fmla="*/ 0 w 37"/>
                <a:gd name="T5" fmla="*/ 0 h 40"/>
                <a:gd name="T6" fmla="*/ 37 w 37"/>
                <a:gd name="T7" fmla="*/ 40 h 40"/>
              </a:gdLst>
              <a:ahLst/>
              <a:cxnLst>
                <a:cxn ang="0">
                  <a:pos x="T0" y="T1"/>
                </a:cxn>
                <a:cxn ang="0">
                  <a:pos x="T2" y="T3"/>
                </a:cxn>
                <a:cxn ang="0">
                  <a:pos x="T4" y="T5"/>
                </a:cxn>
                <a:cxn ang="0">
                  <a:pos x="T6" y="T7"/>
                </a:cxn>
              </a:cxnLst>
              <a:rect l="0" t="0" r="r" b="b"/>
              <a:pathLst>
                <a:path w="37" h="40">
                  <a:moveTo>
                    <a:pt x="37" y="40"/>
                  </a:moveTo>
                  <a:cubicBezTo>
                    <a:pt x="37" y="0"/>
                    <a:pt x="37" y="0"/>
                    <a:pt x="37" y="0"/>
                  </a:cubicBezTo>
                  <a:cubicBezTo>
                    <a:pt x="0" y="0"/>
                    <a:pt x="0" y="0"/>
                    <a:pt x="0" y="0"/>
                  </a:cubicBezTo>
                  <a:cubicBezTo>
                    <a:pt x="9" y="23"/>
                    <a:pt x="22" y="38"/>
                    <a:pt x="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9743391" y="2299197"/>
            <a:ext cx="486397" cy="494832"/>
            <a:chOff x="3535426" y="3600552"/>
            <a:chExt cx="486397" cy="494832"/>
          </a:xfrm>
          <a:solidFill>
            <a:schemeClr val="bg1"/>
          </a:solidFill>
        </p:grpSpPr>
        <p:sp>
          <p:nvSpPr>
            <p:cNvPr id="41" name="Freeform 180"/>
            <p:cNvSpPr>
              <a:spLocks/>
            </p:cNvSpPr>
            <p:nvPr/>
          </p:nvSpPr>
          <p:spPr bwMode="auto">
            <a:xfrm>
              <a:off x="3854536" y="3600552"/>
              <a:ext cx="167287" cy="161664"/>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1"/>
            <p:cNvSpPr>
              <a:spLocks/>
            </p:cNvSpPr>
            <p:nvPr/>
          </p:nvSpPr>
          <p:spPr bwMode="auto">
            <a:xfrm>
              <a:off x="3912173" y="3638509"/>
              <a:ext cx="68883" cy="10543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2"/>
            <p:cNvSpPr>
              <a:spLocks/>
            </p:cNvSpPr>
            <p:nvPr/>
          </p:nvSpPr>
          <p:spPr bwMode="auto">
            <a:xfrm>
              <a:off x="3798305" y="3772056"/>
              <a:ext cx="119491" cy="163069"/>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3"/>
            <p:cNvSpPr>
              <a:spLocks/>
            </p:cNvSpPr>
            <p:nvPr/>
          </p:nvSpPr>
          <p:spPr bwMode="auto">
            <a:xfrm>
              <a:off x="3789870" y="3940749"/>
              <a:ext cx="26710" cy="35145"/>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4"/>
            <p:cNvSpPr>
              <a:spLocks noEditPoints="1"/>
            </p:cNvSpPr>
            <p:nvPr/>
          </p:nvSpPr>
          <p:spPr bwMode="auto">
            <a:xfrm>
              <a:off x="3535426" y="3762216"/>
              <a:ext cx="454064" cy="33316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5"/>
            <p:cNvSpPr>
              <a:spLocks/>
            </p:cNvSpPr>
            <p:nvPr/>
          </p:nvSpPr>
          <p:spPr bwMode="auto">
            <a:xfrm>
              <a:off x="3899520" y="3763622"/>
              <a:ext cx="40768" cy="15464"/>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文本框 50"/>
          <p:cNvSpPr txBox="1"/>
          <p:nvPr/>
        </p:nvSpPr>
        <p:spPr>
          <a:xfrm>
            <a:off x="1461499" y="3288936"/>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加强管理</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2" name="文本框 51"/>
          <p:cNvSpPr txBox="1"/>
          <p:nvPr/>
        </p:nvSpPr>
        <p:spPr>
          <a:xfrm>
            <a:off x="3966091" y="3288936"/>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提升专业</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3" name="文本框 52"/>
          <p:cNvSpPr txBox="1"/>
          <p:nvPr/>
        </p:nvSpPr>
        <p:spPr>
          <a:xfrm>
            <a:off x="6543835" y="3288936"/>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营销管理</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4" name="文本框 53"/>
          <p:cNvSpPr txBox="1"/>
          <p:nvPr/>
        </p:nvSpPr>
        <p:spPr>
          <a:xfrm>
            <a:off x="9085003" y="3288936"/>
            <a:ext cx="170776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技术指标</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55" name="文本框 54">
            <a:extLst>
              <a:ext uri="{FF2B5EF4-FFF2-40B4-BE49-F238E27FC236}">
                <a16:creationId xmlns="" xmlns:a16="http://schemas.microsoft.com/office/drawing/2014/main" id="{D7253455-99BE-4A79-9EB1-0B3D08BBB575}"/>
              </a:ext>
            </a:extLst>
          </p:cNvPr>
          <p:cNvSpPr txBox="1"/>
          <p:nvPr/>
        </p:nvSpPr>
        <p:spPr>
          <a:xfrm>
            <a:off x="1702521" y="4974359"/>
            <a:ext cx="9508023" cy="964367"/>
          </a:xfrm>
          <a:prstGeom prst="rect">
            <a:avLst/>
          </a:prstGeom>
          <a:noFill/>
        </p:spPr>
        <p:txBody>
          <a:bodyPr wrap="square" rtlCol="0">
            <a:spAutoFit/>
          </a:bodyPr>
          <a:lstStyle/>
          <a:p>
            <a:pPr algn="just">
              <a:lnSpc>
                <a:spcPct val="20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解说所提炼的核心概念。点击输入简要文字解说，解说文字尽量概括精炼，不用多余的文字修饰简洁精准的 解说所提炼的核心概念。点击输入简要文字解说说文字尽量概括精炼，不用多余的文字修饰洁精准的 解说所提炼的核心概念</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55"/>
          <p:cNvSpPr/>
          <p:nvPr/>
        </p:nvSpPr>
        <p:spPr>
          <a:xfrm>
            <a:off x="1704057" y="4518746"/>
            <a:ext cx="2218877" cy="415755"/>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项目业务拓展的标准</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62" name="组合 61"/>
          <p:cNvGrpSpPr/>
          <p:nvPr/>
        </p:nvGrpSpPr>
        <p:grpSpPr>
          <a:xfrm>
            <a:off x="3320458" y="458741"/>
            <a:ext cx="5572519" cy="785143"/>
            <a:chOff x="1679798" y="438128"/>
            <a:chExt cx="5572519" cy="785143"/>
          </a:xfrm>
        </p:grpSpPr>
        <p:sp>
          <p:nvSpPr>
            <p:cNvPr id="63" name="文本框 62"/>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工作不足之处</a:t>
              </a:r>
            </a:p>
          </p:txBody>
        </p:sp>
        <p:sp>
          <p:nvSpPr>
            <p:cNvPr id="64" name="文本框 63"/>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80549302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1+#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1+#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50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1+#ppt_w/2"/>
                                          </p:val>
                                        </p:tav>
                                        <p:tav tm="100000">
                                          <p:val>
                                            <p:strVal val="#ppt_x"/>
                                          </p:val>
                                        </p:tav>
                                      </p:tavLst>
                                    </p:anim>
                                    <p:anim calcmode="lin" valueType="num">
                                      <p:cBhvr additive="base">
                                        <p:cTn id="36" dur="500" fill="hold"/>
                                        <p:tgtEl>
                                          <p:spTgt spid="4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1+#ppt_w/2"/>
                                          </p:val>
                                        </p:tav>
                                        <p:tav tm="100000">
                                          <p:val>
                                            <p:strVal val="#ppt_x"/>
                                          </p:val>
                                        </p:tav>
                                      </p:tavLst>
                                    </p:anim>
                                    <p:anim calcmode="lin" valueType="num">
                                      <p:cBhvr additive="base">
                                        <p:cTn id="40" dur="50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50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1+#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50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1+#ppt_w/2"/>
                                          </p:val>
                                        </p:tav>
                                        <p:tav tm="100000">
                                          <p:val>
                                            <p:strVal val="#ppt_x"/>
                                          </p:val>
                                        </p:tav>
                                      </p:tavLst>
                                    </p:anim>
                                    <p:anim calcmode="lin" valueType="num">
                                      <p:cBhvr additive="base">
                                        <p:cTn id="48" dur="500" fill="hold"/>
                                        <p:tgtEl>
                                          <p:spTgt spid="5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50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1+#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75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0-#ppt_w/2"/>
                                          </p:val>
                                        </p:tav>
                                        <p:tav tm="100000">
                                          <p:val>
                                            <p:strVal val="#ppt_x"/>
                                          </p:val>
                                        </p:tav>
                                      </p:tavLst>
                                    </p:anim>
                                    <p:anim calcmode="lin" valueType="num">
                                      <p:cBhvr additive="base">
                                        <p:cTn id="56" dur="500" fill="hold"/>
                                        <p:tgtEl>
                                          <p:spTgt spid="56"/>
                                        </p:tgtEl>
                                        <p:attrNameLst>
                                          <p:attrName>ppt_y</p:attrName>
                                        </p:attrNameLst>
                                      </p:cBhvr>
                                      <p:tavLst>
                                        <p:tav tm="0">
                                          <p:val>
                                            <p:strVal val="#ppt_y"/>
                                          </p:val>
                                        </p:tav>
                                        <p:tav tm="100000">
                                          <p:val>
                                            <p:strVal val="#ppt_y"/>
                                          </p:val>
                                        </p:tav>
                                      </p:tavLst>
                                    </p:anim>
                                  </p:childTnLst>
                                </p:cTn>
                              </p:par>
                            </p:childTnLst>
                          </p:cTn>
                        </p:par>
                        <p:par>
                          <p:cTn id="57" fill="hold">
                            <p:stCondLst>
                              <p:cond delay="1250"/>
                            </p:stCondLst>
                            <p:childTnLst>
                              <p:par>
                                <p:cTn id="58" presetID="42" presetClass="entr" presetSubtype="0" fill="hold" grpId="0"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p:bldP spid="52" grpId="0"/>
      <p:bldP spid="53" grpId="0"/>
      <p:bldP spid="54" grpId="0"/>
      <p:bldP spid="55"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6819158" y="0"/>
            <a:ext cx="5368834" cy="6871063"/>
            <a:chOff x="0" y="0"/>
            <a:chExt cx="5368834" cy="6871063"/>
          </a:xfrm>
          <a:effectLst>
            <a:outerShdw blurRad="101600" dist="38100" dir="8100000" algn="tr" rotWithShape="0">
              <a:prstClr val="black">
                <a:alpha val="25000"/>
              </a:prstClr>
            </a:outerShdw>
          </a:effectLst>
        </p:grpSpPr>
        <p:sp>
          <p:nvSpPr>
            <p:cNvPr id="5"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ECF3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18000">
                  <a:srgbClr val="038F95"/>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0">
                  <a:srgbClr val="25846A"/>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1000">
                  <a:srgbClr val="25846A"/>
                </a:gs>
              </a:gsLst>
              <a:lin ang="2400000" scaled="0"/>
            </a:gradFill>
            <a:ln>
              <a:noFill/>
            </a:ln>
            <a:effectLst>
              <a:outerShdw blurRad="190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30">
            <a:extLst>
              <a:ext uri="{FF2B5EF4-FFF2-40B4-BE49-F238E27FC236}">
                <a16:creationId xmlns="" xmlns:a16="http://schemas.microsoft.com/office/drawing/2014/main" id="{BA8EA202-F87D-45AF-91DB-F2B3A7B8F57B}"/>
              </a:ext>
            </a:extLst>
          </p:cNvPr>
          <p:cNvSpPr txBox="1"/>
          <p:nvPr/>
        </p:nvSpPr>
        <p:spPr>
          <a:xfrm>
            <a:off x="460731" y="2513339"/>
            <a:ext cx="7475096" cy="1446550"/>
          </a:xfrm>
          <a:prstGeom prst="rect">
            <a:avLst/>
          </a:prstGeom>
          <a:noFill/>
        </p:spPr>
        <p:txBody>
          <a:bodyPr wrap="square" rtlCol="0">
            <a:spAutoFit/>
          </a:bodyPr>
          <a:lstStyle/>
          <a:p>
            <a:pPr algn="ctr" defTabSz="228600"/>
            <a:r>
              <a:rPr lang="en-US" altLang="zh-CN" sz="88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FIVE</a:t>
            </a:r>
            <a:endParaRPr lang="zh-CN" altLang="en-US" sz="88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11" name="文本框 10"/>
          <p:cNvSpPr txBox="1"/>
          <p:nvPr/>
        </p:nvSpPr>
        <p:spPr>
          <a:xfrm>
            <a:off x="1994341" y="2820758"/>
            <a:ext cx="4407876" cy="935641"/>
          </a:xfrm>
          <a:prstGeom prst="rect">
            <a:avLst/>
          </a:prstGeom>
          <a:noFill/>
          <a:scene3d>
            <a:camera prst="orthographicFront"/>
            <a:lightRig rig="threePt" dir="t"/>
          </a:scene3d>
        </p:spPr>
        <p:txBody>
          <a:bodyPr wrap="square" rtlCol="0">
            <a:spAutoFit/>
          </a:bodyPr>
          <a:lstStyle/>
          <a:p>
            <a:pPr algn="ctr">
              <a:lnSpc>
                <a:spcPct val="130000"/>
              </a:lnSpc>
            </a:pP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a:t>
            </a:r>
            <a:r>
              <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a:t>
            </a: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计划</a:t>
            </a:r>
            <a:endPar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 name="矩形 11"/>
          <p:cNvSpPr/>
          <p:nvPr/>
        </p:nvSpPr>
        <p:spPr>
          <a:xfrm>
            <a:off x="4004291" y="3990299"/>
            <a:ext cx="387976" cy="79048"/>
          </a:xfrm>
          <a:prstGeom prst="rect">
            <a:avLst/>
          </a:prstGeom>
          <a:gradFill>
            <a:gsLst>
              <a:gs pos="0">
                <a:srgbClr val="88CB40"/>
              </a:gs>
              <a:gs pos="100000">
                <a:srgbClr val="25846A"/>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3" name="组合 12"/>
          <p:cNvGrpSpPr/>
          <p:nvPr/>
        </p:nvGrpSpPr>
        <p:grpSpPr>
          <a:xfrm>
            <a:off x="3278937" y="1105536"/>
            <a:ext cx="1810632" cy="1436224"/>
            <a:chOff x="5375399" y="1174088"/>
            <a:chExt cx="1743579" cy="1383041"/>
          </a:xfrm>
        </p:grpSpPr>
        <p:sp>
          <p:nvSpPr>
            <p:cNvPr id="14" name="圆角矩形 13"/>
            <p:cNvSpPr/>
            <p:nvPr/>
          </p:nvSpPr>
          <p:spPr>
            <a:xfrm rot="2700000">
              <a:off x="5568043" y="1174088"/>
              <a:ext cx="1383041" cy="138304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5375399" y="1322175"/>
              <a:ext cx="1743579" cy="978053"/>
            </a:xfrm>
            <a:prstGeom prst="rect">
              <a:avLst/>
            </a:prstGeom>
            <a:noFill/>
          </p:spPr>
          <p:txBody>
            <a:bodyPr wrap="square" rtlCol="0">
              <a:spAutoFit/>
            </a:bodyPr>
            <a:lstStyle/>
            <a:p>
              <a:pPr algn="ctr"/>
              <a:r>
                <a:rPr lang="en-US" altLang="zh-CN" sz="6000" b="1" dirty="0" smtClean="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05</a:t>
              </a:r>
              <a:endParaRPr lang="zh-CN" altLang="en-US" sz="6000" b="1" dirty="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grpSp>
      <p:sp>
        <p:nvSpPr>
          <p:cNvPr id="16" name="Rectangle 3"/>
          <p:cNvSpPr>
            <a:spLocks/>
          </p:cNvSpPr>
          <p:nvPr/>
        </p:nvSpPr>
        <p:spPr bwMode="auto">
          <a:xfrm>
            <a:off x="1155047" y="4290069"/>
            <a:ext cx="60912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algn="ct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Tree>
    <p:extLst>
      <p:ext uri="{BB962C8B-B14F-4D97-AF65-F5344CB8AC3E}">
        <p14:creationId xmlns:p14="http://schemas.microsoft.com/office/powerpoint/2010/main" val="627302451"/>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7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11"/>
                                        </p:tgtEl>
                                        <p:attrNameLst>
                                          <p:attrName>ppt_y</p:attrName>
                                        </p:attrNameLst>
                                      </p:cBhvr>
                                      <p:tavLst>
                                        <p:tav tm="0">
                                          <p:val>
                                            <p:strVal val="#ppt_y"/>
                                          </p:val>
                                        </p:tav>
                                        <p:tav tm="100000">
                                          <p:val>
                                            <p:strVal val="#ppt_y"/>
                                          </p:val>
                                        </p:tav>
                                      </p:tavLst>
                                    </p:anim>
                                    <p:anim calcmode="lin" valueType="num">
                                      <p:cBhvr>
                                        <p:cTn id="20" dur="7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11"/>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382159" y="3047667"/>
            <a:ext cx="1799527" cy="3155281"/>
            <a:chOff x="1585357" y="1960123"/>
            <a:chExt cx="1799527" cy="3155281"/>
          </a:xfrm>
        </p:grpSpPr>
        <p:sp>
          <p:nvSpPr>
            <p:cNvPr id="3" name="文本框 2">
              <a:extLst>
                <a:ext uri="{FF2B5EF4-FFF2-40B4-BE49-F238E27FC236}">
                  <a16:creationId xmlns="" xmlns:a16="http://schemas.microsoft.com/office/drawing/2014/main" id="{D7253455-99BE-4A79-9EB1-0B3D08BBB575}"/>
                </a:ext>
              </a:extLst>
            </p:cNvPr>
            <p:cNvSpPr txBox="1"/>
            <p:nvPr/>
          </p:nvSpPr>
          <p:spPr>
            <a:xfrm>
              <a:off x="1585357" y="4099741"/>
              <a:ext cx="1799527" cy="1015663"/>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4" name="矩形 3"/>
            <p:cNvSpPr/>
            <p:nvPr/>
          </p:nvSpPr>
          <p:spPr>
            <a:xfrm>
              <a:off x="1586892" y="3508742"/>
              <a:ext cx="1088760" cy="415755"/>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重点价值</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5" name="矩形 4"/>
            <p:cNvSpPr/>
            <p:nvPr/>
          </p:nvSpPr>
          <p:spPr>
            <a:xfrm>
              <a:off x="1586892" y="2350651"/>
              <a:ext cx="779381" cy="811056"/>
            </a:xfrm>
            <a:prstGeom prst="rect">
              <a:avLst/>
            </a:prstGeom>
          </p:spPr>
          <p:txBody>
            <a:bodyPr wrap="none">
              <a:spAutoFit/>
            </a:bodyPr>
            <a:lstStyle/>
            <a:p>
              <a:pPr>
                <a:lnSpc>
                  <a:spcPct val="130000"/>
                </a:lnSpc>
              </a:pPr>
              <a:r>
                <a:rPr lang="en-US" altLang="zh-CN" sz="4000" dirty="0" smtClean="0">
                  <a:solidFill>
                    <a:srgbClr val="25846A"/>
                  </a:solidFill>
                  <a:latin typeface="字魂105号-简雅黑" panose="00000500000000000000" pitchFamily="2" charset="-122"/>
                  <a:ea typeface="字魂105号-简雅黑" panose="00000500000000000000" pitchFamily="2" charset="-122"/>
                  <a:cs typeface="+mn-ea"/>
                  <a:sym typeface="+mn-lt"/>
                </a:rPr>
                <a:t>01</a:t>
              </a:r>
              <a:endParaRPr lang="en-US" altLang="zh-CN" sz="4000" dirty="0">
                <a:solidFill>
                  <a:srgbClr val="25846A"/>
                </a:solidFill>
                <a:latin typeface="字魂105号-简雅黑" panose="00000500000000000000" pitchFamily="2" charset="-122"/>
                <a:ea typeface="字魂105号-简雅黑" panose="00000500000000000000" pitchFamily="2" charset="-122"/>
                <a:cs typeface="+mn-ea"/>
                <a:sym typeface="+mn-lt"/>
              </a:endParaRPr>
            </a:p>
          </p:txBody>
        </p:sp>
        <p:cxnSp>
          <p:nvCxnSpPr>
            <p:cNvPr id="7" name="直接连接符 6"/>
            <p:cNvCxnSpPr/>
            <p:nvPr/>
          </p:nvCxnSpPr>
          <p:spPr>
            <a:xfrm flipV="1">
              <a:off x="1713479" y="1960123"/>
              <a:ext cx="345302" cy="345303"/>
            </a:xfrm>
            <a:prstGeom prst="line">
              <a:avLst/>
            </a:prstGeom>
            <a:ln w="25400">
              <a:solidFill>
                <a:srgbClr val="88CB4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36673" y="3047667"/>
            <a:ext cx="1799527" cy="3155281"/>
            <a:chOff x="1585357" y="1960123"/>
            <a:chExt cx="1799527" cy="3155281"/>
          </a:xfrm>
        </p:grpSpPr>
        <p:sp>
          <p:nvSpPr>
            <p:cNvPr id="13" name="文本框 12">
              <a:extLst>
                <a:ext uri="{FF2B5EF4-FFF2-40B4-BE49-F238E27FC236}">
                  <a16:creationId xmlns="" xmlns:a16="http://schemas.microsoft.com/office/drawing/2014/main" id="{D7253455-99BE-4A79-9EB1-0B3D08BBB575}"/>
                </a:ext>
              </a:extLst>
            </p:cNvPr>
            <p:cNvSpPr txBox="1"/>
            <p:nvPr/>
          </p:nvSpPr>
          <p:spPr>
            <a:xfrm>
              <a:off x="1585357" y="4099741"/>
              <a:ext cx="1799527" cy="1015663"/>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4" name="矩形 13"/>
            <p:cNvSpPr/>
            <p:nvPr/>
          </p:nvSpPr>
          <p:spPr>
            <a:xfrm>
              <a:off x="1586892" y="3508742"/>
              <a:ext cx="1107996" cy="417487"/>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工作计划</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5" name="矩形 14"/>
            <p:cNvSpPr/>
            <p:nvPr/>
          </p:nvSpPr>
          <p:spPr>
            <a:xfrm>
              <a:off x="1586892" y="2350651"/>
              <a:ext cx="779381" cy="811056"/>
            </a:xfrm>
            <a:prstGeom prst="rect">
              <a:avLst/>
            </a:prstGeom>
          </p:spPr>
          <p:txBody>
            <a:bodyPr wrap="none">
              <a:spAutoFit/>
            </a:bodyPr>
            <a:lstStyle/>
            <a:p>
              <a:pPr>
                <a:lnSpc>
                  <a:spcPct val="130000"/>
                </a:lnSpc>
              </a:pPr>
              <a:r>
                <a:rPr lang="en-US" altLang="zh-CN" sz="4000" dirty="0" smtClean="0">
                  <a:solidFill>
                    <a:srgbClr val="25846A"/>
                  </a:solidFill>
                  <a:latin typeface="字魂105号-简雅黑" panose="00000500000000000000" pitchFamily="2" charset="-122"/>
                  <a:ea typeface="字魂105号-简雅黑" panose="00000500000000000000" pitchFamily="2" charset="-122"/>
                  <a:cs typeface="+mn-ea"/>
                  <a:sym typeface="+mn-lt"/>
                </a:rPr>
                <a:t>02</a:t>
              </a:r>
              <a:endParaRPr lang="en-US" altLang="zh-CN" sz="4000" dirty="0">
                <a:solidFill>
                  <a:srgbClr val="25846A"/>
                </a:solidFill>
                <a:latin typeface="字魂105号-简雅黑" panose="00000500000000000000" pitchFamily="2" charset="-122"/>
                <a:ea typeface="字魂105号-简雅黑" panose="00000500000000000000" pitchFamily="2" charset="-122"/>
                <a:cs typeface="+mn-ea"/>
                <a:sym typeface="+mn-lt"/>
              </a:endParaRPr>
            </a:p>
          </p:txBody>
        </p:sp>
        <p:cxnSp>
          <p:nvCxnSpPr>
            <p:cNvPr id="16" name="直接连接符 15"/>
            <p:cNvCxnSpPr/>
            <p:nvPr/>
          </p:nvCxnSpPr>
          <p:spPr>
            <a:xfrm flipV="1">
              <a:off x="1713479" y="1960123"/>
              <a:ext cx="345302" cy="345303"/>
            </a:xfrm>
            <a:prstGeom prst="line">
              <a:avLst/>
            </a:prstGeom>
            <a:ln w="25400">
              <a:solidFill>
                <a:srgbClr val="88CB4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491187" y="3047667"/>
            <a:ext cx="1799527" cy="3155281"/>
            <a:chOff x="1585357" y="1960123"/>
            <a:chExt cx="1799527" cy="3155281"/>
          </a:xfrm>
        </p:grpSpPr>
        <p:sp>
          <p:nvSpPr>
            <p:cNvPr id="18" name="文本框 17">
              <a:extLst>
                <a:ext uri="{FF2B5EF4-FFF2-40B4-BE49-F238E27FC236}">
                  <a16:creationId xmlns="" xmlns:a16="http://schemas.microsoft.com/office/drawing/2014/main" id="{D7253455-99BE-4A79-9EB1-0B3D08BBB575}"/>
                </a:ext>
              </a:extLst>
            </p:cNvPr>
            <p:cNvSpPr txBox="1"/>
            <p:nvPr/>
          </p:nvSpPr>
          <p:spPr>
            <a:xfrm>
              <a:off x="1585357" y="4099741"/>
              <a:ext cx="1799527" cy="1015663"/>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9" name="矩形 18"/>
            <p:cNvSpPr/>
            <p:nvPr/>
          </p:nvSpPr>
          <p:spPr>
            <a:xfrm>
              <a:off x="1586892" y="3508742"/>
              <a:ext cx="1107996" cy="417487"/>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项目难点</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0" name="矩形 19"/>
            <p:cNvSpPr/>
            <p:nvPr/>
          </p:nvSpPr>
          <p:spPr>
            <a:xfrm>
              <a:off x="1586892" y="2350651"/>
              <a:ext cx="772969" cy="811056"/>
            </a:xfrm>
            <a:prstGeom prst="rect">
              <a:avLst/>
            </a:prstGeom>
          </p:spPr>
          <p:txBody>
            <a:bodyPr wrap="none">
              <a:spAutoFit/>
            </a:bodyPr>
            <a:lstStyle/>
            <a:p>
              <a:pPr>
                <a:lnSpc>
                  <a:spcPct val="130000"/>
                </a:lnSpc>
              </a:pPr>
              <a:r>
                <a:rPr lang="en-US" altLang="zh-CN" sz="4000" dirty="0" smtClean="0">
                  <a:solidFill>
                    <a:srgbClr val="25846A"/>
                  </a:solidFill>
                  <a:latin typeface="字魂105号-简雅黑" panose="00000500000000000000" pitchFamily="2" charset="-122"/>
                  <a:ea typeface="字魂105号-简雅黑" panose="00000500000000000000" pitchFamily="2" charset="-122"/>
                  <a:cs typeface="+mn-ea"/>
                  <a:sym typeface="+mn-lt"/>
                </a:rPr>
                <a:t>03</a:t>
              </a:r>
              <a:endParaRPr lang="en-US" altLang="zh-CN" sz="4000" dirty="0">
                <a:solidFill>
                  <a:srgbClr val="25846A"/>
                </a:solidFill>
                <a:latin typeface="字魂105号-简雅黑" panose="00000500000000000000" pitchFamily="2" charset="-122"/>
                <a:ea typeface="字魂105号-简雅黑" panose="00000500000000000000" pitchFamily="2" charset="-122"/>
                <a:cs typeface="+mn-ea"/>
                <a:sym typeface="+mn-lt"/>
              </a:endParaRPr>
            </a:p>
          </p:txBody>
        </p:sp>
        <p:cxnSp>
          <p:nvCxnSpPr>
            <p:cNvPr id="21" name="直接连接符 20"/>
            <p:cNvCxnSpPr/>
            <p:nvPr/>
          </p:nvCxnSpPr>
          <p:spPr>
            <a:xfrm flipV="1">
              <a:off x="1713479" y="1960123"/>
              <a:ext cx="345302" cy="345303"/>
            </a:xfrm>
            <a:prstGeom prst="line">
              <a:avLst/>
            </a:prstGeom>
            <a:ln w="25400">
              <a:solidFill>
                <a:srgbClr val="88CB4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9045701" y="3047667"/>
            <a:ext cx="1799527" cy="3155281"/>
            <a:chOff x="1585357" y="1960123"/>
            <a:chExt cx="1799527" cy="3155281"/>
          </a:xfrm>
        </p:grpSpPr>
        <p:sp>
          <p:nvSpPr>
            <p:cNvPr id="23" name="文本框 22">
              <a:extLst>
                <a:ext uri="{FF2B5EF4-FFF2-40B4-BE49-F238E27FC236}">
                  <a16:creationId xmlns="" xmlns:a16="http://schemas.microsoft.com/office/drawing/2014/main" id="{D7253455-99BE-4A79-9EB1-0B3D08BBB575}"/>
                </a:ext>
              </a:extLst>
            </p:cNvPr>
            <p:cNvSpPr txBox="1"/>
            <p:nvPr/>
          </p:nvSpPr>
          <p:spPr>
            <a:xfrm>
              <a:off x="1585357" y="4099741"/>
              <a:ext cx="1799527" cy="1015663"/>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24" name="矩形 23"/>
            <p:cNvSpPr/>
            <p:nvPr/>
          </p:nvSpPr>
          <p:spPr>
            <a:xfrm>
              <a:off x="1586892" y="3508742"/>
              <a:ext cx="1107996" cy="417487"/>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规划展望</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5" name="矩形 24"/>
            <p:cNvSpPr/>
            <p:nvPr/>
          </p:nvSpPr>
          <p:spPr>
            <a:xfrm>
              <a:off x="1586892" y="2350651"/>
              <a:ext cx="798617" cy="811056"/>
            </a:xfrm>
            <a:prstGeom prst="rect">
              <a:avLst/>
            </a:prstGeom>
          </p:spPr>
          <p:txBody>
            <a:bodyPr wrap="none">
              <a:spAutoFit/>
            </a:bodyPr>
            <a:lstStyle/>
            <a:p>
              <a:pPr>
                <a:lnSpc>
                  <a:spcPct val="130000"/>
                </a:lnSpc>
              </a:pPr>
              <a:r>
                <a:rPr lang="en-US" altLang="zh-CN" sz="4000" dirty="0" smtClean="0">
                  <a:solidFill>
                    <a:srgbClr val="25846A"/>
                  </a:solidFill>
                  <a:latin typeface="字魂105号-简雅黑" panose="00000500000000000000" pitchFamily="2" charset="-122"/>
                  <a:ea typeface="字魂105号-简雅黑" panose="00000500000000000000" pitchFamily="2" charset="-122"/>
                  <a:cs typeface="+mn-ea"/>
                  <a:sym typeface="+mn-lt"/>
                </a:rPr>
                <a:t>04</a:t>
              </a:r>
              <a:endParaRPr lang="en-US" altLang="zh-CN" sz="4000" dirty="0">
                <a:solidFill>
                  <a:srgbClr val="25846A"/>
                </a:solidFill>
                <a:latin typeface="字魂105号-简雅黑" panose="00000500000000000000" pitchFamily="2" charset="-122"/>
                <a:ea typeface="字魂105号-简雅黑" panose="00000500000000000000" pitchFamily="2" charset="-122"/>
                <a:cs typeface="+mn-ea"/>
                <a:sym typeface="+mn-lt"/>
              </a:endParaRPr>
            </a:p>
          </p:txBody>
        </p:sp>
        <p:cxnSp>
          <p:nvCxnSpPr>
            <p:cNvPr id="26" name="直接连接符 25"/>
            <p:cNvCxnSpPr/>
            <p:nvPr/>
          </p:nvCxnSpPr>
          <p:spPr>
            <a:xfrm flipV="1">
              <a:off x="1713479" y="1960123"/>
              <a:ext cx="345302" cy="345303"/>
            </a:xfrm>
            <a:prstGeom prst="line">
              <a:avLst/>
            </a:prstGeom>
            <a:ln w="25400">
              <a:solidFill>
                <a:srgbClr val="88CB40"/>
              </a:soli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 xmlns:a16="http://schemas.microsoft.com/office/drawing/2014/main" id="{D7253455-99BE-4A79-9EB1-0B3D08BBB575}"/>
              </a:ext>
            </a:extLst>
          </p:cNvPr>
          <p:cNvSpPr txBox="1"/>
          <p:nvPr/>
        </p:nvSpPr>
        <p:spPr>
          <a:xfrm>
            <a:off x="1331486" y="1751703"/>
            <a:ext cx="9508023" cy="1477328"/>
          </a:xfrm>
          <a:prstGeom prst="rect">
            <a:avLst/>
          </a:prstGeom>
          <a:noFill/>
        </p:spPr>
        <p:txBody>
          <a:bodyPr wrap="square" rtlCol="0">
            <a:spAutoFit/>
          </a:bodyPr>
          <a:lstStyle/>
          <a:p>
            <a:pPr algn="ctr">
              <a:lnSpc>
                <a:spcPct val="200000"/>
              </a:lnSpc>
            </a:pPr>
            <a:r>
              <a:rPr lang="zh-CN" altLang="en-US" sz="11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1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a:t>
            </a:r>
            <a:r>
              <a:rPr lang="zh-CN" altLang="en-US" sz="11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文字尽量概括精炼，不用多余的文字</a:t>
            </a:r>
            <a:r>
              <a:rPr lang="zh-CN" altLang="en-US" sz="11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修饰洁</a:t>
            </a:r>
            <a:r>
              <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解说所提炼的核心概念。点击输入简要文字解说，解说文字尽量概括精炼，不用多余的文字修饰简洁精</a:t>
            </a:r>
            <a:r>
              <a:rPr lang="zh-CN" altLang="en-US" sz="1100" dirty="0" smtClean="0">
                <a:solidFill>
                  <a:srgbClr val="686769"/>
                </a:solidFill>
                <a:latin typeface="字魂105号-简雅黑" panose="00000500000000000000" pitchFamily="2" charset="-122"/>
                <a:ea typeface="字魂105号-简雅黑" panose="00000500000000000000" pitchFamily="2" charset="-122"/>
                <a:cs typeface="+mn-ea"/>
                <a:sym typeface="+mn-lt"/>
              </a:rPr>
              <a:t>准</a:t>
            </a:r>
            <a:endPar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ctr">
              <a:lnSpc>
                <a:spcPct val="200000"/>
              </a:lnSpc>
            </a:pPr>
            <a:endParaRPr lang="zh-CN" altLang="en-US" sz="1100" dirty="0">
              <a:solidFill>
                <a:srgbClr val="686769"/>
              </a:solidFill>
              <a:latin typeface="字魂105号-简雅黑" panose="00000500000000000000" pitchFamily="2" charset="-122"/>
              <a:ea typeface="字魂105号-简雅黑" panose="00000500000000000000" pitchFamily="2" charset="-122"/>
              <a:cs typeface="+mn-ea"/>
              <a:sym typeface="+mn-lt"/>
            </a:endParaRPr>
          </a:p>
          <a:p>
            <a:pPr algn="ctr">
              <a:lnSpc>
                <a:spcPct val="200000"/>
              </a:lnSpc>
            </a:pPr>
            <a:endPar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grpSp>
        <p:nvGrpSpPr>
          <p:cNvPr id="28" name="组合 27"/>
          <p:cNvGrpSpPr/>
          <p:nvPr/>
        </p:nvGrpSpPr>
        <p:grpSpPr>
          <a:xfrm>
            <a:off x="3320458" y="458741"/>
            <a:ext cx="5572519" cy="785143"/>
            <a:chOff x="1679798" y="438128"/>
            <a:chExt cx="5572519" cy="785143"/>
          </a:xfrm>
        </p:grpSpPr>
        <p:sp>
          <p:nvSpPr>
            <p:cNvPr id="29" name="文本框 28"/>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未来工作计划</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0" name="文本框 29"/>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35768176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6819158" y="0"/>
            <a:ext cx="5368834" cy="6871063"/>
            <a:chOff x="0" y="0"/>
            <a:chExt cx="5368834" cy="6871063"/>
          </a:xfrm>
          <a:effectLst>
            <a:outerShdw blurRad="101600" dist="38100" dir="8100000" algn="tr" rotWithShape="0">
              <a:prstClr val="black">
                <a:alpha val="25000"/>
              </a:prstClr>
            </a:outerShdw>
          </a:effectLst>
        </p:grpSpPr>
        <p:sp>
          <p:nvSpPr>
            <p:cNvPr id="5"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ECF3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18000">
                  <a:srgbClr val="038F95"/>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0">
                  <a:srgbClr val="25846A"/>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1000">
                  <a:srgbClr val="25846A"/>
                </a:gs>
              </a:gsLst>
              <a:lin ang="2400000" scaled="0"/>
            </a:gradFill>
            <a:ln>
              <a:noFill/>
            </a:ln>
            <a:effectLst>
              <a:outerShdw blurRad="190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30">
            <a:extLst>
              <a:ext uri="{FF2B5EF4-FFF2-40B4-BE49-F238E27FC236}">
                <a16:creationId xmlns="" xmlns:a16="http://schemas.microsoft.com/office/drawing/2014/main" id="{BA8EA202-F87D-45AF-91DB-F2B3A7B8F57B}"/>
              </a:ext>
            </a:extLst>
          </p:cNvPr>
          <p:cNvSpPr txBox="1"/>
          <p:nvPr/>
        </p:nvSpPr>
        <p:spPr>
          <a:xfrm>
            <a:off x="460731" y="2513339"/>
            <a:ext cx="7475096" cy="1446550"/>
          </a:xfrm>
          <a:prstGeom prst="rect">
            <a:avLst/>
          </a:prstGeom>
          <a:noFill/>
        </p:spPr>
        <p:txBody>
          <a:bodyPr wrap="square" rtlCol="0">
            <a:spAutoFit/>
          </a:bodyPr>
          <a:lstStyle/>
          <a:p>
            <a:pPr algn="ctr" defTabSz="228600"/>
            <a:r>
              <a:rPr lang="en-US" altLang="zh-CN" sz="88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ONE</a:t>
            </a:r>
            <a:endParaRPr lang="zh-CN" altLang="en-US" sz="88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11" name="文本框 10"/>
          <p:cNvSpPr txBox="1"/>
          <p:nvPr/>
        </p:nvSpPr>
        <p:spPr>
          <a:xfrm>
            <a:off x="1994341" y="2820758"/>
            <a:ext cx="4407876" cy="935641"/>
          </a:xfrm>
          <a:prstGeom prst="rect">
            <a:avLst/>
          </a:prstGeom>
          <a:noFill/>
          <a:scene3d>
            <a:camera prst="orthographicFront"/>
            <a:lightRig rig="threePt" dir="t"/>
          </a:scene3d>
        </p:spPr>
        <p:txBody>
          <a:bodyPr wrap="square" rtlCol="0">
            <a:spAutoFit/>
          </a:bodyPr>
          <a:lstStyle/>
          <a:p>
            <a:pPr algn="ctr">
              <a:lnSpc>
                <a:spcPct val="130000"/>
              </a:lnSpc>
            </a:pP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a:t>
            </a:r>
            <a:r>
              <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工作</a:t>
            </a: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概述</a:t>
            </a:r>
            <a:endPar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 name="矩形 11"/>
          <p:cNvSpPr/>
          <p:nvPr/>
        </p:nvSpPr>
        <p:spPr>
          <a:xfrm>
            <a:off x="4004291" y="3990299"/>
            <a:ext cx="387976" cy="79048"/>
          </a:xfrm>
          <a:prstGeom prst="rect">
            <a:avLst/>
          </a:prstGeom>
          <a:gradFill>
            <a:gsLst>
              <a:gs pos="0">
                <a:srgbClr val="88CB40"/>
              </a:gs>
              <a:gs pos="100000">
                <a:srgbClr val="25846A"/>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3" name="组合 12"/>
          <p:cNvGrpSpPr/>
          <p:nvPr/>
        </p:nvGrpSpPr>
        <p:grpSpPr>
          <a:xfrm>
            <a:off x="3278937" y="1105536"/>
            <a:ext cx="1810632" cy="1436224"/>
            <a:chOff x="5375399" y="1174088"/>
            <a:chExt cx="1743579" cy="1383041"/>
          </a:xfrm>
        </p:grpSpPr>
        <p:sp>
          <p:nvSpPr>
            <p:cNvPr id="14" name="圆角矩形 13"/>
            <p:cNvSpPr/>
            <p:nvPr/>
          </p:nvSpPr>
          <p:spPr>
            <a:xfrm rot="2700000">
              <a:off x="5568043" y="1174088"/>
              <a:ext cx="1383041" cy="138304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5375399" y="1307740"/>
              <a:ext cx="1743579" cy="978053"/>
            </a:xfrm>
            <a:prstGeom prst="rect">
              <a:avLst/>
            </a:prstGeom>
            <a:noFill/>
          </p:spPr>
          <p:txBody>
            <a:bodyPr wrap="square" rtlCol="0">
              <a:spAutoFit/>
            </a:bodyPr>
            <a:lstStyle/>
            <a:p>
              <a:pPr algn="ctr"/>
              <a:r>
                <a:rPr lang="en-US" altLang="zh-CN" sz="6000" b="1" dirty="0" smtClean="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01</a:t>
              </a:r>
              <a:endParaRPr lang="zh-CN" altLang="en-US" sz="6000" b="1" dirty="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grpSp>
      <p:sp>
        <p:nvSpPr>
          <p:cNvPr id="16" name="Rectangle 3"/>
          <p:cNvSpPr>
            <a:spLocks/>
          </p:cNvSpPr>
          <p:nvPr/>
        </p:nvSpPr>
        <p:spPr bwMode="auto">
          <a:xfrm>
            <a:off x="1155047" y="4290069"/>
            <a:ext cx="60912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algn="ct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Tree>
    <p:extLst>
      <p:ext uri="{BB962C8B-B14F-4D97-AF65-F5344CB8AC3E}">
        <p14:creationId xmlns:p14="http://schemas.microsoft.com/office/powerpoint/2010/main" val="3216287026"/>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7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11"/>
                                        </p:tgtEl>
                                        <p:attrNameLst>
                                          <p:attrName>ppt_y</p:attrName>
                                        </p:attrNameLst>
                                      </p:cBhvr>
                                      <p:tavLst>
                                        <p:tav tm="0">
                                          <p:val>
                                            <p:strVal val="#ppt_y"/>
                                          </p:val>
                                        </p:tav>
                                        <p:tav tm="100000">
                                          <p:val>
                                            <p:strVal val="#ppt_y"/>
                                          </p:val>
                                        </p:tav>
                                      </p:tavLst>
                                    </p:anim>
                                    <p:anim calcmode="lin" valueType="num">
                                      <p:cBhvr>
                                        <p:cTn id="20" dur="7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11"/>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695325" y="2325321"/>
            <a:ext cx="1994107" cy="3526971"/>
            <a:chOff x="695325" y="2170339"/>
            <a:chExt cx="1994107" cy="3526971"/>
          </a:xfrm>
        </p:grpSpPr>
        <p:grpSp>
          <p:nvGrpSpPr>
            <p:cNvPr id="7" name="组合 6"/>
            <p:cNvGrpSpPr/>
            <p:nvPr/>
          </p:nvGrpSpPr>
          <p:grpSpPr>
            <a:xfrm>
              <a:off x="695325" y="2170339"/>
              <a:ext cx="1959429" cy="3526971"/>
              <a:chOff x="1219199" y="1915886"/>
              <a:chExt cx="1959429" cy="3526971"/>
            </a:xfrm>
          </p:grpSpPr>
          <p:cxnSp>
            <p:nvCxnSpPr>
              <p:cNvPr id="4" name="直接连接符 3"/>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19199" y="5036457"/>
                <a:ext cx="1959429" cy="406400"/>
              </a:xfrm>
              <a:prstGeom prst="rect">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8" name="TextBox 19"/>
            <p:cNvSpPr txBox="1"/>
            <p:nvPr/>
          </p:nvSpPr>
          <p:spPr>
            <a:xfrm>
              <a:off x="767896"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未来工作计划</a:t>
              </a:r>
              <a:endParaRPr lang="en-US" altLang="zh-CN" sz="2000" b="1" dirty="0">
                <a:latin typeface="字魂105号-简雅黑" panose="00000500000000000000" pitchFamily="2" charset="-122"/>
                <a:ea typeface="字魂105号-简雅黑" panose="00000500000000000000" pitchFamily="2" charset="-122"/>
              </a:endParaRPr>
            </a:p>
          </p:txBody>
        </p:sp>
        <p:sp>
          <p:nvSpPr>
            <p:cNvPr id="19" name="文本框 18"/>
            <p:cNvSpPr txBox="1"/>
            <p:nvPr/>
          </p:nvSpPr>
          <p:spPr>
            <a:xfrm>
              <a:off x="767896"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在</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投影仪</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或者</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计</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算</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机上进行演示也</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可</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以</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将演示</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稿</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打印出来</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制</a:t>
              </a:r>
              <a:endParaRPr lang="en-US" altLang="zh-CN"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作成</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胶片</a:t>
              </a:r>
            </a:p>
          </p:txBody>
        </p:sp>
        <p:sp>
          <p:nvSpPr>
            <p:cNvPr id="37" name="椭圆 28"/>
            <p:cNvSpPr/>
            <p:nvPr/>
          </p:nvSpPr>
          <p:spPr>
            <a:xfrm>
              <a:off x="862240" y="2221251"/>
              <a:ext cx="609600" cy="590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3" name="TextBox 19"/>
            <p:cNvSpPr txBox="1"/>
            <p:nvPr/>
          </p:nvSpPr>
          <p:spPr>
            <a:xfrm>
              <a:off x="806808"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dirty="0" smtClean="0">
                  <a:solidFill>
                    <a:schemeClr val="bg1"/>
                  </a:solidFill>
                  <a:latin typeface="字魂105号-简雅黑" panose="00000500000000000000" pitchFamily="2" charset="-122"/>
                  <a:ea typeface="字魂105号-简雅黑" panose="00000500000000000000" pitchFamily="2" charset="-122"/>
                </a:rPr>
                <a:t>阶段工作挑战</a:t>
              </a:r>
              <a:endParaRPr lang="zh-CN" altLang="en-US" sz="18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2" name="组合 41"/>
          <p:cNvGrpSpPr/>
          <p:nvPr/>
        </p:nvGrpSpPr>
        <p:grpSpPr>
          <a:xfrm>
            <a:off x="3642632" y="2325321"/>
            <a:ext cx="1996986" cy="3526971"/>
            <a:chOff x="3642632" y="2170339"/>
            <a:chExt cx="1996986" cy="3526971"/>
          </a:xfrm>
        </p:grpSpPr>
        <p:grpSp>
          <p:nvGrpSpPr>
            <p:cNvPr id="8" name="组合 7"/>
            <p:cNvGrpSpPr/>
            <p:nvPr/>
          </p:nvGrpSpPr>
          <p:grpSpPr>
            <a:xfrm>
              <a:off x="3642632" y="2170339"/>
              <a:ext cx="1959429" cy="3526971"/>
              <a:chOff x="1219199" y="1915886"/>
              <a:chExt cx="1959429" cy="3526971"/>
            </a:xfrm>
          </p:grpSpPr>
          <p:cxnSp>
            <p:nvCxnSpPr>
              <p:cNvPr id="9" name="直接连接符 8"/>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19199" y="5036457"/>
                <a:ext cx="1959429" cy="406400"/>
              </a:xfrm>
              <a:prstGeom prst="rect">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TextBox 19"/>
            <p:cNvSpPr txBox="1"/>
            <p:nvPr/>
          </p:nvSpPr>
          <p:spPr>
            <a:xfrm>
              <a:off x="371808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业务管理培训</a:t>
              </a:r>
              <a:endParaRPr lang="en-US" altLang="zh-CN" sz="2000" b="1" dirty="0">
                <a:latin typeface="字魂105号-简雅黑" panose="00000500000000000000" pitchFamily="2" charset="-122"/>
                <a:ea typeface="字魂105号-简雅黑" panose="00000500000000000000" pitchFamily="2" charset="-122"/>
              </a:endParaRPr>
            </a:p>
          </p:txBody>
        </p:sp>
        <p:sp>
          <p:nvSpPr>
            <p:cNvPr id="22" name="文本框 21"/>
            <p:cNvSpPr txBox="1"/>
            <p:nvPr/>
          </p:nvSpPr>
          <p:spPr>
            <a:xfrm>
              <a:off x="3718082"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38" name="椭圆 29"/>
            <p:cNvSpPr/>
            <p:nvPr/>
          </p:nvSpPr>
          <p:spPr>
            <a:xfrm>
              <a:off x="3809547" y="2290508"/>
              <a:ext cx="609600" cy="45219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4" name="TextBox 19"/>
            <p:cNvSpPr txBox="1"/>
            <p:nvPr/>
          </p:nvSpPr>
          <p:spPr>
            <a:xfrm>
              <a:off x="3756994" y="5310366"/>
              <a:ext cx="1882624" cy="369332"/>
            </a:xfrm>
            <a:prstGeom prst="rect">
              <a:avLst/>
            </a:prstGeom>
            <a:gradFill>
              <a:gsLst>
                <a:gs pos="0">
                  <a:srgbClr val="88CB40"/>
                </a:gs>
                <a:gs pos="100000">
                  <a:srgbClr val="25846A"/>
                </a:gs>
              </a:gsLst>
            </a:grad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dirty="0">
                  <a:solidFill>
                    <a:schemeClr val="bg1"/>
                  </a:solidFill>
                  <a:latin typeface="字魂105号-简雅黑" panose="00000500000000000000" pitchFamily="2" charset="-122"/>
                  <a:ea typeface="字魂105号-简雅黑" panose="00000500000000000000" pitchFamily="2" charset="-122"/>
                </a:rPr>
                <a:t>阶段工作挑战</a:t>
              </a:r>
            </a:p>
          </p:txBody>
        </p:sp>
      </p:grpSp>
      <p:grpSp>
        <p:nvGrpSpPr>
          <p:cNvPr id="43" name="组合 42"/>
          <p:cNvGrpSpPr/>
          <p:nvPr/>
        </p:nvGrpSpPr>
        <p:grpSpPr>
          <a:xfrm>
            <a:off x="6589939" y="2325321"/>
            <a:ext cx="1994107" cy="3526971"/>
            <a:chOff x="6589939" y="2170339"/>
            <a:chExt cx="1994107" cy="3526971"/>
          </a:xfrm>
        </p:grpSpPr>
        <p:grpSp>
          <p:nvGrpSpPr>
            <p:cNvPr id="11" name="组合 10"/>
            <p:cNvGrpSpPr/>
            <p:nvPr/>
          </p:nvGrpSpPr>
          <p:grpSpPr>
            <a:xfrm>
              <a:off x="6589939" y="2170339"/>
              <a:ext cx="1959429" cy="3526971"/>
              <a:chOff x="1219199" y="1915886"/>
              <a:chExt cx="1959429" cy="3526971"/>
            </a:xfrm>
          </p:grpSpPr>
          <p:cxnSp>
            <p:nvCxnSpPr>
              <p:cNvPr id="12" name="直接连接符 11"/>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19199" y="5036457"/>
                <a:ext cx="1959429" cy="406400"/>
              </a:xfrm>
              <a:prstGeom prst="rect">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4" name="TextBox 19"/>
            <p:cNvSpPr txBox="1"/>
            <p:nvPr/>
          </p:nvSpPr>
          <p:spPr>
            <a:xfrm>
              <a:off x="6662510"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市场营销管理</a:t>
              </a:r>
              <a:endParaRPr lang="en-US" altLang="zh-CN" sz="2000" b="1" dirty="0">
                <a:latin typeface="字魂105号-简雅黑" panose="00000500000000000000" pitchFamily="2" charset="-122"/>
                <a:ea typeface="字魂105号-简雅黑" panose="00000500000000000000" pitchFamily="2" charset="-122"/>
              </a:endParaRPr>
            </a:p>
          </p:txBody>
        </p:sp>
        <p:sp>
          <p:nvSpPr>
            <p:cNvPr id="25" name="文本框 24"/>
            <p:cNvSpPr txBox="1"/>
            <p:nvPr/>
          </p:nvSpPr>
          <p:spPr>
            <a:xfrm>
              <a:off x="6662510"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39" name="椭圆 30"/>
            <p:cNvSpPr/>
            <p:nvPr/>
          </p:nvSpPr>
          <p:spPr>
            <a:xfrm>
              <a:off x="6756854" y="2228975"/>
              <a:ext cx="609600" cy="575256"/>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5" name="TextBox 19"/>
            <p:cNvSpPr txBox="1"/>
            <p:nvPr/>
          </p:nvSpPr>
          <p:spPr>
            <a:xfrm>
              <a:off x="6701422"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dirty="0">
                  <a:solidFill>
                    <a:schemeClr val="bg1"/>
                  </a:solidFill>
                  <a:latin typeface="字魂105号-简雅黑" panose="00000500000000000000" pitchFamily="2" charset="-122"/>
                  <a:ea typeface="字魂105号-简雅黑" panose="00000500000000000000" pitchFamily="2" charset="-122"/>
                </a:rPr>
                <a:t>阶段工作挑战</a:t>
              </a:r>
            </a:p>
          </p:txBody>
        </p:sp>
      </p:grpSp>
      <p:grpSp>
        <p:nvGrpSpPr>
          <p:cNvPr id="44" name="组合 43"/>
          <p:cNvGrpSpPr/>
          <p:nvPr/>
        </p:nvGrpSpPr>
        <p:grpSpPr>
          <a:xfrm>
            <a:off x="9537246" y="2325321"/>
            <a:ext cx="1998342" cy="3526971"/>
            <a:chOff x="9537246" y="2170339"/>
            <a:chExt cx="1998342" cy="3526971"/>
          </a:xfrm>
        </p:grpSpPr>
        <p:grpSp>
          <p:nvGrpSpPr>
            <p:cNvPr id="14" name="组合 13"/>
            <p:cNvGrpSpPr/>
            <p:nvPr/>
          </p:nvGrpSpPr>
          <p:grpSpPr>
            <a:xfrm>
              <a:off x="9537246" y="2170339"/>
              <a:ext cx="1959429" cy="3526971"/>
              <a:chOff x="1219199" y="1915886"/>
              <a:chExt cx="1959429" cy="3526971"/>
            </a:xfrm>
          </p:grpSpPr>
          <p:cxnSp>
            <p:nvCxnSpPr>
              <p:cNvPr id="15" name="直接连接符 14"/>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219199" y="5036457"/>
                <a:ext cx="1959429" cy="406400"/>
              </a:xfrm>
              <a:prstGeom prst="rect">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7" name="TextBox 19"/>
            <p:cNvSpPr txBox="1"/>
            <p:nvPr/>
          </p:nvSpPr>
          <p:spPr>
            <a:xfrm>
              <a:off x="961405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smtClean="0">
                  <a:latin typeface="字魂105号-简雅黑" panose="00000500000000000000" pitchFamily="2" charset="-122"/>
                  <a:ea typeface="字魂105号-简雅黑" panose="00000500000000000000" pitchFamily="2" charset="-122"/>
                </a:rPr>
                <a:t>团队合作培训</a:t>
              </a:r>
              <a:endParaRPr lang="en-US" altLang="zh-CN" sz="2000" b="1" dirty="0">
                <a:latin typeface="字魂105号-简雅黑" panose="00000500000000000000" pitchFamily="2" charset="-122"/>
                <a:ea typeface="字魂105号-简雅黑" panose="00000500000000000000" pitchFamily="2" charset="-122"/>
              </a:endParaRPr>
            </a:p>
          </p:txBody>
        </p:sp>
        <p:sp>
          <p:nvSpPr>
            <p:cNvPr id="28" name="文本框 27"/>
            <p:cNvSpPr txBox="1"/>
            <p:nvPr/>
          </p:nvSpPr>
          <p:spPr>
            <a:xfrm>
              <a:off x="9614052" y="3513512"/>
              <a:ext cx="1882623" cy="147732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用户可以在</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投影仪或者计</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算机上进行演示也可</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以将演示文</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稿打印出来制</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作成胶片</a:t>
              </a:r>
            </a:p>
          </p:txBody>
        </p:sp>
        <p:sp>
          <p:nvSpPr>
            <p:cNvPr id="40" name="椭圆 31"/>
            <p:cNvSpPr/>
            <p:nvPr/>
          </p:nvSpPr>
          <p:spPr>
            <a:xfrm>
              <a:off x="9704161" y="2270139"/>
              <a:ext cx="609600" cy="49292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6" name="TextBox 19"/>
            <p:cNvSpPr txBox="1"/>
            <p:nvPr/>
          </p:nvSpPr>
          <p:spPr>
            <a:xfrm>
              <a:off x="965296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dirty="0">
                  <a:solidFill>
                    <a:schemeClr val="bg1"/>
                  </a:solidFill>
                  <a:latin typeface="字魂105号-简雅黑" panose="00000500000000000000" pitchFamily="2" charset="-122"/>
                  <a:ea typeface="字魂105号-简雅黑" panose="00000500000000000000" pitchFamily="2" charset="-122"/>
                </a:rPr>
                <a:t>阶段工作挑战</a:t>
              </a:r>
            </a:p>
          </p:txBody>
        </p:sp>
      </p:grpSp>
      <p:grpSp>
        <p:nvGrpSpPr>
          <p:cNvPr id="45" name="组合 44"/>
          <p:cNvGrpSpPr/>
          <p:nvPr/>
        </p:nvGrpSpPr>
        <p:grpSpPr>
          <a:xfrm>
            <a:off x="3320458" y="458741"/>
            <a:ext cx="5572519" cy="785143"/>
            <a:chOff x="1679798" y="438128"/>
            <a:chExt cx="5572519" cy="785143"/>
          </a:xfrm>
        </p:grpSpPr>
        <p:sp>
          <p:nvSpPr>
            <p:cNvPr id="46" name="文本框 45"/>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未来工作计划</a:t>
              </a:r>
            </a:p>
          </p:txBody>
        </p:sp>
        <p:sp>
          <p:nvSpPr>
            <p:cNvPr id="47" name="文本框 4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97310263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fill="hold"/>
                                        <p:tgtEl>
                                          <p:spTgt spid="44"/>
                                        </p:tgtEl>
                                        <p:attrNameLst>
                                          <p:attrName>ppt_x</p:attrName>
                                        </p:attrNameLst>
                                      </p:cBhvr>
                                      <p:tavLst>
                                        <p:tav tm="0">
                                          <p:val>
                                            <p:strVal val="#ppt_x"/>
                                          </p:val>
                                        </p:tav>
                                        <p:tav tm="100000">
                                          <p:val>
                                            <p:strVal val="#ppt_x"/>
                                          </p:val>
                                        </p:tav>
                                      </p:tavLst>
                                    </p:anim>
                                    <p:anim calcmode="lin" valueType="num">
                                      <p:cBhvr additive="base">
                                        <p:cTn id="20"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655" y="3184193"/>
            <a:ext cx="2867891" cy="2951018"/>
          </a:xfrm>
          <a:prstGeom prst="rect">
            <a:avLst/>
          </a:prstGeom>
          <a:blipFill dpi="0" rotWithShape="1">
            <a:blip r:embed="rId2" cstate="print">
              <a:extLst>
                <a:ext uri="{28A0092B-C50C-407E-A947-70E740481C1C}">
                  <a14:useLocalDpi xmlns:a14="http://schemas.microsoft.com/office/drawing/2010/main" val="0"/>
                </a:ext>
              </a:extLst>
            </a:blip>
            <a:srcRect/>
            <a:stretch>
              <a:fillRect l="-27174" r="-27174"/>
            </a:stretch>
          </a:bli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080655" y="2917090"/>
            <a:ext cx="10113818" cy="0"/>
          </a:xfrm>
          <a:prstGeom prst="line">
            <a:avLst/>
          </a:prstGeom>
          <a:ln>
            <a:solidFill>
              <a:srgbClr val="88CB4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 xmlns:a16="http://schemas.microsoft.com/office/drawing/2014/main" id="{D7253455-99BE-4A79-9EB1-0B3D08BBB575}"/>
              </a:ext>
            </a:extLst>
          </p:cNvPr>
          <p:cNvSpPr txBox="1"/>
          <p:nvPr/>
        </p:nvSpPr>
        <p:spPr>
          <a:xfrm>
            <a:off x="4335365" y="3931808"/>
            <a:ext cx="7025363" cy="964367"/>
          </a:xfrm>
          <a:prstGeom prst="rect">
            <a:avLst/>
          </a:prstGeom>
          <a:noFill/>
        </p:spPr>
        <p:txBody>
          <a:bodyPr wrap="square" rtlCol="0">
            <a:spAutoFit/>
          </a:bodyPr>
          <a:lstStyle/>
          <a:p>
            <a:pPr algn="just">
              <a:lnSpc>
                <a:spcPct val="20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解说所提炼的核心概念。点击输入简要文字解说，解说文字尽量概括精炼</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7" name="矩形 6"/>
          <p:cNvSpPr/>
          <p:nvPr/>
        </p:nvSpPr>
        <p:spPr>
          <a:xfrm>
            <a:off x="4323046" y="3444889"/>
            <a:ext cx="1540806" cy="415755"/>
          </a:xfrm>
          <a:prstGeom prst="rect">
            <a:avLst/>
          </a:prstGeom>
        </p:spPr>
        <p:txBody>
          <a:bodyPr wrap="none">
            <a:spAutoFit/>
          </a:bodyPr>
          <a:lstStyle/>
          <a:p>
            <a:pPr>
              <a:lnSpc>
                <a:spcPct val="130000"/>
              </a:lnSpc>
            </a:pP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企业重点价值</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8" name="矩形 7"/>
          <p:cNvSpPr/>
          <p:nvPr/>
        </p:nvSpPr>
        <p:spPr>
          <a:xfrm>
            <a:off x="4335365" y="5365223"/>
            <a:ext cx="1052941" cy="260012"/>
          </a:xfrm>
          <a:prstGeom prst="rect">
            <a:avLst/>
          </a:prstGeom>
          <a:noFill/>
          <a:ln>
            <a:solidFill>
              <a:srgbClr val="258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科学重点</a:t>
            </a:r>
            <a:endParaRPr lang="zh-CN" altLang="en-US" sz="1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9" name="矩形 8"/>
          <p:cNvSpPr/>
          <p:nvPr/>
        </p:nvSpPr>
        <p:spPr>
          <a:xfrm>
            <a:off x="5775125" y="5365223"/>
            <a:ext cx="1052941" cy="260012"/>
          </a:xfrm>
          <a:prstGeom prst="rect">
            <a:avLst/>
          </a:prstGeom>
          <a:noFill/>
          <a:ln>
            <a:solidFill>
              <a:srgbClr val="258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科学重点</a:t>
            </a:r>
            <a:endParaRPr lang="zh-CN" altLang="en-US" sz="1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0" name="矩形 9"/>
          <p:cNvSpPr/>
          <p:nvPr/>
        </p:nvSpPr>
        <p:spPr>
          <a:xfrm>
            <a:off x="7214885" y="5365223"/>
            <a:ext cx="1052941" cy="260012"/>
          </a:xfrm>
          <a:prstGeom prst="rect">
            <a:avLst/>
          </a:prstGeom>
          <a:noFill/>
          <a:ln>
            <a:solidFill>
              <a:srgbClr val="258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科学重点</a:t>
            </a:r>
            <a:endParaRPr lang="zh-CN" altLang="en-US" sz="1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1" name="文本框 10"/>
          <p:cNvSpPr txBox="1"/>
          <p:nvPr/>
        </p:nvSpPr>
        <p:spPr>
          <a:xfrm>
            <a:off x="928252" y="2370719"/>
            <a:ext cx="1707768" cy="338554"/>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重点价值观</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12" name="文本框 11"/>
          <p:cNvSpPr txBox="1"/>
          <p:nvPr/>
        </p:nvSpPr>
        <p:spPr>
          <a:xfrm>
            <a:off x="3117270" y="2370719"/>
            <a:ext cx="1707768" cy="338554"/>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生产力提升</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13" name="文本框 12"/>
          <p:cNvSpPr txBox="1"/>
          <p:nvPr/>
        </p:nvSpPr>
        <p:spPr>
          <a:xfrm>
            <a:off x="5306288" y="2370719"/>
            <a:ext cx="1707768" cy="338554"/>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企业文化标准</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14" name="文本框 13"/>
          <p:cNvSpPr txBox="1"/>
          <p:nvPr/>
        </p:nvSpPr>
        <p:spPr>
          <a:xfrm>
            <a:off x="7495306" y="2370719"/>
            <a:ext cx="1707768" cy="338554"/>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人群消费</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9684324" y="2370719"/>
            <a:ext cx="1707768" cy="338554"/>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16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产品模式</a:t>
            </a:r>
            <a:endParaRPr lang="zh-CN" altLang="en-US" sz="16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grpSp>
        <p:nvGrpSpPr>
          <p:cNvPr id="19" name="组合 18"/>
          <p:cNvGrpSpPr/>
          <p:nvPr/>
        </p:nvGrpSpPr>
        <p:grpSpPr>
          <a:xfrm>
            <a:off x="3320458" y="458741"/>
            <a:ext cx="5572519" cy="785143"/>
            <a:chOff x="1679798" y="438128"/>
            <a:chExt cx="5572519" cy="785143"/>
          </a:xfrm>
        </p:grpSpPr>
        <p:sp>
          <p:nvSpPr>
            <p:cNvPr id="20" name="文本框 19"/>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未来工作计划</a:t>
              </a:r>
            </a:p>
          </p:txBody>
        </p:sp>
        <p:sp>
          <p:nvSpPr>
            <p:cNvPr id="21" name="文本框 20"/>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215781599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1+#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par>
                                <p:cTn id="28" presetID="14" presetClass="entr" presetSubtype="10" fill="hold" grpId="0" nodeType="withEffect">
                                  <p:stCondLst>
                                    <p:cond delay="25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par>
                                <p:cTn id="31" presetID="2" presetClass="entr" presetSubtype="2" fill="hold" grpId="0" nodeType="withEffect">
                                  <p:stCondLst>
                                    <p:cond delay="25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42" presetClass="entr" presetSubtype="0" fill="hold" grpId="0" nodeType="withEffect">
                                  <p:stCondLst>
                                    <p:cond delay="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5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8" grpId="0" animBg="1"/>
      <p:bldP spid="9" grpId="0" animBg="1"/>
      <p:bldP spid="10" grpId="0" animBg="1"/>
      <p:bldP spid="11"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任意多边形 41"/>
          <p:cNvSpPr/>
          <p:nvPr/>
        </p:nvSpPr>
        <p:spPr>
          <a:xfrm>
            <a:off x="985066" y="4616843"/>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3" name="任意多边形 42"/>
          <p:cNvSpPr/>
          <p:nvPr/>
        </p:nvSpPr>
        <p:spPr>
          <a:xfrm>
            <a:off x="4604433" y="4616843"/>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4" name="任意多边形 43"/>
          <p:cNvSpPr/>
          <p:nvPr/>
        </p:nvSpPr>
        <p:spPr>
          <a:xfrm>
            <a:off x="8223800" y="4613003"/>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7" name="Rectangle 13" descr="FD1DDF730CE4456e89755B07FE1653D0# #Rectangle 13"/>
          <p:cNvSpPr>
            <a:spLocks noChangeArrowheads="1"/>
          </p:cNvSpPr>
          <p:nvPr/>
        </p:nvSpPr>
        <p:spPr bwMode="auto">
          <a:xfrm>
            <a:off x="2096878" y="2910882"/>
            <a:ext cx="1968883"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单击此处添加简短说明，添加简短文字</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29" name="TextBox 28"/>
          <p:cNvSpPr txBox="1"/>
          <p:nvPr/>
        </p:nvSpPr>
        <p:spPr>
          <a:xfrm>
            <a:off x="2096878" y="2540995"/>
            <a:ext cx="1853513" cy="276999"/>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1800" dirty="0">
                <a:solidFill>
                  <a:schemeClr val="tx1">
                    <a:lumMod val="85000"/>
                    <a:lumOff val="15000"/>
                  </a:schemeClr>
                </a:solidFill>
                <a:latin typeface="字魂105号-简雅黑" panose="00000500000000000000" pitchFamily="2" charset="-122"/>
                <a:ea typeface="字魂105号-简雅黑" panose="00000500000000000000" pitchFamily="2" charset="-122"/>
              </a:rPr>
              <a:t>团队协作能力强</a:t>
            </a:r>
          </a:p>
        </p:txBody>
      </p:sp>
      <p:sp>
        <p:nvSpPr>
          <p:cNvPr id="59" name="Rectangle 13" descr="FD1DDF730CE4456e89755B07FE1653D0# #Rectangle 13"/>
          <p:cNvSpPr>
            <a:spLocks noChangeArrowheads="1"/>
          </p:cNvSpPr>
          <p:nvPr/>
        </p:nvSpPr>
        <p:spPr bwMode="auto">
          <a:xfrm>
            <a:off x="5798713" y="2910882"/>
            <a:ext cx="1876703"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单击此处添加简短说明，添加简短文字</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0" name="TextBox 59"/>
          <p:cNvSpPr txBox="1"/>
          <p:nvPr/>
        </p:nvSpPr>
        <p:spPr>
          <a:xfrm>
            <a:off x="5798713" y="2540995"/>
            <a:ext cx="1593431" cy="276999"/>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1800" dirty="0">
                <a:solidFill>
                  <a:schemeClr val="tx1">
                    <a:lumMod val="85000"/>
                    <a:lumOff val="15000"/>
                  </a:schemeClr>
                </a:solidFill>
                <a:latin typeface="字魂105号-简雅黑" panose="00000500000000000000" pitchFamily="2" charset="-122"/>
                <a:ea typeface="字魂105号-简雅黑" panose="00000500000000000000" pitchFamily="2" charset="-122"/>
              </a:rPr>
              <a:t>操作方式科学</a:t>
            </a:r>
          </a:p>
        </p:txBody>
      </p:sp>
      <p:sp>
        <p:nvSpPr>
          <p:cNvPr id="61" name="Rectangle 13" descr="FD1DDF730CE4456e89755B07FE1653D0# #Rectangle 13"/>
          <p:cNvSpPr>
            <a:spLocks noChangeArrowheads="1"/>
          </p:cNvSpPr>
          <p:nvPr/>
        </p:nvSpPr>
        <p:spPr bwMode="auto">
          <a:xfrm>
            <a:off x="9408368" y="2910882"/>
            <a:ext cx="1852610"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单击此处添加简短说明，添加简短文字</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2" name="TextBox 61"/>
          <p:cNvSpPr txBox="1"/>
          <p:nvPr/>
        </p:nvSpPr>
        <p:spPr>
          <a:xfrm>
            <a:off x="9408368" y="2540995"/>
            <a:ext cx="1853513" cy="276999"/>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1800" dirty="0">
                <a:solidFill>
                  <a:schemeClr val="tx1">
                    <a:lumMod val="85000"/>
                    <a:lumOff val="15000"/>
                  </a:schemeClr>
                </a:solidFill>
                <a:latin typeface="字魂105号-简雅黑" panose="00000500000000000000" pitchFamily="2" charset="-122"/>
                <a:ea typeface="字魂105号-简雅黑" panose="00000500000000000000" pitchFamily="2" charset="-122"/>
              </a:rPr>
              <a:t>资金准备充足</a:t>
            </a:r>
          </a:p>
        </p:txBody>
      </p:sp>
      <p:sp>
        <p:nvSpPr>
          <p:cNvPr id="63" name="Rectangle 13" descr="FD1DDF730CE4456e89755B07FE1653D0# #Rectangle 13"/>
          <p:cNvSpPr>
            <a:spLocks noChangeArrowheads="1"/>
          </p:cNvSpPr>
          <p:nvPr/>
        </p:nvSpPr>
        <p:spPr bwMode="auto">
          <a:xfrm>
            <a:off x="2096878" y="4943341"/>
            <a:ext cx="1878825"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单击此处添加简短说明，添加简短文字</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4" name="TextBox 63"/>
          <p:cNvSpPr txBox="1"/>
          <p:nvPr/>
        </p:nvSpPr>
        <p:spPr>
          <a:xfrm>
            <a:off x="2096878" y="4558229"/>
            <a:ext cx="1255368" cy="276999"/>
          </a:xfrm>
          <a:prstGeom prst="rect">
            <a:avLst/>
          </a:prstGeom>
          <a:noFill/>
        </p:spPr>
        <p:txBody>
          <a:bodyPr wrap="square" lIns="0" tIns="0" rIns="0" bIns="0" rtlCol="0">
            <a:spAutoFit/>
          </a:bodyPr>
          <a:lstStyle>
            <a:defPPr>
              <a:defRPr lang="zh-CN"/>
            </a:defPPr>
            <a:lvl1pPr>
              <a:defRPr sz="1800" b="1">
                <a:solidFill>
                  <a:schemeClr val="accent1"/>
                </a:solidFill>
                <a:latin typeface="微软雅黑" pitchFamily="34" charset="-122"/>
                <a:ea typeface="微软雅黑" pitchFamily="34" charset="-122"/>
              </a:defRPr>
            </a:lvl1pPr>
          </a:lstStyle>
          <a:p>
            <a:r>
              <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rPr>
              <a:t>主要任务</a:t>
            </a:r>
          </a:p>
        </p:txBody>
      </p:sp>
      <p:sp>
        <p:nvSpPr>
          <p:cNvPr id="65" name="Rectangle 13" descr="FD1DDF730CE4456e89755B07FE1653D0# #Rectangle 13"/>
          <p:cNvSpPr>
            <a:spLocks noChangeArrowheads="1"/>
          </p:cNvSpPr>
          <p:nvPr/>
        </p:nvSpPr>
        <p:spPr bwMode="auto">
          <a:xfrm>
            <a:off x="5798713" y="4943341"/>
            <a:ext cx="1958089"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单击此处添加简短说明，添加简短文字</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6" name="TextBox 65"/>
          <p:cNvSpPr txBox="1"/>
          <p:nvPr/>
        </p:nvSpPr>
        <p:spPr>
          <a:xfrm>
            <a:off x="5798713" y="4558229"/>
            <a:ext cx="1255368" cy="276999"/>
          </a:xfrm>
          <a:prstGeom prst="rect">
            <a:avLst/>
          </a:prstGeom>
          <a:noFill/>
        </p:spPr>
        <p:txBody>
          <a:bodyPr wrap="square" lIns="0" tIns="0" rIns="0" bIns="0" rtlCol="0">
            <a:spAutoFit/>
          </a:bodyPr>
          <a:lstStyle>
            <a:defPPr>
              <a:defRPr lang="zh-CN"/>
            </a:defPPr>
            <a:lvl1pPr>
              <a:defRPr sz="1800" b="1">
                <a:solidFill>
                  <a:schemeClr val="accent1"/>
                </a:solidFill>
                <a:latin typeface="微软雅黑" pitchFamily="34" charset="-122"/>
                <a:ea typeface="微软雅黑" pitchFamily="34" charset="-122"/>
              </a:defRPr>
            </a:lvl1pPr>
          </a:lstStyle>
          <a:p>
            <a:r>
              <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rPr>
              <a:t>时间进度</a:t>
            </a:r>
          </a:p>
        </p:txBody>
      </p:sp>
      <p:sp>
        <p:nvSpPr>
          <p:cNvPr id="67" name="Rectangle 13" descr="FD1DDF730CE4456e89755B07FE1653D0# #Rectangle 13"/>
          <p:cNvSpPr>
            <a:spLocks noChangeArrowheads="1"/>
          </p:cNvSpPr>
          <p:nvPr/>
        </p:nvSpPr>
        <p:spPr bwMode="auto">
          <a:xfrm>
            <a:off x="9408368" y="4943341"/>
            <a:ext cx="1853241" cy="429605"/>
          </a:xfrm>
          <a:prstGeom prst="rect">
            <a:avLst/>
          </a:prstGeom>
          <a:noFill/>
          <a:extLst/>
        </p:spPr>
        <p:txBody>
          <a:bodyPr wrap="square" lIns="0" tIns="0" rIns="0" bIns="0" rtlCol="0">
            <a:spAutoFit/>
          </a:bodyPr>
          <a:lstStyle/>
          <a:p>
            <a:pPr algn="just">
              <a:lnSpc>
                <a:spcPts val="1800"/>
              </a:lnSpc>
            </a:pP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单击此处添加简短说明，添加简短</a:t>
            </a:r>
            <a:r>
              <a:rPr lang="zh-CN" altLang="en-US" sz="10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文字，具体</a:t>
            </a:r>
            <a:r>
              <a:rPr lang="zh-CN" altLang="en-US" sz="1000" dirty="0">
                <a:solidFill>
                  <a:schemeClr val="tx1">
                    <a:lumMod val="65000"/>
                    <a:lumOff val="35000"/>
                  </a:schemeClr>
                </a:solidFill>
                <a:latin typeface="字魂105号-简雅黑" panose="00000500000000000000" pitchFamily="2" charset="-122"/>
                <a:ea typeface="字魂105号-简雅黑" panose="00000500000000000000" pitchFamily="2" charset="-122"/>
              </a:rPr>
              <a:t>文字添加此处。</a:t>
            </a:r>
            <a:endParaRPr lang="en-US" altLang="zh-CN" sz="10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8" name="TextBox 67"/>
          <p:cNvSpPr txBox="1"/>
          <p:nvPr/>
        </p:nvSpPr>
        <p:spPr>
          <a:xfrm>
            <a:off x="9408368" y="4558229"/>
            <a:ext cx="1255368" cy="276999"/>
          </a:xfrm>
          <a:prstGeom prst="rect">
            <a:avLst/>
          </a:prstGeom>
          <a:noFill/>
        </p:spPr>
        <p:txBody>
          <a:bodyPr wrap="square" lIns="0" tIns="0" rIns="0" bIns="0" rtlCol="0">
            <a:spAutoFit/>
          </a:bodyPr>
          <a:lstStyle>
            <a:defPPr>
              <a:defRPr lang="zh-CN"/>
            </a:defPPr>
            <a:lvl1pPr>
              <a:defRPr sz="1800" b="1">
                <a:solidFill>
                  <a:schemeClr val="accent1"/>
                </a:solidFill>
                <a:latin typeface="微软雅黑" pitchFamily="34" charset="-122"/>
                <a:ea typeface="微软雅黑" pitchFamily="34" charset="-122"/>
              </a:defRPr>
            </a:lvl1pPr>
          </a:lstStyle>
          <a:p>
            <a:r>
              <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rPr>
              <a:t>效益预测</a:t>
            </a:r>
          </a:p>
        </p:txBody>
      </p:sp>
      <p:sp>
        <p:nvSpPr>
          <p:cNvPr id="39" name="任意多边形 38"/>
          <p:cNvSpPr/>
          <p:nvPr/>
        </p:nvSpPr>
        <p:spPr>
          <a:xfrm>
            <a:off x="985066" y="2619555"/>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0" name="任意多边形 39"/>
          <p:cNvSpPr/>
          <p:nvPr/>
        </p:nvSpPr>
        <p:spPr>
          <a:xfrm>
            <a:off x="4604433" y="2619555"/>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1" name="任意多边形 40"/>
          <p:cNvSpPr/>
          <p:nvPr/>
        </p:nvSpPr>
        <p:spPr>
          <a:xfrm>
            <a:off x="8223800" y="2615715"/>
            <a:ext cx="889808" cy="987664"/>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noFill/>
          <a:ln w="12700">
            <a:solidFill>
              <a:srgbClr val="88C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3" name="KSO_Shape"/>
          <p:cNvSpPr>
            <a:spLocks/>
          </p:cNvSpPr>
          <p:nvPr/>
        </p:nvSpPr>
        <p:spPr bwMode="auto">
          <a:xfrm>
            <a:off x="1176529" y="2970510"/>
            <a:ext cx="506882" cy="34806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gradFill>
            <a:gsLst>
              <a:gs pos="0">
                <a:srgbClr val="88CB40"/>
              </a:gs>
              <a:gs pos="100000">
                <a:srgbClr val="25846A"/>
              </a:gs>
            </a:gsLst>
            <a:lin ang="2700000" scaled="0"/>
          </a:gra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sp>
        <p:nvSpPr>
          <p:cNvPr id="25" name="KSO_Shape"/>
          <p:cNvSpPr>
            <a:spLocks/>
          </p:cNvSpPr>
          <p:nvPr/>
        </p:nvSpPr>
        <p:spPr bwMode="auto">
          <a:xfrm>
            <a:off x="4816428" y="2909145"/>
            <a:ext cx="472062" cy="46734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gradFill>
            <a:gsLst>
              <a:gs pos="0">
                <a:schemeClr val="tx1">
                  <a:lumMod val="50000"/>
                  <a:lumOff val="50000"/>
                </a:schemeClr>
              </a:gs>
              <a:gs pos="100000">
                <a:schemeClr val="tx1">
                  <a:lumMod val="85000"/>
                  <a:lumOff val="15000"/>
                </a:schemeClr>
              </a:gs>
            </a:gsLst>
            <a:lin ang="2700000" scaled="0"/>
          </a:gra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sp>
        <p:nvSpPr>
          <p:cNvPr id="26" name="KSO_Shape"/>
          <p:cNvSpPr>
            <a:spLocks/>
          </p:cNvSpPr>
          <p:nvPr/>
        </p:nvSpPr>
        <p:spPr bwMode="auto">
          <a:xfrm>
            <a:off x="1216653" y="4933144"/>
            <a:ext cx="426634" cy="362638"/>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gradFill>
            <a:gsLst>
              <a:gs pos="0">
                <a:schemeClr val="tx1">
                  <a:lumMod val="50000"/>
                  <a:lumOff val="50000"/>
                </a:schemeClr>
              </a:gs>
              <a:gs pos="100000">
                <a:schemeClr val="tx1">
                  <a:lumMod val="85000"/>
                  <a:lumOff val="15000"/>
                </a:schemeClr>
              </a:gs>
            </a:gsLst>
            <a:lin ang="2700000" scaled="0"/>
          </a:gra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sp>
        <p:nvSpPr>
          <p:cNvPr id="70" name="KSO_Shape"/>
          <p:cNvSpPr/>
          <p:nvPr/>
        </p:nvSpPr>
        <p:spPr>
          <a:xfrm>
            <a:off x="8461865" y="2909145"/>
            <a:ext cx="413678" cy="413678"/>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sp>
        <p:nvSpPr>
          <p:cNvPr id="71" name="KSO_Shape"/>
          <p:cNvSpPr>
            <a:spLocks/>
          </p:cNvSpPr>
          <p:nvPr/>
        </p:nvSpPr>
        <p:spPr bwMode="auto">
          <a:xfrm>
            <a:off x="8483121" y="4936166"/>
            <a:ext cx="371166" cy="319820"/>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gradFill>
            <a:gsLst>
              <a:gs pos="0">
                <a:schemeClr val="tx1">
                  <a:lumMod val="50000"/>
                  <a:lumOff val="50000"/>
                </a:schemeClr>
              </a:gs>
              <a:gs pos="100000">
                <a:schemeClr val="tx1">
                  <a:lumMod val="85000"/>
                  <a:lumOff val="15000"/>
                </a:schemeClr>
              </a:gs>
            </a:gsLst>
            <a:lin ang="2700000" scaled="0"/>
          </a:gra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sp>
        <p:nvSpPr>
          <p:cNvPr id="75" name="KSO_Shape"/>
          <p:cNvSpPr>
            <a:spLocks/>
          </p:cNvSpPr>
          <p:nvPr/>
        </p:nvSpPr>
        <p:spPr bwMode="auto">
          <a:xfrm>
            <a:off x="4822706" y="4883666"/>
            <a:ext cx="453262" cy="454018"/>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gradFill>
            <a:gsLst>
              <a:gs pos="0">
                <a:srgbClr val="88CB40"/>
              </a:gs>
              <a:gs pos="100000">
                <a:srgbClr val="25846A"/>
              </a:gs>
            </a:gsLst>
            <a:lin ang="2700000" scaled="0"/>
          </a:gra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105号-简雅黑" panose="00000500000000000000" pitchFamily="2" charset="-122"/>
              <a:ea typeface="字魂105号-简雅黑" panose="00000500000000000000" pitchFamily="2" charset="-122"/>
            </a:endParaRPr>
          </a:p>
        </p:txBody>
      </p:sp>
      <p:grpSp>
        <p:nvGrpSpPr>
          <p:cNvPr id="31" name="组合 30"/>
          <p:cNvGrpSpPr/>
          <p:nvPr/>
        </p:nvGrpSpPr>
        <p:grpSpPr>
          <a:xfrm>
            <a:off x="3320458" y="458741"/>
            <a:ext cx="5572519" cy="785143"/>
            <a:chOff x="1679798" y="438128"/>
            <a:chExt cx="5572519" cy="785143"/>
          </a:xfrm>
        </p:grpSpPr>
        <p:sp>
          <p:nvSpPr>
            <p:cNvPr id="32" name="文本框 31"/>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未来工作计划</a:t>
              </a:r>
            </a:p>
          </p:txBody>
        </p:sp>
        <p:sp>
          <p:nvSpPr>
            <p:cNvPr id="33" name="文本框 32"/>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41723378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anim calcmode="lin" valueType="num">
                                      <p:cBhvr>
                                        <p:cTn id="10" dur="500" fill="hold"/>
                                        <p:tgtEl>
                                          <p:spTgt spid="23"/>
                                        </p:tgtEl>
                                        <p:attrNameLst>
                                          <p:attrName>ppt_x</p:attrName>
                                        </p:attrNameLst>
                                      </p:cBhvr>
                                      <p:tavLst>
                                        <p:tav tm="0">
                                          <p:val>
                                            <p:fltVal val="0.5"/>
                                          </p:val>
                                        </p:tav>
                                        <p:tav tm="100000">
                                          <p:val>
                                            <p:strVal val="#ppt_x"/>
                                          </p:val>
                                        </p:tav>
                                      </p:tavLst>
                                    </p:anim>
                                    <p:anim calcmode="lin" valueType="num">
                                      <p:cBhvr>
                                        <p:cTn id="11" dur="500" fill="hold"/>
                                        <p:tgtEl>
                                          <p:spTgt spid="2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Effect transition="in" filter="fade">
                                      <p:cBhvr>
                                        <p:cTn id="16" dur="500"/>
                                        <p:tgtEl>
                                          <p:spTgt spid="39"/>
                                        </p:tgtEl>
                                      </p:cBhvr>
                                    </p:animEffect>
                                    <p:anim calcmode="lin" valueType="num">
                                      <p:cBhvr>
                                        <p:cTn id="17" dur="500" fill="hold"/>
                                        <p:tgtEl>
                                          <p:spTgt spid="39"/>
                                        </p:tgtEl>
                                        <p:attrNameLst>
                                          <p:attrName>ppt_x</p:attrName>
                                        </p:attrNameLst>
                                      </p:cBhvr>
                                      <p:tavLst>
                                        <p:tav tm="0">
                                          <p:val>
                                            <p:fltVal val="0.5"/>
                                          </p:val>
                                        </p:tav>
                                        <p:tav tm="100000">
                                          <p:val>
                                            <p:strVal val="#ppt_x"/>
                                          </p:val>
                                        </p:tav>
                                      </p:tavLst>
                                    </p:anim>
                                    <p:anim calcmode="lin" valueType="num">
                                      <p:cBhvr>
                                        <p:cTn id="18" dur="500" fill="hold"/>
                                        <p:tgtEl>
                                          <p:spTgt spid="3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anim calcmode="lin" valueType="num">
                                      <p:cBhvr>
                                        <p:cTn id="24" dur="500" fill="hold"/>
                                        <p:tgtEl>
                                          <p:spTgt spid="25"/>
                                        </p:tgtEl>
                                        <p:attrNameLst>
                                          <p:attrName>ppt_x</p:attrName>
                                        </p:attrNameLst>
                                      </p:cBhvr>
                                      <p:tavLst>
                                        <p:tav tm="0">
                                          <p:val>
                                            <p:fltVal val="0.5"/>
                                          </p:val>
                                        </p:tav>
                                        <p:tav tm="100000">
                                          <p:val>
                                            <p:strVal val="#ppt_x"/>
                                          </p:val>
                                        </p:tav>
                                      </p:tavLst>
                                    </p:anim>
                                    <p:anim calcmode="lin" valueType="num">
                                      <p:cBhvr>
                                        <p:cTn id="25" dur="500" fill="hold"/>
                                        <p:tgtEl>
                                          <p:spTgt spid="2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anim calcmode="lin" valueType="num">
                                      <p:cBhvr>
                                        <p:cTn id="31" dur="500" fill="hold"/>
                                        <p:tgtEl>
                                          <p:spTgt spid="40"/>
                                        </p:tgtEl>
                                        <p:attrNameLst>
                                          <p:attrName>ppt_x</p:attrName>
                                        </p:attrNameLst>
                                      </p:cBhvr>
                                      <p:tavLst>
                                        <p:tav tm="0">
                                          <p:val>
                                            <p:fltVal val="0.5"/>
                                          </p:val>
                                        </p:tav>
                                        <p:tav tm="100000">
                                          <p:val>
                                            <p:strVal val="#ppt_x"/>
                                          </p:val>
                                        </p:tav>
                                      </p:tavLst>
                                    </p:anim>
                                    <p:anim calcmode="lin" valueType="num">
                                      <p:cBhvr>
                                        <p:cTn id="32" dur="500" fill="hold"/>
                                        <p:tgtEl>
                                          <p:spTgt spid="4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anim calcmode="lin" valueType="num">
                                      <p:cBhvr>
                                        <p:cTn id="38" dur="500" fill="hold"/>
                                        <p:tgtEl>
                                          <p:spTgt spid="70"/>
                                        </p:tgtEl>
                                        <p:attrNameLst>
                                          <p:attrName>ppt_x</p:attrName>
                                        </p:attrNameLst>
                                      </p:cBhvr>
                                      <p:tavLst>
                                        <p:tav tm="0">
                                          <p:val>
                                            <p:fltVal val="0.5"/>
                                          </p:val>
                                        </p:tav>
                                        <p:tav tm="100000">
                                          <p:val>
                                            <p:strVal val="#ppt_x"/>
                                          </p:val>
                                        </p:tav>
                                      </p:tavLst>
                                    </p:anim>
                                    <p:anim calcmode="lin" valueType="num">
                                      <p:cBhvr>
                                        <p:cTn id="39" dur="500" fill="hold"/>
                                        <p:tgtEl>
                                          <p:spTgt spid="70"/>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anim calcmode="lin" valueType="num">
                                      <p:cBhvr>
                                        <p:cTn id="45" dur="500" fill="hold"/>
                                        <p:tgtEl>
                                          <p:spTgt spid="41"/>
                                        </p:tgtEl>
                                        <p:attrNameLst>
                                          <p:attrName>ppt_x</p:attrName>
                                        </p:attrNameLst>
                                      </p:cBhvr>
                                      <p:tavLst>
                                        <p:tav tm="0">
                                          <p:val>
                                            <p:fltVal val="0.5"/>
                                          </p:val>
                                        </p:tav>
                                        <p:tav tm="100000">
                                          <p:val>
                                            <p:strVal val="#ppt_x"/>
                                          </p:val>
                                        </p:tav>
                                      </p:tavLst>
                                    </p:anim>
                                    <p:anim calcmode="lin" valueType="num">
                                      <p:cBhvr>
                                        <p:cTn id="46" dur="500" fill="hold"/>
                                        <p:tgtEl>
                                          <p:spTgt spid="41"/>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600"/>
                                  </p:stCondLst>
                                  <p:childTnLst>
                                    <p:set>
                                      <p:cBhvr>
                                        <p:cTn id="48" dur="1" fill="hold">
                                          <p:stCondLst>
                                            <p:cond delay="0"/>
                                          </p:stCondLst>
                                        </p:cTn>
                                        <p:tgtEl>
                                          <p:spTgt spid="71"/>
                                        </p:tgtEl>
                                        <p:attrNameLst>
                                          <p:attrName>style.visibility</p:attrName>
                                        </p:attrNameLst>
                                      </p:cBhvr>
                                      <p:to>
                                        <p:strVal val="visible"/>
                                      </p:to>
                                    </p:set>
                                    <p:anim calcmode="lin" valueType="num">
                                      <p:cBhvr>
                                        <p:cTn id="49" dur="500" fill="hold"/>
                                        <p:tgtEl>
                                          <p:spTgt spid="71"/>
                                        </p:tgtEl>
                                        <p:attrNameLst>
                                          <p:attrName>ppt_w</p:attrName>
                                        </p:attrNameLst>
                                      </p:cBhvr>
                                      <p:tavLst>
                                        <p:tav tm="0">
                                          <p:val>
                                            <p:fltVal val="0"/>
                                          </p:val>
                                        </p:tav>
                                        <p:tav tm="100000">
                                          <p:val>
                                            <p:strVal val="#ppt_w"/>
                                          </p:val>
                                        </p:tav>
                                      </p:tavLst>
                                    </p:anim>
                                    <p:anim calcmode="lin" valueType="num">
                                      <p:cBhvr>
                                        <p:cTn id="50" dur="500" fill="hold"/>
                                        <p:tgtEl>
                                          <p:spTgt spid="71"/>
                                        </p:tgtEl>
                                        <p:attrNameLst>
                                          <p:attrName>ppt_h</p:attrName>
                                        </p:attrNameLst>
                                      </p:cBhvr>
                                      <p:tavLst>
                                        <p:tav tm="0">
                                          <p:val>
                                            <p:fltVal val="0"/>
                                          </p:val>
                                        </p:tav>
                                        <p:tav tm="100000">
                                          <p:val>
                                            <p:strVal val="#ppt_h"/>
                                          </p:val>
                                        </p:tav>
                                      </p:tavLst>
                                    </p:anim>
                                    <p:animEffect transition="in" filter="fade">
                                      <p:cBhvr>
                                        <p:cTn id="51" dur="500"/>
                                        <p:tgtEl>
                                          <p:spTgt spid="71"/>
                                        </p:tgtEl>
                                      </p:cBhvr>
                                    </p:animEffect>
                                    <p:anim calcmode="lin" valueType="num">
                                      <p:cBhvr>
                                        <p:cTn id="52" dur="500" fill="hold"/>
                                        <p:tgtEl>
                                          <p:spTgt spid="71"/>
                                        </p:tgtEl>
                                        <p:attrNameLst>
                                          <p:attrName>ppt_x</p:attrName>
                                        </p:attrNameLst>
                                      </p:cBhvr>
                                      <p:tavLst>
                                        <p:tav tm="0">
                                          <p:val>
                                            <p:fltVal val="0.5"/>
                                          </p:val>
                                        </p:tav>
                                        <p:tav tm="100000">
                                          <p:val>
                                            <p:strVal val="#ppt_x"/>
                                          </p:val>
                                        </p:tav>
                                      </p:tavLst>
                                    </p:anim>
                                    <p:anim calcmode="lin" valueType="num">
                                      <p:cBhvr>
                                        <p:cTn id="53" dur="500" fill="hold"/>
                                        <p:tgtEl>
                                          <p:spTgt spid="7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anim calcmode="lin" valueType="num">
                                      <p:cBhvr>
                                        <p:cTn id="59" dur="500" fill="hold"/>
                                        <p:tgtEl>
                                          <p:spTgt spid="44"/>
                                        </p:tgtEl>
                                        <p:attrNameLst>
                                          <p:attrName>ppt_x</p:attrName>
                                        </p:attrNameLst>
                                      </p:cBhvr>
                                      <p:tavLst>
                                        <p:tav tm="0">
                                          <p:val>
                                            <p:fltVal val="0.5"/>
                                          </p:val>
                                        </p:tav>
                                        <p:tav tm="100000">
                                          <p:val>
                                            <p:strVal val="#ppt_x"/>
                                          </p:val>
                                        </p:tav>
                                      </p:tavLst>
                                    </p:anim>
                                    <p:anim calcmode="lin" valueType="num">
                                      <p:cBhvr>
                                        <p:cTn id="60" dur="500" fill="hold"/>
                                        <p:tgtEl>
                                          <p:spTgt spid="4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800"/>
                                  </p:stCondLst>
                                  <p:childTnLst>
                                    <p:set>
                                      <p:cBhvr>
                                        <p:cTn id="62" dur="1" fill="hold">
                                          <p:stCondLst>
                                            <p:cond delay="0"/>
                                          </p:stCondLst>
                                        </p:cTn>
                                        <p:tgtEl>
                                          <p:spTgt spid="75"/>
                                        </p:tgtEl>
                                        <p:attrNameLst>
                                          <p:attrName>style.visibility</p:attrName>
                                        </p:attrNameLst>
                                      </p:cBhvr>
                                      <p:to>
                                        <p:strVal val="visible"/>
                                      </p:to>
                                    </p:set>
                                    <p:anim calcmode="lin" valueType="num">
                                      <p:cBhvr>
                                        <p:cTn id="63" dur="500" fill="hold"/>
                                        <p:tgtEl>
                                          <p:spTgt spid="75"/>
                                        </p:tgtEl>
                                        <p:attrNameLst>
                                          <p:attrName>ppt_w</p:attrName>
                                        </p:attrNameLst>
                                      </p:cBhvr>
                                      <p:tavLst>
                                        <p:tav tm="0">
                                          <p:val>
                                            <p:fltVal val="0"/>
                                          </p:val>
                                        </p:tav>
                                        <p:tav tm="100000">
                                          <p:val>
                                            <p:strVal val="#ppt_w"/>
                                          </p:val>
                                        </p:tav>
                                      </p:tavLst>
                                    </p:anim>
                                    <p:anim calcmode="lin" valueType="num">
                                      <p:cBhvr>
                                        <p:cTn id="64" dur="500" fill="hold"/>
                                        <p:tgtEl>
                                          <p:spTgt spid="75"/>
                                        </p:tgtEl>
                                        <p:attrNameLst>
                                          <p:attrName>ppt_h</p:attrName>
                                        </p:attrNameLst>
                                      </p:cBhvr>
                                      <p:tavLst>
                                        <p:tav tm="0">
                                          <p:val>
                                            <p:fltVal val="0"/>
                                          </p:val>
                                        </p:tav>
                                        <p:tav tm="100000">
                                          <p:val>
                                            <p:strVal val="#ppt_h"/>
                                          </p:val>
                                        </p:tav>
                                      </p:tavLst>
                                    </p:anim>
                                    <p:animEffect transition="in" filter="fade">
                                      <p:cBhvr>
                                        <p:cTn id="65" dur="500"/>
                                        <p:tgtEl>
                                          <p:spTgt spid="75"/>
                                        </p:tgtEl>
                                      </p:cBhvr>
                                    </p:animEffect>
                                    <p:anim calcmode="lin" valueType="num">
                                      <p:cBhvr>
                                        <p:cTn id="66" dur="500" fill="hold"/>
                                        <p:tgtEl>
                                          <p:spTgt spid="75"/>
                                        </p:tgtEl>
                                        <p:attrNameLst>
                                          <p:attrName>ppt_x</p:attrName>
                                        </p:attrNameLst>
                                      </p:cBhvr>
                                      <p:tavLst>
                                        <p:tav tm="0">
                                          <p:val>
                                            <p:fltVal val="0.5"/>
                                          </p:val>
                                        </p:tav>
                                        <p:tav tm="100000">
                                          <p:val>
                                            <p:strVal val="#ppt_x"/>
                                          </p:val>
                                        </p:tav>
                                      </p:tavLst>
                                    </p:anim>
                                    <p:anim calcmode="lin" valueType="num">
                                      <p:cBhvr>
                                        <p:cTn id="67" dur="500" fill="hold"/>
                                        <p:tgtEl>
                                          <p:spTgt spid="7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80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anim calcmode="lin" valueType="num">
                                      <p:cBhvr>
                                        <p:cTn id="73" dur="500" fill="hold"/>
                                        <p:tgtEl>
                                          <p:spTgt spid="43"/>
                                        </p:tgtEl>
                                        <p:attrNameLst>
                                          <p:attrName>ppt_x</p:attrName>
                                        </p:attrNameLst>
                                      </p:cBhvr>
                                      <p:tavLst>
                                        <p:tav tm="0">
                                          <p:val>
                                            <p:fltVal val="0.5"/>
                                          </p:val>
                                        </p:tav>
                                        <p:tav tm="100000">
                                          <p:val>
                                            <p:strVal val="#ppt_x"/>
                                          </p:val>
                                        </p:tav>
                                      </p:tavLst>
                                    </p:anim>
                                    <p:anim calcmode="lin" valueType="num">
                                      <p:cBhvr>
                                        <p:cTn id="74" dur="500" fill="hold"/>
                                        <p:tgtEl>
                                          <p:spTgt spid="43"/>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10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anim calcmode="lin" valueType="num">
                                      <p:cBhvr>
                                        <p:cTn id="80" dur="500" fill="hold"/>
                                        <p:tgtEl>
                                          <p:spTgt spid="26"/>
                                        </p:tgtEl>
                                        <p:attrNameLst>
                                          <p:attrName>ppt_x</p:attrName>
                                        </p:attrNameLst>
                                      </p:cBhvr>
                                      <p:tavLst>
                                        <p:tav tm="0">
                                          <p:val>
                                            <p:fltVal val="0.5"/>
                                          </p:val>
                                        </p:tav>
                                        <p:tav tm="100000">
                                          <p:val>
                                            <p:strVal val="#ppt_x"/>
                                          </p:val>
                                        </p:tav>
                                      </p:tavLst>
                                    </p:anim>
                                    <p:anim calcmode="lin" valueType="num">
                                      <p:cBhvr>
                                        <p:cTn id="81" dur="500" fill="hold"/>
                                        <p:tgtEl>
                                          <p:spTgt spid="2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1000"/>
                                  </p:stCondLst>
                                  <p:childTnLst>
                                    <p:set>
                                      <p:cBhvr>
                                        <p:cTn id="83" dur="1" fill="hold">
                                          <p:stCondLst>
                                            <p:cond delay="0"/>
                                          </p:stCondLst>
                                        </p:cTn>
                                        <p:tgtEl>
                                          <p:spTgt spid="42"/>
                                        </p:tgtEl>
                                        <p:attrNameLst>
                                          <p:attrName>style.visibility</p:attrName>
                                        </p:attrNameLst>
                                      </p:cBhvr>
                                      <p:to>
                                        <p:strVal val="visible"/>
                                      </p:to>
                                    </p:set>
                                    <p:anim calcmode="lin" valueType="num">
                                      <p:cBhvr>
                                        <p:cTn id="84" dur="500" fill="hold"/>
                                        <p:tgtEl>
                                          <p:spTgt spid="42"/>
                                        </p:tgtEl>
                                        <p:attrNameLst>
                                          <p:attrName>ppt_w</p:attrName>
                                        </p:attrNameLst>
                                      </p:cBhvr>
                                      <p:tavLst>
                                        <p:tav tm="0">
                                          <p:val>
                                            <p:fltVal val="0"/>
                                          </p:val>
                                        </p:tav>
                                        <p:tav tm="100000">
                                          <p:val>
                                            <p:strVal val="#ppt_w"/>
                                          </p:val>
                                        </p:tav>
                                      </p:tavLst>
                                    </p:anim>
                                    <p:anim calcmode="lin" valueType="num">
                                      <p:cBhvr>
                                        <p:cTn id="85" dur="500" fill="hold"/>
                                        <p:tgtEl>
                                          <p:spTgt spid="42"/>
                                        </p:tgtEl>
                                        <p:attrNameLst>
                                          <p:attrName>ppt_h</p:attrName>
                                        </p:attrNameLst>
                                      </p:cBhvr>
                                      <p:tavLst>
                                        <p:tav tm="0">
                                          <p:val>
                                            <p:fltVal val="0"/>
                                          </p:val>
                                        </p:tav>
                                        <p:tav tm="100000">
                                          <p:val>
                                            <p:strVal val="#ppt_h"/>
                                          </p:val>
                                        </p:tav>
                                      </p:tavLst>
                                    </p:anim>
                                    <p:animEffect transition="in" filter="fade">
                                      <p:cBhvr>
                                        <p:cTn id="86" dur="500"/>
                                        <p:tgtEl>
                                          <p:spTgt spid="42"/>
                                        </p:tgtEl>
                                      </p:cBhvr>
                                    </p:animEffect>
                                    <p:anim calcmode="lin" valueType="num">
                                      <p:cBhvr>
                                        <p:cTn id="87" dur="500" fill="hold"/>
                                        <p:tgtEl>
                                          <p:spTgt spid="42"/>
                                        </p:tgtEl>
                                        <p:attrNameLst>
                                          <p:attrName>ppt_x</p:attrName>
                                        </p:attrNameLst>
                                      </p:cBhvr>
                                      <p:tavLst>
                                        <p:tav tm="0">
                                          <p:val>
                                            <p:fltVal val="0.5"/>
                                          </p:val>
                                        </p:tav>
                                        <p:tav tm="100000">
                                          <p:val>
                                            <p:strVal val="#ppt_x"/>
                                          </p:val>
                                        </p:tav>
                                      </p:tavLst>
                                    </p:anim>
                                    <p:anim calcmode="lin" valueType="num">
                                      <p:cBhvr>
                                        <p:cTn id="88" dur="500" fill="hold"/>
                                        <p:tgtEl>
                                          <p:spTgt spid="42"/>
                                        </p:tgtEl>
                                        <p:attrNameLst>
                                          <p:attrName>ppt_y</p:attrName>
                                        </p:attrNameLst>
                                      </p:cBhvr>
                                      <p:tavLst>
                                        <p:tav tm="0">
                                          <p:val>
                                            <p:fltVal val="0.5"/>
                                          </p:val>
                                        </p:tav>
                                        <p:tav tm="100000">
                                          <p:val>
                                            <p:strVal val="#ppt_y"/>
                                          </p:val>
                                        </p:tav>
                                      </p:tavLst>
                                    </p:anim>
                                  </p:childTnLst>
                                </p:cTn>
                              </p:par>
                            </p:childTnLst>
                          </p:cTn>
                        </p:par>
                        <p:par>
                          <p:cTn id="89" fill="hold">
                            <p:stCondLst>
                              <p:cond delay="1500"/>
                            </p:stCondLst>
                            <p:childTnLst>
                              <p:par>
                                <p:cTn id="90" presetID="22" presetClass="entr" presetSubtype="8"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left)">
                                      <p:cBhvr>
                                        <p:cTn id="92" dur="500"/>
                                        <p:tgtEl>
                                          <p:spTgt spid="2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500"/>
                                        <p:tgtEl>
                                          <p:spTgt spid="37"/>
                                        </p:tgtEl>
                                      </p:cBhvr>
                                    </p:animEffect>
                                  </p:childTnLst>
                                </p:cTn>
                              </p:par>
                              <p:par>
                                <p:cTn id="96" presetID="22" presetClass="entr" presetSubtype="8" fill="hold" grpId="0" nodeType="withEffect">
                                  <p:stCondLst>
                                    <p:cond delay="20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par>
                                <p:cTn id="99" presetID="22" presetClass="entr" presetSubtype="8" fill="hold" grpId="0" nodeType="withEffect">
                                  <p:stCondLst>
                                    <p:cond delay="20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par>
                                <p:cTn id="102" presetID="22" presetClass="entr" presetSubtype="8" fill="hold" grpId="0" nodeType="withEffect">
                                  <p:stCondLst>
                                    <p:cond delay="400"/>
                                  </p:stCondLst>
                                  <p:childTnLst>
                                    <p:set>
                                      <p:cBhvr>
                                        <p:cTn id="103" dur="1" fill="hold">
                                          <p:stCondLst>
                                            <p:cond delay="0"/>
                                          </p:stCondLst>
                                        </p:cTn>
                                        <p:tgtEl>
                                          <p:spTgt spid="62"/>
                                        </p:tgtEl>
                                        <p:attrNameLst>
                                          <p:attrName>style.visibility</p:attrName>
                                        </p:attrNameLst>
                                      </p:cBhvr>
                                      <p:to>
                                        <p:strVal val="visible"/>
                                      </p:to>
                                    </p:set>
                                    <p:animEffect transition="in" filter="wipe(left)">
                                      <p:cBhvr>
                                        <p:cTn id="104" dur="500"/>
                                        <p:tgtEl>
                                          <p:spTgt spid="62"/>
                                        </p:tgtEl>
                                      </p:cBhvr>
                                    </p:animEffect>
                                  </p:childTnLst>
                                </p:cTn>
                              </p:par>
                              <p:par>
                                <p:cTn id="105" presetID="22" presetClass="entr" presetSubtype="8" fill="hold" grpId="0" nodeType="withEffect">
                                  <p:stCondLst>
                                    <p:cond delay="400"/>
                                  </p:stCondLst>
                                  <p:childTnLst>
                                    <p:set>
                                      <p:cBhvr>
                                        <p:cTn id="106" dur="1" fill="hold">
                                          <p:stCondLst>
                                            <p:cond delay="0"/>
                                          </p:stCondLst>
                                        </p:cTn>
                                        <p:tgtEl>
                                          <p:spTgt spid="61"/>
                                        </p:tgtEl>
                                        <p:attrNameLst>
                                          <p:attrName>style.visibility</p:attrName>
                                        </p:attrNameLst>
                                      </p:cBhvr>
                                      <p:to>
                                        <p:strVal val="visible"/>
                                      </p:to>
                                    </p:set>
                                    <p:animEffect transition="in" filter="wipe(left)">
                                      <p:cBhvr>
                                        <p:cTn id="107" dur="500"/>
                                        <p:tgtEl>
                                          <p:spTgt spid="61"/>
                                        </p:tgtEl>
                                      </p:cBhvr>
                                    </p:animEffect>
                                  </p:childTnLst>
                                </p:cTn>
                              </p:par>
                              <p:par>
                                <p:cTn id="108" presetID="22" presetClass="entr" presetSubtype="8" fill="hold" grpId="0" nodeType="withEffect">
                                  <p:stCondLst>
                                    <p:cond delay="600"/>
                                  </p:stCondLst>
                                  <p:childTnLst>
                                    <p:set>
                                      <p:cBhvr>
                                        <p:cTn id="109" dur="1" fill="hold">
                                          <p:stCondLst>
                                            <p:cond delay="0"/>
                                          </p:stCondLst>
                                        </p:cTn>
                                        <p:tgtEl>
                                          <p:spTgt spid="68"/>
                                        </p:tgtEl>
                                        <p:attrNameLst>
                                          <p:attrName>style.visibility</p:attrName>
                                        </p:attrNameLst>
                                      </p:cBhvr>
                                      <p:to>
                                        <p:strVal val="visible"/>
                                      </p:to>
                                    </p:set>
                                    <p:animEffect transition="in" filter="wipe(left)">
                                      <p:cBhvr>
                                        <p:cTn id="110" dur="500"/>
                                        <p:tgtEl>
                                          <p:spTgt spid="68"/>
                                        </p:tgtEl>
                                      </p:cBhvr>
                                    </p:animEffect>
                                  </p:childTnLst>
                                </p:cTn>
                              </p:par>
                              <p:par>
                                <p:cTn id="111" presetID="22" presetClass="entr" presetSubtype="8" fill="hold" grpId="0" nodeType="withEffect">
                                  <p:stCondLst>
                                    <p:cond delay="600"/>
                                  </p:stCondLst>
                                  <p:childTnLst>
                                    <p:set>
                                      <p:cBhvr>
                                        <p:cTn id="112" dur="1" fill="hold">
                                          <p:stCondLst>
                                            <p:cond delay="0"/>
                                          </p:stCondLst>
                                        </p:cTn>
                                        <p:tgtEl>
                                          <p:spTgt spid="67"/>
                                        </p:tgtEl>
                                        <p:attrNameLst>
                                          <p:attrName>style.visibility</p:attrName>
                                        </p:attrNameLst>
                                      </p:cBhvr>
                                      <p:to>
                                        <p:strVal val="visible"/>
                                      </p:to>
                                    </p:set>
                                    <p:animEffect transition="in" filter="wipe(left)">
                                      <p:cBhvr>
                                        <p:cTn id="113" dur="500"/>
                                        <p:tgtEl>
                                          <p:spTgt spid="67"/>
                                        </p:tgtEl>
                                      </p:cBhvr>
                                    </p:animEffect>
                                  </p:childTnLst>
                                </p:cTn>
                              </p:par>
                              <p:par>
                                <p:cTn id="114" presetID="22" presetClass="entr" presetSubtype="8" fill="hold" grpId="0" nodeType="withEffect">
                                  <p:stCondLst>
                                    <p:cond delay="800"/>
                                  </p:stCondLst>
                                  <p:childTnLst>
                                    <p:set>
                                      <p:cBhvr>
                                        <p:cTn id="115" dur="1" fill="hold">
                                          <p:stCondLst>
                                            <p:cond delay="0"/>
                                          </p:stCondLst>
                                        </p:cTn>
                                        <p:tgtEl>
                                          <p:spTgt spid="66"/>
                                        </p:tgtEl>
                                        <p:attrNameLst>
                                          <p:attrName>style.visibility</p:attrName>
                                        </p:attrNameLst>
                                      </p:cBhvr>
                                      <p:to>
                                        <p:strVal val="visible"/>
                                      </p:to>
                                    </p:set>
                                    <p:animEffect transition="in" filter="wipe(left)">
                                      <p:cBhvr>
                                        <p:cTn id="116" dur="500"/>
                                        <p:tgtEl>
                                          <p:spTgt spid="66"/>
                                        </p:tgtEl>
                                      </p:cBhvr>
                                    </p:animEffect>
                                  </p:childTnLst>
                                </p:cTn>
                              </p:par>
                              <p:par>
                                <p:cTn id="117" presetID="22" presetClass="entr" presetSubtype="8" fill="hold" grpId="0" nodeType="withEffect">
                                  <p:stCondLst>
                                    <p:cond delay="800"/>
                                  </p:stCondLst>
                                  <p:childTnLst>
                                    <p:set>
                                      <p:cBhvr>
                                        <p:cTn id="118" dur="1" fill="hold">
                                          <p:stCondLst>
                                            <p:cond delay="0"/>
                                          </p:stCondLst>
                                        </p:cTn>
                                        <p:tgtEl>
                                          <p:spTgt spid="65"/>
                                        </p:tgtEl>
                                        <p:attrNameLst>
                                          <p:attrName>style.visibility</p:attrName>
                                        </p:attrNameLst>
                                      </p:cBhvr>
                                      <p:to>
                                        <p:strVal val="visible"/>
                                      </p:to>
                                    </p:set>
                                    <p:animEffect transition="in" filter="wipe(left)">
                                      <p:cBhvr>
                                        <p:cTn id="119" dur="500"/>
                                        <p:tgtEl>
                                          <p:spTgt spid="65"/>
                                        </p:tgtEl>
                                      </p:cBhvr>
                                    </p:animEffect>
                                  </p:childTnLst>
                                </p:cTn>
                              </p:par>
                              <p:par>
                                <p:cTn id="120" presetID="22" presetClass="entr" presetSubtype="8" fill="hold" grpId="0" nodeType="withEffect">
                                  <p:stCondLst>
                                    <p:cond delay="1000"/>
                                  </p:stCondLst>
                                  <p:childTnLst>
                                    <p:set>
                                      <p:cBhvr>
                                        <p:cTn id="121" dur="1" fill="hold">
                                          <p:stCondLst>
                                            <p:cond delay="0"/>
                                          </p:stCondLst>
                                        </p:cTn>
                                        <p:tgtEl>
                                          <p:spTgt spid="64"/>
                                        </p:tgtEl>
                                        <p:attrNameLst>
                                          <p:attrName>style.visibility</p:attrName>
                                        </p:attrNameLst>
                                      </p:cBhvr>
                                      <p:to>
                                        <p:strVal val="visible"/>
                                      </p:to>
                                    </p:set>
                                    <p:animEffect transition="in" filter="wipe(left)">
                                      <p:cBhvr>
                                        <p:cTn id="122" dur="500"/>
                                        <p:tgtEl>
                                          <p:spTgt spid="64"/>
                                        </p:tgtEl>
                                      </p:cBhvr>
                                    </p:animEffect>
                                  </p:childTnLst>
                                </p:cTn>
                              </p:par>
                              <p:par>
                                <p:cTn id="123" presetID="22" presetClass="entr" presetSubtype="8" fill="hold" grpId="0" nodeType="withEffect">
                                  <p:stCondLst>
                                    <p:cond delay="1000"/>
                                  </p:stCondLst>
                                  <p:childTnLst>
                                    <p:set>
                                      <p:cBhvr>
                                        <p:cTn id="124" dur="1" fill="hold">
                                          <p:stCondLst>
                                            <p:cond delay="0"/>
                                          </p:stCondLst>
                                        </p:cTn>
                                        <p:tgtEl>
                                          <p:spTgt spid="63"/>
                                        </p:tgtEl>
                                        <p:attrNameLst>
                                          <p:attrName>style.visibility</p:attrName>
                                        </p:attrNameLst>
                                      </p:cBhvr>
                                      <p:to>
                                        <p:strVal val="visible"/>
                                      </p:to>
                                    </p:set>
                                    <p:animEffect transition="in" filter="wipe(left)">
                                      <p:cBhvr>
                                        <p:cTn id="1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37" grpId="0"/>
      <p:bldP spid="29" grpId="0"/>
      <p:bldP spid="59" grpId="0"/>
      <p:bldP spid="60" grpId="0"/>
      <p:bldP spid="61" grpId="0"/>
      <p:bldP spid="62" grpId="0"/>
      <p:bldP spid="63" grpId="0"/>
      <p:bldP spid="64" grpId="0"/>
      <p:bldP spid="65" grpId="0"/>
      <p:bldP spid="66" grpId="0"/>
      <p:bldP spid="67" grpId="0"/>
      <p:bldP spid="68" grpId="0"/>
      <p:bldP spid="39" grpId="0" animBg="1"/>
      <p:bldP spid="40" grpId="0" animBg="1"/>
      <p:bldP spid="41" grpId="0" animBg="1"/>
      <p:bldP spid="23" grpId="0" animBg="1"/>
      <p:bldP spid="25" grpId="0" animBg="1"/>
      <p:bldP spid="26" grpId="0" animBg="1"/>
      <p:bldP spid="70" grpId="0" animBg="1"/>
      <p:bldP spid="71" grpId="0"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563" y="2050473"/>
            <a:ext cx="4876800" cy="1731818"/>
          </a:xfrm>
          <a:prstGeom prst="rect">
            <a:avLst/>
          </a:prstGeom>
          <a:blipFill dpi="0" rotWithShape="1">
            <a:blip r:embed="rId2" cstate="print">
              <a:extLst>
                <a:ext uri="{28A0092B-C50C-407E-A947-70E740481C1C}">
                  <a14:useLocalDpi xmlns:a14="http://schemas.microsoft.com/office/drawing/2010/main" val="0"/>
                </a:ext>
              </a:extLst>
            </a:blip>
            <a:srcRect/>
            <a:stretch>
              <a:fillRect t="-43934" b="-43934"/>
            </a:stretch>
          </a:bli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 xmlns:a16="http://schemas.microsoft.com/office/drawing/2014/main" id="{D7253455-99BE-4A79-9EB1-0B3D08BBB575}"/>
              </a:ext>
            </a:extLst>
          </p:cNvPr>
          <p:cNvSpPr txBox="1"/>
          <p:nvPr/>
        </p:nvSpPr>
        <p:spPr>
          <a:xfrm>
            <a:off x="705474" y="4128126"/>
            <a:ext cx="4974889" cy="1508105"/>
          </a:xfrm>
          <a:prstGeom prst="rect">
            <a:avLst/>
          </a:prstGeom>
          <a:noFill/>
        </p:spPr>
        <p:txBody>
          <a:bodyPr wrap="square" rtlCol="0">
            <a:spAutoFit/>
          </a:bodyPr>
          <a:lstStyle/>
          <a:p>
            <a:pPr algn="just">
              <a:lnSpc>
                <a:spcPct val="200000"/>
              </a:lnSpc>
            </a:pPr>
            <a:r>
              <a:rPr lang="zh-CN" altLang="en-US" sz="12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输入简要文字解说，解说文字尽量概括精炼，不用多余的文字</a:t>
            </a:r>
            <a:r>
              <a:rPr lang="zh-CN" altLang="en-US" sz="12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a:t>
            </a:r>
            <a:r>
              <a:rPr lang="zh-CN" altLang="en-US" sz="12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文字尽量概括精炼，不用多余的文字</a:t>
            </a:r>
            <a:r>
              <a:rPr lang="zh-CN" altLang="en-US" sz="12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修饰洁</a:t>
            </a:r>
            <a:r>
              <a:rPr lang="zh-CN" altLang="en-US" sz="12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解说所提炼的核心概念。点击输入简要文字解说，解说文字尽量概括精炼</a:t>
            </a:r>
            <a:r>
              <a:rPr lang="zh-CN" altLang="en-US" sz="1200" dirty="0" smtClean="0">
                <a:solidFill>
                  <a:srgbClr val="686769"/>
                </a:solidFill>
                <a:latin typeface="字魂105号-简雅黑" panose="00000500000000000000" pitchFamily="2" charset="-122"/>
                <a:ea typeface="字魂105号-简雅黑" panose="00000500000000000000" pitchFamily="2" charset="-122"/>
                <a:cs typeface="+mn-ea"/>
                <a:sym typeface="+mn-lt"/>
              </a:rPr>
              <a:t>，</a:t>
            </a:r>
            <a:endParaRPr lang="zh-CN" altLang="en-US" sz="14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grpSp>
        <p:nvGrpSpPr>
          <p:cNvPr id="7" name="组合 6"/>
          <p:cNvGrpSpPr/>
          <p:nvPr/>
        </p:nvGrpSpPr>
        <p:grpSpPr>
          <a:xfrm>
            <a:off x="6373520" y="1953490"/>
            <a:ext cx="5278155" cy="995002"/>
            <a:chOff x="5916319" y="2105893"/>
            <a:chExt cx="5278155" cy="995002"/>
          </a:xfrm>
        </p:grpSpPr>
        <p:sp>
          <p:nvSpPr>
            <p:cNvPr id="5" name="文本框 4">
              <a:extLst>
                <a:ext uri="{FF2B5EF4-FFF2-40B4-BE49-F238E27FC236}">
                  <a16:creationId xmlns="" xmlns:a16="http://schemas.microsoft.com/office/drawing/2014/main" id="{D7253455-99BE-4A79-9EB1-0B3D08BBB575}"/>
                </a:ext>
              </a:extLst>
            </p:cNvPr>
            <p:cNvSpPr txBox="1"/>
            <p:nvPr/>
          </p:nvSpPr>
          <p:spPr>
            <a:xfrm>
              <a:off x="6510530" y="2578957"/>
              <a:ext cx="4683944" cy="521938"/>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概不用</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6" name="矩形 5"/>
            <p:cNvSpPr/>
            <p:nvPr/>
          </p:nvSpPr>
          <p:spPr>
            <a:xfrm>
              <a:off x="5916319" y="2105893"/>
              <a:ext cx="2435282" cy="452432"/>
            </a:xfrm>
            <a:prstGeom prst="rect">
              <a:avLst/>
            </a:prstGeom>
          </p:spPr>
          <p:txBody>
            <a:bodyPr wrap="none">
              <a:spAutoFit/>
            </a:bodyPr>
            <a:lstStyle/>
            <a:p>
              <a:pPr>
                <a:lnSpc>
                  <a:spcPct val="130000"/>
                </a:lnSpc>
              </a:pPr>
              <a:r>
                <a:rPr lang="en-US" altLang="zh-CN" b="1" dirty="0" smtClean="0">
                  <a:solidFill>
                    <a:srgbClr val="25846A"/>
                  </a:solidFill>
                  <a:latin typeface="字魂105号-简雅黑" panose="00000500000000000000" pitchFamily="2" charset="-122"/>
                  <a:ea typeface="字魂105号-简雅黑" panose="00000500000000000000" pitchFamily="2" charset="-122"/>
                  <a:cs typeface="+mn-ea"/>
                  <a:sym typeface="+mn-lt"/>
                </a:rPr>
                <a:t>01 /   </a:t>
              </a: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重点未来的走势</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8" name="组合 7"/>
          <p:cNvGrpSpPr/>
          <p:nvPr/>
        </p:nvGrpSpPr>
        <p:grpSpPr>
          <a:xfrm>
            <a:off x="6373520" y="3435927"/>
            <a:ext cx="5278155" cy="995002"/>
            <a:chOff x="5916319" y="2105893"/>
            <a:chExt cx="5278155" cy="995002"/>
          </a:xfrm>
        </p:grpSpPr>
        <p:sp>
          <p:nvSpPr>
            <p:cNvPr id="9" name="文本框 8">
              <a:extLst>
                <a:ext uri="{FF2B5EF4-FFF2-40B4-BE49-F238E27FC236}">
                  <a16:creationId xmlns="" xmlns:a16="http://schemas.microsoft.com/office/drawing/2014/main" id="{D7253455-99BE-4A79-9EB1-0B3D08BBB575}"/>
                </a:ext>
              </a:extLst>
            </p:cNvPr>
            <p:cNvSpPr txBox="1"/>
            <p:nvPr/>
          </p:nvSpPr>
          <p:spPr>
            <a:xfrm>
              <a:off x="6510530" y="2578957"/>
              <a:ext cx="4683944" cy="521938"/>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概不用</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0" name="矩形 9"/>
            <p:cNvSpPr/>
            <p:nvPr/>
          </p:nvSpPr>
          <p:spPr>
            <a:xfrm>
              <a:off x="5916319" y="2105893"/>
              <a:ext cx="2888932" cy="452432"/>
            </a:xfrm>
            <a:prstGeom prst="rect">
              <a:avLst/>
            </a:prstGeom>
          </p:spPr>
          <p:txBody>
            <a:bodyPr wrap="none">
              <a:spAutoFit/>
            </a:bodyPr>
            <a:lstStyle/>
            <a:p>
              <a:pPr>
                <a:lnSpc>
                  <a:spcPct val="130000"/>
                </a:lnSpc>
              </a:pPr>
              <a:r>
                <a:rPr lang="en-US" altLang="zh-CN" b="1" dirty="0" smtClean="0">
                  <a:solidFill>
                    <a:srgbClr val="25846A"/>
                  </a:solidFill>
                  <a:latin typeface="字魂105号-简雅黑" panose="00000500000000000000" pitchFamily="2" charset="-122"/>
                  <a:ea typeface="字魂105号-简雅黑" panose="00000500000000000000" pitchFamily="2" charset="-122"/>
                  <a:cs typeface="+mn-ea"/>
                  <a:sym typeface="+mn-lt"/>
                </a:rPr>
                <a:t>02 /   </a:t>
              </a: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科技兴农的发展步骤</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1" name="组合 10"/>
          <p:cNvGrpSpPr/>
          <p:nvPr/>
        </p:nvGrpSpPr>
        <p:grpSpPr>
          <a:xfrm>
            <a:off x="6373520" y="4918364"/>
            <a:ext cx="5278155" cy="995002"/>
            <a:chOff x="5916319" y="2105893"/>
            <a:chExt cx="5278155" cy="995002"/>
          </a:xfrm>
        </p:grpSpPr>
        <p:sp>
          <p:nvSpPr>
            <p:cNvPr id="12" name="文本框 11">
              <a:extLst>
                <a:ext uri="{FF2B5EF4-FFF2-40B4-BE49-F238E27FC236}">
                  <a16:creationId xmlns="" xmlns:a16="http://schemas.microsoft.com/office/drawing/2014/main" id="{D7253455-99BE-4A79-9EB1-0B3D08BBB575}"/>
                </a:ext>
              </a:extLst>
            </p:cNvPr>
            <p:cNvSpPr txBox="1"/>
            <p:nvPr/>
          </p:nvSpPr>
          <p:spPr>
            <a:xfrm>
              <a:off x="6510530" y="2578957"/>
              <a:ext cx="4683944" cy="521938"/>
            </a:xfrm>
            <a:prstGeom prst="rect">
              <a:avLst/>
            </a:prstGeom>
            <a:noFill/>
          </p:spPr>
          <p:txBody>
            <a:bodyPr wrap="square" rtlCol="0">
              <a:spAutoFit/>
            </a:bodyPr>
            <a:lstStyle/>
            <a:p>
              <a:pPr algn="just">
                <a:lnSpc>
                  <a:spcPct val="150000"/>
                </a:lnSpc>
              </a:pP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概不用</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精准的 解说所提炼的核心</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概念点击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解说说</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文字尽量概括</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精炼</a:t>
              </a:r>
              <a:endParaRPr lang="zh-CN" altLang="en-US" sz="1067"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3" name="矩形 12"/>
            <p:cNvSpPr/>
            <p:nvPr/>
          </p:nvSpPr>
          <p:spPr>
            <a:xfrm>
              <a:off x="5916319" y="2105893"/>
              <a:ext cx="2433680" cy="452432"/>
            </a:xfrm>
            <a:prstGeom prst="rect">
              <a:avLst/>
            </a:prstGeom>
          </p:spPr>
          <p:txBody>
            <a:bodyPr wrap="none">
              <a:spAutoFit/>
            </a:bodyPr>
            <a:lstStyle/>
            <a:p>
              <a:pPr>
                <a:lnSpc>
                  <a:spcPct val="130000"/>
                </a:lnSpc>
              </a:pPr>
              <a:r>
                <a:rPr lang="en-US" altLang="zh-CN" b="1" dirty="0" smtClean="0">
                  <a:solidFill>
                    <a:srgbClr val="25846A"/>
                  </a:solidFill>
                  <a:latin typeface="字魂105号-简雅黑" panose="00000500000000000000" pitchFamily="2" charset="-122"/>
                  <a:ea typeface="字魂105号-简雅黑" panose="00000500000000000000" pitchFamily="2" charset="-122"/>
                  <a:cs typeface="+mn-ea"/>
                  <a:sym typeface="+mn-lt"/>
                </a:rPr>
                <a:t>03 /   </a:t>
              </a:r>
              <a:r>
                <a:rPr lang="zh-CN" altLang="en-US"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重点产品成熟化</a:t>
              </a:r>
              <a:endParaRPr lang="en-US" altLang="zh-CN"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7" name="组合 16"/>
          <p:cNvGrpSpPr/>
          <p:nvPr/>
        </p:nvGrpSpPr>
        <p:grpSpPr>
          <a:xfrm>
            <a:off x="3320458" y="458741"/>
            <a:ext cx="5572519" cy="785143"/>
            <a:chOff x="1679798" y="438128"/>
            <a:chExt cx="5572519" cy="785143"/>
          </a:xfrm>
        </p:grpSpPr>
        <p:sp>
          <p:nvSpPr>
            <p:cNvPr id="18" name="文本框 17"/>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rPr>
                <a:t>未来工作计划</a:t>
              </a:r>
            </a:p>
          </p:txBody>
        </p:sp>
        <p:sp>
          <p:nvSpPr>
            <p:cNvPr id="19" name="文本框 18"/>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53963544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29022" y="2497549"/>
            <a:ext cx="3897378" cy="1107996"/>
          </a:xfrm>
          <a:prstGeom prst="rect">
            <a:avLst/>
          </a:prstGeom>
          <a:noFill/>
        </p:spPr>
        <p:txBody>
          <a:bodyPr wrap="square" rtlCol="0">
            <a:spAutoFit/>
          </a:bodyPr>
          <a:lstStyle/>
          <a:p>
            <a:pPr algn="dist"/>
            <a:r>
              <a:rPr lang="zh-CN" altLang="en-US" sz="6600" b="1" dirty="0" smtClean="0">
                <a:solidFill>
                  <a:schemeClr val="tx1">
                    <a:lumMod val="85000"/>
                    <a:lumOff val="15000"/>
                  </a:schemeClr>
                </a:soli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rPr>
              <a:t>谢谢观看</a:t>
            </a:r>
            <a:endParaRPr lang="zh-CN" altLang="en-US" sz="6600" b="1" dirty="0">
              <a:solidFill>
                <a:schemeClr val="tx1">
                  <a:lumMod val="85000"/>
                  <a:lumOff val="15000"/>
                </a:schemeClr>
              </a:soli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endParaRPr>
          </a:p>
        </p:txBody>
      </p:sp>
      <p:sp>
        <p:nvSpPr>
          <p:cNvPr id="8" name="文本框 7"/>
          <p:cNvSpPr txBox="1"/>
          <p:nvPr/>
        </p:nvSpPr>
        <p:spPr>
          <a:xfrm>
            <a:off x="1767838" y="3597166"/>
            <a:ext cx="8619746" cy="884858"/>
          </a:xfrm>
          <a:prstGeom prst="rect">
            <a:avLst/>
          </a:prstGeom>
          <a:noFill/>
        </p:spPr>
        <p:txBody>
          <a:bodyPr wrap="square" rtlCol="0">
            <a:spAutoFit/>
          </a:bodyPr>
          <a:lstStyle/>
          <a:p>
            <a:pPr algn="ctr">
              <a:lnSpc>
                <a:spcPct val="150000"/>
              </a:lnSpc>
            </a:pPr>
            <a:r>
              <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summary report of fresh and simple </a:t>
            </a:r>
            <a:r>
              <a:rPr lang="en-US" altLang="zh-CN" sz="1200" dirty="0" err="1" smtClean="0">
                <a:solidFill>
                  <a:schemeClr val="tx1">
                    <a:lumMod val="50000"/>
                    <a:lumOff val="50000"/>
                  </a:schemeClr>
                </a:solidFill>
                <a:latin typeface="字魂105号-简雅黑" panose="00000500000000000000" pitchFamily="2" charset="-122"/>
                <a:ea typeface="字魂105号-简雅黑" panose="00000500000000000000" pitchFamily="2" charset="-122"/>
              </a:rPr>
              <a:t>workthe</a:t>
            </a:r>
            <a:r>
              <a:rPr lang="en-US" altLang="zh-CN" sz="12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 user can demonstrate on a projector or computer, or print the presentation and make it into a film to be used in a wider field</a:t>
            </a:r>
          </a:p>
          <a:p>
            <a:pPr algn="ctr">
              <a:lnSpc>
                <a:spcPct val="150000"/>
              </a:lnSpc>
            </a:pP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36" name="文本框 35"/>
          <p:cNvSpPr txBox="1"/>
          <p:nvPr/>
        </p:nvSpPr>
        <p:spPr>
          <a:xfrm>
            <a:off x="1767238" y="1192579"/>
            <a:ext cx="8620946" cy="1569660"/>
          </a:xfrm>
          <a:prstGeom prst="rect">
            <a:avLst/>
          </a:prstGeom>
          <a:noFill/>
        </p:spPr>
        <p:txBody>
          <a:bodyPr wrap="square" rtlCol="0">
            <a:spAutoFit/>
          </a:bodyPr>
          <a:lstStyle/>
          <a:p>
            <a:pPr algn="ctr"/>
            <a:r>
              <a:rPr lang="en-US" altLang="zh-CN" sz="9600" dirty="0" smtClean="0">
                <a:gradFill>
                  <a:gsLst>
                    <a:gs pos="79000">
                      <a:srgbClr val="25846A"/>
                    </a:gs>
                    <a:gs pos="0">
                      <a:srgbClr val="88CB40"/>
                    </a:gs>
                  </a:gsLst>
                  <a:lin ang="2700000" scaled="0"/>
                </a:gra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rPr>
              <a:t>THANK .YOU</a:t>
            </a:r>
            <a:endParaRPr lang="zh-CN" altLang="en-US" sz="9600" dirty="0">
              <a:gradFill>
                <a:gsLst>
                  <a:gs pos="79000">
                    <a:srgbClr val="25846A"/>
                  </a:gs>
                  <a:gs pos="0">
                    <a:srgbClr val="88CB40"/>
                  </a:gs>
                </a:gsLst>
                <a:lin ang="2700000" scaled="0"/>
              </a:gradFill>
              <a:effectLst>
                <a:outerShdw blurRad="25400" dist="25400" dir="2700000" algn="tl">
                  <a:srgbClr val="000000">
                    <a:alpha val="40000"/>
                  </a:srgbClr>
                </a:outerShdw>
              </a:effectLst>
              <a:latin typeface="字魂105号-简雅黑" panose="00000500000000000000" pitchFamily="2" charset="-122"/>
              <a:ea typeface="字魂105号-简雅黑" panose="00000500000000000000" pitchFamily="2" charset="-122"/>
            </a:endParaRPr>
          </a:p>
        </p:txBody>
      </p:sp>
      <p:grpSp>
        <p:nvGrpSpPr>
          <p:cNvPr id="9" name="组合 8"/>
          <p:cNvGrpSpPr/>
          <p:nvPr/>
        </p:nvGrpSpPr>
        <p:grpSpPr>
          <a:xfrm>
            <a:off x="-1" y="4257878"/>
            <a:ext cx="12192004" cy="2600124"/>
            <a:chOff x="-1" y="4257878"/>
            <a:chExt cx="12192004" cy="2600124"/>
          </a:xfrm>
          <a:effectLst>
            <a:outerShdw blurRad="101600" dist="38100" algn="l" rotWithShape="0">
              <a:prstClr val="black">
                <a:alpha val="25000"/>
              </a:prstClr>
            </a:outerShdw>
          </a:effectLst>
        </p:grpSpPr>
        <p:sp>
          <p:nvSpPr>
            <p:cNvPr id="10" name="任意多边形 9"/>
            <p:cNvSpPr/>
            <p:nvPr/>
          </p:nvSpPr>
          <p:spPr>
            <a:xfrm rot="5400000">
              <a:off x="4945074" y="-388927"/>
              <a:ext cx="2301854" cy="12192003"/>
            </a:xfrm>
            <a:custGeom>
              <a:avLst/>
              <a:gdLst>
                <a:gd name="connsiteX0" fmla="*/ 0 w 2301854"/>
                <a:gd name="connsiteY0" fmla="*/ 0 h 12192003"/>
                <a:gd name="connsiteX1" fmla="*/ 2301854 w 2301854"/>
                <a:gd name="connsiteY1" fmla="*/ 2 h 12192003"/>
                <a:gd name="connsiteX2" fmla="*/ 2301854 w 2301854"/>
                <a:gd name="connsiteY2" fmla="*/ 12192003 h 12192003"/>
                <a:gd name="connsiteX3" fmla="*/ 685736 w 2301854"/>
                <a:gd name="connsiteY3" fmla="*/ 12192003 h 12192003"/>
                <a:gd name="connsiteX4" fmla="*/ 1574062 w 2301854"/>
                <a:gd name="connsiteY4" fmla="*/ 6030503 h 12192003"/>
                <a:gd name="connsiteX5" fmla="*/ 0 w 2301854"/>
                <a:gd name="connsiteY5" fmla="*/ 0 h 121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854" h="12192003">
                  <a:moveTo>
                    <a:pt x="0" y="0"/>
                  </a:moveTo>
                  <a:lnTo>
                    <a:pt x="2301854" y="2"/>
                  </a:lnTo>
                  <a:lnTo>
                    <a:pt x="2301854" y="12192003"/>
                  </a:lnTo>
                  <a:lnTo>
                    <a:pt x="685736" y="12192003"/>
                  </a:lnTo>
                  <a:cubicBezTo>
                    <a:pt x="414211" y="9756581"/>
                    <a:pt x="1469005" y="7452160"/>
                    <a:pt x="1574062" y="6030503"/>
                  </a:cubicBezTo>
                  <a:cubicBezTo>
                    <a:pt x="1823311" y="2803868"/>
                    <a:pt x="324205" y="705619"/>
                    <a:pt x="0" y="0"/>
                  </a:cubicBezTo>
                  <a:close/>
                </a:path>
              </a:pathLst>
            </a:custGeom>
            <a:gradFill>
              <a:gsLst>
                <a:gs pos="85000">
                  <a:srgbClr val="038F95"/>
                </a:gs>
                <a:gs pos="0">
                  <a:srgbClr val="88CB4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6"/>
            <p:cNvSpPr/>
            <p:nvPr/>
          </p:nvSpPr>
          <p:spPr>
            <a:xfrm rot="5400000">
              <a:off x="3533633" y="724244"/>
              <a:ext cx="1915213" cy="8982482"/>
            </a:xfrm>
            <a:custGeom>
              <a:avLst/>
              <a:gdLst>
                <a:gd name="connsiteX0" fmla="*/ 0 w 2309446"/>
                <a:gd name="connsiteY0" fmla="*/ 0 h 5052646"/>
                <a:gd name="connsiteX1" fmla="*/ 2309446 w 2309446"/>
                <a:gd name="connsiteY1" fmla="*/ 0 h 5052646"/>
                <a:gd name="connsiteX2" fmla="*/ 2309446 w 2309446"/>
                <a:gd name="connsiteY2" fmla="*/ 5052646 h 5052646"/>
                <a:gd name="connsiteX3" fmla="*/ 0 w 2309446"/>
                <a:gd name="connsiteY3" fmla="*/ 5052646 h 5052646"/>
                <a:gd name="connsiteX4" fmla="*/ 0 w 2309446"/>
                <a:gd name="connsiteY4" fmla="*/ 0 h 5052646"/>
                <a:gd name="connsiteX0" fmla="*/ 0 w 2309446"/>
                <a:gd name="connsiteY0" fmla="*/ 0 h 5052646"/>
                <a:gd name="connsiteX1" fmla="*/ 2309446 w 2309446"/>
                <a:gd name="connsiteY1" fmla="*/ 0 h 5052646"/>
                <a:gd name="connsiteX2" fmla="*/ 2309446 w 2309446"/>
                <a:gd name="connsiteY2" fmla="*/ 5052646 h 5052646"/>
                <a:gd name="connsiteX3" fmla="*/ 1359877 w 2309446"/>
                <a:gd name="connsiteY3" fmla="*/ 5040923 h 5052646"/>
                <a:gd name="connsiteX4" fmla="*/ 0 w 2309446"/>
                <a:gd name="connsiteY4" fmla="*/ 5052646 h 5052646"/>
                <a:gd name="connsiteX5" fmla="*/ 0 w 2309446"/>
                <a:gd name="connsiteY5" fmla="*/ 0 h 5052646"/>
                <a:gd name="connsiteX0" fmla="*/ 0 w 2309446"/>
                <a:gd name="connsiteY0" fmla="*/ 0 h 5052646"/>
                <a:gd name="connsiteX1" fmla="*/ 2309446 w 2309446"/>
                <a:gd name="connsiteY1" fmla="*/ 0 h 5052646"/>
                <a:gd name="connsiteX2" fmla="*/ 1699846 w 2309446"/>
                <a:gd name="connsiteY2" fmla="*/ 1899138 h 5052646"/>
                <a:gd name="connsiteX3" fmla="*/ 1359877 w 2309446"/>
                <a:gd name="connsiteY3" fmla="*/ 5040923 h 5052646"/>
                <a:gd name="connsiteX4" fmla="*/ 0 w 2309446"/>
                <a:gd name="connsiteY4" fmla="*/ 5052646 h 5052646"/>
                <a:gd name="connsiteX5" fmla="*/ 0 w 2309446"/>
                <a:gd name="connsiteY5" fmla="*/ 0 h 5052646"/>
                <a:gd name="connsiteX0" fmla="*/ 0 w 2309446"/>
                <a:gd name="connsiteY0" fmla="*/ 0 h 5052646"/>
                <a:gd name="connsiteX1" fmla="*/ 2309446 w 2309446"/>
                <a:gd name="connsiteY1" fmla="*/ 0 h 5052646"/>
                <a:gd name="connsiteX2" fmla="*/ 1359877 w 2309446"/>
                <a:gd name="connsiteY2" fmla="*/ 5040923 h 5052646"/>
                <a:gd name="connsiteX3" fmla="*/ 0 w 2309446"/>
                <a:gd name="connsiteY3" fmla="*/ 5052646 h 5052646"/>
                <a:gd name="connsiteX4" fmla="*/ 0 w 2309446"/>
                <a:gd name="connsiteY4" fmla="*/ 0 h 5052646"/>
                <a:gd name="connsiteX0" fmla="*/ 0 w 2309446"/>
                <a:gd name="connsiteY0" fmla="*/ 0 h 5052646"/>
                <a:gd name="connsiteX1" fmla="*/ 2309446 w 2309446"/>
                <a:gd name="connsiteY1" fmla="*/ 0 h 5052646"/>
                <a:gd name="connsiteX2" fmla="*/ 1359877 w 2309446"/>
                <a:gd name="connsiteY2" fmla="*/ 5040923 h 5052646"/>
                <a:gd name="connsiteX3" fmla="*/ 0 w 2309446"/>
                <a:gd name="connsiteY3" fmla="*/ 5052646 h 5052646"/>
                <a:gd name="connsiteX4" fmla="*/ 0 w 2309446"/>
                <a:gd name="connsiteY4" fmla="*/ 0 h 5052646"/>
                <a:gd name="connsiteX0" fmla="*/ 0 w 2563719"/>
                <a:gd name="connsiteY0" fmla="*/ 0 h 5052646"/>
                <a:gd name="connsiteX1" fmla="*/ 2309446 w 2563719"/>
                <a:gd name="connsiteY1" fmla="*/ 0 h 5052646"/>
                <a:gd name="connsiteX2" fmla="*/ 1359877 w 2563719"/>
                <a:gd name="connsiteY2" fmla="*/ 5040923 h 5052646"/>
                <a:gd name="connsiteX3" fmla="*/ 0 w 2563719"/>
                <a:gd name="connsiteY3" fmla="*/ 5052646 h 5052646"/>
                <a:gd name="connsiteX4" fmla="*/ 0 w 2563719"/>
                <a:gd name="connsiteY4" fmla="*/ 0 h 5052646"/>
                <a:gd name="connsiteX0" fmla="*/ 0 w 2630510"/>
                <a:gd name="connsiteY0" fmla="*/ 0 h 5052646"/>
                <a:gd name="connsiteX1" fmla="*/ 2309446 w 2630510"/>
                <a:gd name="connsiteY1" fmla="*/ 0 h 5052646"/>
                <a:gd name="connsiteX2" fmla="*/ 1359877 w 2630510"/>
                <a:gd name="connsiteY2" fmla="*/ 5040923 h 5052646"/>
                <a:gd name="connsiteX3" fmla="*/ 0 w 2630510"/>
                <a:gd name="connsiteY3" fmla="*/ 5052646 h 5052646"/>
                <a:gd name="connsiteX4" fmla="*/ 0 w 2630510"/>
                <a:gd name="connsiteY4" fmla="*/ 0 h 5052646"/>
                <a:gd name="connsiteX0" fmla="*/ 0 w 2602955"/>
                <a:gd name="connsiteY0" fmla="*/ 0 h 5052646"/>
                <a:gd name="connsiteX1" fmla="*/ 2309446 w 2602955"/>
                <a:gd name="connsiteY1" fmla="*/ 0 h 5052646"/>
                <a:gd name="connsiteX2" fmla="*/ 1359877 w 2602955"/>
                <a:gd name="connsiteY2" fmla="*/ 5040923 h 5052646"/>
                <a:gd name="connsiteX3" fmla="*/ 0 w 2602955"/>
                <a:gd name="connsiteY3" fmla="*/ 5052646 h 5052646"/>
                <a:gd name="connsiteX4" fmla="*/ 0 w 2602955"/>
                <a:gd name="connsiteY4" fmla="*/ 0 h 5052646"/>
                <a:gd name="connsiteX0" fmla="*/ 0 w 2633424"/>
                <a:gd name="connsiteY0" fmla="*/ 0 h 5052646"/>
                <a:gd name="connsiteX1" fmla="*/ 2309446 w 2633424"/>
                <a:gd name="connsiteY1" fmla="*/ 0 h 5052646"/>
                <a:gd name="connsiteX2" fmla="*/ 1359877 w 2633424"/>
                <a:gd name="connsiteY2" fmla="*/ 5040923 h 5052646"/>
                <a:gd name="connsiteX3" fmla="*/ 0 w 2633424"/>
                <a:gd name="connsiteY3" fmla="*/ 5052646 h 5052646"/>
                <a:gd name="connsiteX4" fmla="*/ 0 w 2633424"/>
                <a:gd name="connsiteY4" fmla="*/ 0 h 5052646"/>
                <a:gd name="connsiteX0" fmla="*/ 0 w 2623399"/>
                <a:gd name="connsiteY0" fmla="*/ 0 h 5052646"/>
                <a:gd name="connsiteX1" fmla="*/ 2309446 w 2623399"/>
                <a:gd name="connsiteY1" fmla="*/ 0 h 5052646"/>
                <a:gd name="connsiteX2" fmla="*/ 1359877 w 2623399"/>
                <a:gd name="connsiteY2" fmla="*/ 5040923 h 5052646"/>
                <a:gd name="connsiteX3" fmla="*/ 0 w 2623399"/>
                <a:gd name="connsiteY3" fmla="*/ 5052646 h 5052646"/>
                <a:gd name="connsiteX4" fmla="*/ 0 w 2623399"/>
                <a:gd name="connsiteY4" fmla="*/ 0 h 5052646"/>
                <a:gd name="connsiteX0" fmla="*/ 0 w 2645086"/>
                <a:gd name="connsiteY0" fmla="*/ 0 h 5052646"/>
                <a:gd name="connsiteX1" fmla="*/ 2309446 w 2645086"/>
                <a:gd name="connsiteY1" fmla="*/ 0 h 5052646"/>
                <a:gd name="connsiteX2" fmla="*/ 1359877 w 2645086"/>
                <a:gd name="connsiteY2" fmla="*/ 5040923 h 5052646"/>
                <a:gd name="connsiteX3" fmla="*/ 0 w 2645086"/>
                <a:gd name="connsiteY3" fmla="*/ 5052646 h 5052646"/>
                <a:gd name="connsiteX4" fmla="*/ 0 w 2645086"/>
                <a:gd name="connsiteY4" fmla="*/ 0 h 5052646"/>
                <a:gd name="connsiteX0" fmla="*/ 0 w 2647120"/>
                <a:gd name="connsiteY0" fmla="*/ 0 h 5052646"/>
                <a:gd name="connsiteX1" fmla="*/ 2309446 w 2647120"/>
                <a:gd name="connsiteY1" fmla="*/ 0 h 5052646"/>
                <a:gd name="connsiteX2" fmla="*/ 1359877 w 2647120"/>
                <a:gd name="connsiteY2" fmla="*/ 5040923 h 5052646"/>
                <a:gd name="connsiteX3" fmla="*/ 0 w 2647120"/>
                <a:gd name="connsiteY3" fmla="*/ 5052646 h 5052646"/>
                <a:gd name="connsiteX4" fmla="*/ 0 w 2647120"/>
                <a:gd name="connsiteY4" fmla="*/ 0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958 w 2648078"/>
                <a:gd name="connsiteY0" fmla="*/ 5052646 h 5052646"/>
                <a:gd name="connsiteX1" fmla="*/ 2310404 w 2648078"/>
                <a:gd name="connsiteY1" fmla="*/ 0 h 5052646"/>
                <a:gd name="connsiteX2" fmla="*/ 1360835 w 2648078"/>
                <a:gd name="connsiteY2" fmla="*/ 5040923 h 5052646"/>
                <a:gd name="connsiteX3" fmla="*/ 958 w 2648078"/>
                <a:gd name="connsiteY3" fmla="*/ 5052646 h 5052646"/>
                <a:gd name="connsiteX0" fmla="*/ 913 w 2648033"/>
                <a:gd name="connsiteY0" fmla="*/ 5052646 h 5052646"/>
                <a:gd name="connsiteX1" fmla="*/ 2310359 w 2648033"/>
                <a:gd name="connsiteY1" fmla="*/ 0 h 5052646"/>
                <a:gd name="connsiteX2" fmla="*/ 1360790 w 2648033"/>
                <a:gd name="connsiteY2" fmla="*/ 5040923 h 5052646"/>
                <a:gd name="connsiteX3" fmla="*/ 913 w 2648033"/>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47120"/>
                <a:gd name="connsiteY0" fmla="*/ 5052646 h 5052646"/>
                <a:gd name="connsiteX1" fmla="*/ 2309446 w 2647120"/>
                <a:gd name="connsiteY1" fmla="*/ 0 h 5052646"/>
                <a:gd name="connsiteX2" fmla="*/ 1359877 w 2647120"/>
                <a:gd name="connsiteY2" fmla="*/ 5040923 h 5052646"/>
                <a:gd name="connsiteX3" fmla="*/ 0 w 2647120"/>
                <a:gd name="connsiteY3" fmla="*/ 5052646 h 5052646"/>
                <a:gd name="connsiteX0" fmla="*/ 0 w 2614215"/>
                <a:gd name="connsiteY0" fmla="*/ 5052646 h 5052646"/>
                <a:gd name="connsiteX1" fmla="*/ 2309446 w 2614215"/>
                <a:gd name="connsiteY1" fmla="*/ 0 h 5052646"/>
                <a:gd name="connsiteX2" fmla="*/ 1359877 w 2614215"/>
                <a:gd name="connsiteY2" fmla="*/ 5040923 h 5052646"/>
                <a:gd name="connsiteX3" fmla="*/ 0 w 2614215"/>
                <a:gd name="connsiteY3" fmla="*/ 5052646 h 5052646"/>
                <a:gd name="connsiteX0" fmla="*/ 0 w 2630519"/>
                <a:gd name="connsiteY0" fmla="*/ 5052646 h 5052646"/>
                <a:gd name="connsiteX1" fmla="*/ 2309446 w 2630519"/>
                <a:gd name="connsiteY1" fmla="*/ 0 h 5052646"/>
                <a:gd name="connsiteX2" fmla="*/ 1359877 w 2630519"/>
                <a:gd name="connsiteY2" fmla="*/ 5040923 h 5052646"/>
                <a:gd name="connsiteX3" fmla="*/ 0 w 2630519"/>
                <a:gd name="connsiteY3" fmla="*/ 5052646 h 5052646"/>
                <a:gd name="connsiteX0" fmla="*/ 0 w 2646967"/>
                <a:gd name="connsiteY0" fmla="*/ 5052646 h 5052646"/>
                <a:gd name="connsiteX1" fmla="*/ 2309446 w 2646967"/>
                <a:gd name="connsiteY1" fmla="*/ 0 h 5052646"/>
                <a:gd name="connsiteX2" fmla="*/ 1359877 w 2646967"/>
                <a:gd name="connsiteY2" fmla="*/ 5040923 h 5052646"/>
                <a:gd name="connsiteX3" fmla="*/ 0 w 2646967"/>
                <a:gd name="connsiteY3" fmla="*/ 5052646 h 5052646"/>
                <a:gd name="connsiteX0" fmla="*/ 0 w 2664477"/>
                <a:gd name="connsiteY0" fmla="*/ 5052646 h 5052646"/>
                <a:gd name="connsiteX1" fmla="*/ 2309446 w 2664477"/>
                <a:gd name="connsiteY1" fmla="*/ 0 h 5052646"/>
                <a:gd name="connsiteX2" fmla="*/ 1359877 w 2664477"/>
                <a:gd name="connsiteY2" fmla="*/ 5040923 h 5052646"/>
                <a:gd name="connsiteX3" fmla="*/ 0 w 2664477"/>
                <a:gd name="connsiteY3" fmla="*/ 5052646 h 5052646"/>
                <a:gd name="connsiteX0" fmla="*/ 0 w 2663777"/>
                <a:gd name="connsiteY0" fmla="*/ 5052646 h 5052646"/>
                <a:gd name="connsiteX1" fmla="*/ 2309446 w 2663777"/>
                <a:gd name="connsiteY1" fmla="*/ 0 h 5052646"/>
                <a:gd name="connsiteX2" fmla="*/ 1353112 w 2663777"/>
                <a:gd name="connsiteY2" fmla="*/ 5049130 h 5052646"/>
                <a:gd name="connsiteX3" fmla="*/ 0 w 2663777"/>
                <a:gd name="connsiteY3" fmla="*/ 5052646 h 5052646"/>
              </a:gdLst>
              <a:ahLst/>
              <a:cxnLst>
                <a:cxn ang="0">
                  <a:pos x="connsiteX0" y="connsiteY0"/>
                </a:cxn>
                <a:cxn ang="0">
                  <a:pos x="connsiteX1" y="connsiteY1"/>
                </a:cxn>
                <a:cxn ang="0">
                  <a:pos x="connsiteX2" y="connsiteY2"/>
                </a:cxn>
                <a:cxn ang="0">
                  <a:pos x="connsiteX3" y="connsiteY3"/>
                </a:cxn>
              </a:cxnLst>
              <a:rect l="l" t="t" r="r" b="b"/>
              <a:pathLst>
                <a:path w="2663777" h="5052646">
                  <a:moveTo>
                    <a:pt x="0" y="5052646"/>
                  </a:moveTo>
                  <a:cubicBezTo>
                    <a:pt x="54708" y="3216031"/>
                    <a:pt x="3133970" y="2188307"/>
                    <a:pt x="2309446" y="0"/>
                  </a:cubicBezTo>
                  <a:cubicBezTo>
                    <a:pt x="3586853" y="2281998"/>
                    <a:pt x="970411" y="2836556"/>
                    <a:pt x="1353112" y="5049130"/>
                  </a:cubicBezTo>
                  <a:lnTo>
                    <a:pt x="0" y="5052646"/>
                  </a:lnTo>
                  <a:close/>
                </a:path>
              </a:pathLst>
            </a:custGeom>
            <a:solidFill>
              <a:srgbClr val="F2F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5400000">
              <a:off x="5257361" y="-76641"/>
              <a:ext cx="1677281" cy="12192003"/>
            </a:xfrm>
            <a:custGeom>
              <a:avLst/>
              <a:gdLst>
                <a:gd name="connsiteX0" fmla="*/ 4 w 1677281"/>
                <a:gd name="connsiteY0" fmla="*/ 11312746 h 12192003"/>
                <a:gd name="connsiteX1" fmla="*/ 1046625 w 1677281"/>
                <a:gd name="connsiteY1" fmla="*/ 5988821 h 12192003"/>
                <a:gd name="connsiteX2" fmla="*/ 307005 w 1677281"/>
                <a:gd name="connsiteY2" fmla="*/ 0 h 12192003"/>
                <a:gd name="connsiteX3" fmla="*/ 1677281 w 1677281"/>
                <a:gd name="connsiteY3" fmla="*/ 2 h 12192003"/>
                <a:gd name="connsiteX4" fmla="*/ 1677281 w 1677281"/>
                <a:gd name="connsiteY4" fmla="*/ 12192003 h 12192003"/>
                <a:gd name="connsiteX5" fmla="*/ 48726 w 1677281"/>
                <a:gd name="connsiteY5" fmla="*/ 12192003 h 12192003"/>
                <a:gd name="connsiteX6" fmla="*/ 4 w 1677281"/>
                <a:gd name="connsiteY6" fmla="*/ 11312746 h 121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7281" h="12192003">
                  <a:moveTo>
                    <a:pt x="4" y="11312746"/>
                  </a:moveTo>
                  <a:cubicBezTo>
                    <a:pt x="1959" y="9334945"/>
                    <a:pt x="755571" y="7834554"/>
                    <a:pt x="1046625" y="5988821"/>
                  </a:cubicBezTo>
                  <a:cubicBezTo>
                    <a:pt x="1574020" y="2449569"/>
                    <a:pt x="538493" y="705619"/>
                    <a:pt x="307005" y="0"/>
                  </a:cubicBezTo>
                  <a:lnTo>
                    <a:pt x="1677281" y="2"/>
                  </a:lnTo>
                  <a:lnTo>
                    <a:pt x="1677281" y="12192003"/>
                  </a:lnTo>
                  <a:lnTo>
                    <a:pt x="48726" y="12192003"/>
                  </a:lnTo>
                  <a:cubicBezTo>
                    <a:pt x="14785" y="11887575"/>
                    <a:pt x="-276" y="11595289"/>
                    <a:pt x="4" y="11312746"/>
                  </a:cubicBezTo>
                  <a:close/>
                </a:path>
              </a:pathLst>
            </a:custGeom>
            <a:gradFill>
              <a:gsLst>
                <a:gs pos="66000">
                  <a:srgbClr val="25846A"/>
                </a:gs>
                <a:gs pos="0">
                  <a:srgbClr val="ECF3A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589529423"/>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6"/>
                                        </p:tgtEl>
                                        <p:attrNameLst>
                                          <p:attrName>ppt_y</p:attrName>
                                        </p:attrNameLst>
                                      </p:cBhvr>
                                      <p:tavLst>
                                        <p:tav tm="0">
                                          <p:val>
                                            <p:strVal val="#ppt_y"/>
                                          </p:val>
                                        </p:tav>
                                        <p:tav tm="100000">
                                          <p:val>
                                            <p:strVal val="#ppt_y"/>
                                          </p:val>
                                        </p:tav>
                                      </p:tavLst>
                                    </p:anim>
                                    <p:anim calcmode="lin" valueType="num">
                                      <p:cBhvr>
                                        <p:cTn id="12"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6"/>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794773" y="2339381"/>
            <a:ext cx="10636366" cy="401217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感谢您下载千图网</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原创</a:t>
            </a:r>
            <a:r>
              <a:rPr lang="en-US" altLang="zh-CN"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PPT</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模板</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为了您和千图网以及原创作者的利益，请勿复制、传播、销售，否则将承担法律责任</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千图网将对作品进行维权，按照传播下载次数的十倍进行索取赔偿</a:t>
            </a:r>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金</a:t>
            </a: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2、不得将千图网的PPT模版、PPT素材，本身用于再出售，或者出租、出借、转让、分销、发布或者作为礼物供他人使用，不得转授权、出卖、转让本协议或本协议中的权利。</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3、禁止把作品纳入商标或服务标记。</a:t>
            </a:r>
          </a:p>
          <a:p>
            <a:pPr marL="0" indent="0">
              <a:lnSpc>
                <a:spcPct val="120000"/>
              </a:lnSpc>
              <a:spcBef>
                <a:spcPts val="1440"/>
              </a:spcBef>
              <a:buNone/>
            </a:pPr>
            <a:r>
              <a:rPr 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4、禁止用户用下载格式在网上传播作品。或者作品可以让第三方单独付费或共享免费下载、或通过转移电话服务系统传播。</a:t>
            </a:r>
          </a:p>
        </p:txBody>
      </p:sp>
      <p:sp>
        <p:nvSpPr>
          <p:cNvPr id="19" name="Text Placeholder 3"/>
          <p:cNvSpPr txBox="1">
            <a:spLocks/>
          </p:cNvSpPr>
          <p:nvPr/>
        </p:nvSpPr>
        <p:spPr>
          <a:xfrm>
            <a:off x="3078138" y="1666241"/>
            <a:ext cx="5918678" cy="399779"/>
          </a:xfrm>
          <a:prstGeom prst="rect">
            <a:avLst/>
          </a:prstGeom>
        </p:spPr>
        <p:txBody>
          <a:bodyPr vert="horz" lIns="0" tIns="48599" rIns="0" bIns="48599"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16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感谢您支持原创设计事业，支持设计版权产品</a:t>
            </a:r>
            <a:r>
              <a:rPr lang="en-US" sz="216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a:t>
            </a:r>
          </a:p>
        </p:txBody>
      </p:sp>
      <p:sp>
        <p:nvSpPr>
          <p:cNvPr id="22" name="矩形 21"/>
          <p:cNvSpPr/>
          <p:nvPr/>
        </p:nvSpPr>
        <p:spPr>
          <a:xfrm>
            <a:off x="1686386" y="729175"/>
            <a:ext cx="8702291" cy="6637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360" spc="360" dirty="0">
                <a:solidFill>
                  <a:srgbClr val="25846A"/>
                </a:solidFill>
                <a:latin typeface="字魂105号-简雅黑" panose="00000500000000000000" pitchFamily="2" charset="-122"/>
                <a:ea typeface="字魂105号-简雅黑" panose="00000500000000000000" pitchFamily="2" charset="-122"/>
                <a:cs typeface="+mn-ea"/>
                <a:sym typeface="+mn-lt"/>
              </a:rPr>
              <a:t>千图网  版权声明</a:t>
            </a:r>
            <a:endParaRPr lang="en-US" altLang="zh-CN" sz="3360" spc="360" dirty="0">
              <a:solidFill>
                <a:srgbClr val="25846A"/>
              </a:solidFill>
              <a:latin typeface="字魂105号-简雅黑" panose="00000500000000000000" pitchFamily="2" charset="-122"/>
              <a:ea typeface="字魂105号-简雅黑" panose="00000500000000000000" pitchFamily="2" charset="-122"/>
              <a:cs typeface="+mn-ea"/>
              <a:sym typeface="+mn-lt"/>
            </a:endParaRPr>
          </a:p>
        </p:txBody>
      </p:sp>
      <p:cxnSp>
        <p:nvCxnSpPr>
          <p:cNvPr id="23" name="直接连接符 22"/>
          <p:cNvCxnSpPr/>
          <p:nvPr/>
        </p:nvCxnSpPr>
        <p:spPr>
          <a:xfrm>
            <a:off x="1737025" y="1920379"/>
            <a:ext cx="1089847" cy="0"/>
          </a:xfrm>
          <a:prstGeom prst="line">
            <a:avLst/>
          </a:prstGeom>
          <a:ln w="19050">
            <a:solidFill>
              <a:srgbClr val="88CB40"/>
            </a:solidFill>
          </a:ln>
        </p:spPr>
        <p:style>
          <a:lnRef idx="2">
            <a:schemeClr val="accent1"/>
          </a:lnRef>
          <a:fillRef idx="0">
            <a:schemeClr val="accent1"/>
          </a:fillRef>
          <a:effectRef idx="1">
            <a:schemeClr val="accent1"/>
          </a:effectRef>
          <a:fontRef idx="minor">
            <a:schemeClr val="tx1"/>
          </a:fontRef>
        </p:style>
      </p:cxnSp>
      <p:cxnSp>
        <p:nvCxnSpPr>
          <p:cNvPr id="24" name="直接连接符 23"/>
          <p:cNvCxnSpPr/>
          <p:nvPr/>
        </p:nvCxnSpPr>
        <p:spPr>
          <a:xfrm>
            <a:off x="9281951" y="1920379"/>
            <a:ext cx="1089847" cy="0"/>
          </a:xfrm>
          <a:prstGeom prst="line">
            <a:avLst/>
          </a:prstGeom>
          <a:ln w="19050">
            <a:solidFill>
              <a:srgbClr val="88CB4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6219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2000">
        <p15:prstTrans prst="drape"/>
      </p:transition>
    </mc:Choice>
    <mc:Fallback>
      <p:transition spd="slow" advClick="0"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68">
            <a:extLst>
              <a:ext uri="{FF2B5EF4-FFF2-40B4-BE49-F238E27FC236}">
                <a16:creationId xmlns:a16="http://schemas.microsoft.com/office/drawing/2014/main" xmlns="" id="{38E9DA1F-AB27-4F69-9052-1B3BEB6A3137}"/>
              </a:ext>
            </a:extLst>
          </p:cNvPr>
          <p:cNvSpPr txBox="1"/>
          <p:nvPr/>
        </p:nvSpPr>
        <p:spPr>
          <a:xfrm>
            <a:off x="954683" y="5603188"/>
            <a:ext cx="2627448"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专业</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61" name="TextBox 70">
            <a:extLst>
              <a:ext uri="{FF2B5EF4-FFF2-40B4-BE49-F238E27FC236}">
                <a16:creationId xmlns:a16="http://schemas.microsoft.com/office/drawing/2014/main" xmlns="" id="{0E603D73-99DC-4486-BECB-FACB45A2808E}"/>
              </a:ext>
            </a:extLst>
          </p:cNvPr>
          <p:cNvSpPr txBox="1"/>
          <p:nvPr/>
        </p:nvSpPr>
        <p:spPr>
          <a:xfrm>
            <a:off x="3699161" y="5603188"/>
            <a:ext cx="2627448"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项目</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62" name="TextBox 71">
            <a:extLst>
              <a:ext uri="{FF2B5EF4-FFF2-40B4-BE49-F238E27FC236}">
                <a16:creationId xmlns:a16="http://schemas.microsoft.com/office/drawing/2014/main" xmlns="" id="{1EDD1F03-7191-4C6D-A365-C3C7A7932675}"/>
              </a:ext>
            </a:extLst>
          </p:cNvPr>
          <p:cNvSpPr txBox="1"/>
          <p:nvPr/>
        </p:nvSpPr>
        <p:spPr>
          <a:xfrm>
            <a:off x="6443639" y="5603188"/>
            <a:ext cx="2627448"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管理</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63" name="TextBox 72">
            <a:extLst>
              <a:ext uri="{FF2B5EF4-FFF2-40B4-BE49-F238E27FC236}">
                <a16:creationId xmlns:a16="http://schemas.microsoft.com/office/drawing/2014/main" xmlns="" id="{5254BD3D-40F5-4E64-B15B-1559556C1683}"/>
              </a:ext>
            </a:extLst>
          </p:cNvPr>
          <p:cNvSpPr txBox="1"/>
          <p:nvPr/>
        </p:nvSpPr>
        <p:spPr>
          <a:xfrm>
            <a:off x="9188118" y="5579069"/>
            <a:ext cx="234514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培训</a:t>
            </a:r>
            <a:endParaRPr lang="zh-CN" altLang="en-US" sz="20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4" name="组合 3"/>
          <p:cNvGrpSpPr/>
          <p:nvPr/>
        </p:nvGrpSpPr>
        <p:grpSpPr>
          <a:xfrm>
            <a:off x="1" y="1769831"/>
            <a:ext cx="12192000" cy="3297130"/>
            <a:chOff x="199692" y="1769831"/>
            <a:chExt cx="11792439" cy="3297130"/>
          </a:xfrm>
          <a:gradFill>
            <a:gsLst>
              <a:gs pos="0">
                <a:schemeClr val="tx1">
                  <a:lumMod val="50000"/>
                  <a:lumOff val="50000"/>
                </a:schemeClr>
              </a:gs>
              <a:gs pos="100000">
                <a:schemeClr val="tx1">
                  <a:lumMod val="85000"/>
                  <a:lumOff val="15000"/>
                </a:schemeClr>
              </a:gs>
            </a:gsLst>
            <a:lin ang="2700000" scaled="0"/>
          </a:gradFill>
        </p:grpSpPr>
        <p:grpSp>
          <p:nvGrpSpPr>
            <p:cNvPr id="53" name="组合 52">
              <a:extLst>
                <a:ext uri="{FF2B5EF4-FFF2-40B4-BE49-F238E27FC236}">
                  <a16:creationId xmlns:a16="http://schemas.microsoft.com/office/drawing/2014/main" xmlns="" id="{621C470E-B5FC-4A55-84B0-E5CA3B68C7BA}"/>
                </a:ext>
              </a:extLst>
            </p:cNvPr>
            <p:cNvGrpSpPr/>
            <p:nvPr/>
          </p:nvGrpSpPr>
          <p:grpSpPr>
            <a:xfrm>
              <a:off x="199692" y="4979672"/>
              <a:ext cx="11792439" cy="87289"/>
              <a:chOff x="-1" y="4561840"/>
              <a:chExt cx="10485124" cy="101600"/>
            </a:xfrm>
            <a:grpFill/>
          </p:grpSpPr>
          <p:sp>
            <p:nvSpPr>
              <p:cNvPr id="54" name="矩形 53">
                <a:extLst>
                  <a:ext uri="{FF2B5EF4-FFF2-40B4-BE49-F238E27FC236}">
                    <a16:creationId xmlns:a16="http://schemas.microsoft.com/office/drawing/2014/main" xmlns="" id="{43FFD6D5-4FFF-4A7B-B805-4E0F63E6E6ED}"/>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B6913"/>
                  </a:solidFill>
                  <a:effectLst/>
                  <a:uLnTx/>
                  <a:uFillTx/>
                  <a:latin typeface="字魂105号-简雅黑" panose="00000500000000000000" pitchFamily="2" charset="-122"/>
                  <a:ea typeface="字魂105号-简雅黑" panose="00000500000000000000" pitchFamily="2" charset="-122"/>
                </a:endParaRPr>
              </a:p>
            </p:txBody>
          </p:sp>
          <p:sp>
            <p:nvSpPr>
              <p:cNvPr id="55" name="矩形 54">
                <a:extLst>
                  <a:ext uri="{FF2B5EF4-FFF2-40B4-BE49-F238E27FC236}">
                    <a16:creationId xmlns:a16="http://schemas.microsoft.com/office/drawing/2014/main" xmlns="" id="{20A1879B-204B-42D8-A533-B3729E765BBC}"/>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B6913"/>
                  </a:solidFill>
                  <a:effectLst/>
                  <a:uLnTx/>
                  <a:uFillTx/>
                  <a:latin typeface="字魂105号-简雅黑" panose="00000500000000000000" pitchFamily="2" charset="-122"/>
                  <a:ea typeface="字魂105号-简雅黑" panose="00000500000000000000" pitchFamily="2" charset="-122"/>
                </a:endParaRPr>
              </a:p>
            </p:txBody>
          </p:sp>
          <p:sp>
            <p:nvSpPr>
              <p:cNvPr id="56" name="矩形 55">
                <a:extLst>
                  <a:ext uri="{FF2B5EF4-FFF2-40B4-BE49-F238E27FC236}">
                    <a16:creationId xmlns:a16="http://schemas.microsoft.com/office/drawing/2014/main" xmlns="" id="{1D7EBB7D-65BB-443D-9FAD-BD41B2DE405E}"/>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B6913"/>
                  </a:solidFill>
                  <a:effectLst/>
                  <a:uLnTx/>
                  <a:uFillTx/>
                  <a:latin typeface="字魂105号-简雅黑" panose="00000500000000000000" pitchFamily="2" charset="-122"/>
                  <a:ea typeface="字魂105号-简雅黑" panose="00000500000000000000" pitchFamily="2" charset="-122"/>
                </a:endParaRPr>
              </a:p>
            </p:txBody>
          </p:sp>
          <p:sp>
            <p:nvSpPr>
              <p:cNvPr id="57" name="矩形 56">
                <a:extLst>
                  <a:ext uri="{FF2B5EF4-FFF2-40B4-BE49-F238E27FC236}">
                    <a16:creationId xmlns:a16="http://schemas.microsoft.com/office/drawing/2014/main" xmlns="" id="{5373D392-ED7A-4FE4-A149-210797C80A50}"/>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B6913"/>
                  </a:solidFill>
                  <a:effectLst/>
                  <a:uLnTx/>
                  <a:uFillTx/>
                  <a:latin typeface="字魂105号-简雅黑" panose="00000500000000000000" pitchFamily="2" charset="-122"/>
                  <a:ea typeface="字魂105号-简雅黑" panose="00000500000000000000" pitchFamily="2" charset="-122"/>
                </a:endParaRPr>
              </a:p>
            </p:txBody>
          </p:sp>
        </p:grpSp>
        <p:grpSp>
          <p:nvGrpSpPr>
            <p:cNvPr id="64" name="组合 63">
              <a:extLst>
                <a:ext uri="{FF2B5EF4-FFF2-40B4-BE49-F238E27FC236}">
                  <a16:creationId xmlns:a16="http://schemas.microsoft.com/office/drawing/2014/main" xmlns="" id="{86B6586C-B211-4B58-A356-441EC4343353}"/>
                </a:ext>
              </a:extLst>
            </p:cNvPr>
            <p:cNvGrpSpPr/>
            <p:nvPr/>
          </p:nvGrpSpPr>
          <p:grpSpPr>
            <a:xfrm>
              <a:off x="199694" y="1769831"/>
              <a:ext cx="11792437" cy="116997"/>
              <a:chOff x="-1" y="4561840"/>
              <a:chExt cx="10485124" cy="101600"/>
            </a:xfrm>
            <a:grpFill/>
          </p:grpSpPr>
          <p:sp>
            <p:nvSpPr>
              <p:cNvPr id="65" name="矩形 64">
                <a:extLst>
                  <a:ext uri="{FF2B5EF4-FFF2-40B4-BE49-F238E27FC236}">
                    <a16:creationId xmlns:a16="http://schemas.microsoft.com/office/drawing/2014/main" xmlns="" id="{9802CCCD-3FC0-41D7-B4E0-208BF4B12D84}"/>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6" name="矩形 65">
                <a:extLst>
                  <a:ext uri="{FF2B5EF4-FFF2-40B4-BE49-F238E27FC236}">
                    <a16:creationId xmlns:a16="http://schemas.microsoft.com/office/drawing/2014/main" xmlns="" id="{3424FAB0-E395-4F07-B847-200C66C70DD1}"/>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xmlns="" id="{B36DC379-FF37-43F7-89F3-430A7F8475BE}"/>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8" name="矩形 67">
                <a:extLst>
                  <a:ext uri="{FF2B5EF4-FFF2-40B4-BE49-F238E27FC236}">
                    <a16:creationId xmlns:a16="http://schemas.microsoft.com/office/drawing/2014/main" xmlns="" id="{049878A4-0713-4A1B-AD2A-27D9AA7E2B6A}"/>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pic>
        <p:nvPicPr>
          <p:cNvPr id="9" name="图片 8">
            <a:extLst>
              <a:ext uri="{FF2B5EF4-FFF2-40B4-BE49-F238E27FC236}">
                <a16:creationId xmlns:a16="http://schemas.microsoft.com/office/drawing/2014/main" xmlns="" id="{E62B1DB2-DC5A-4598-8487-9643F77FE6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 y="1836084"/>
            <a:ext cx="4718779" cy="3145853"/>
          </a:xfrm>
          <a:prstGeom prst="rect">
            <a:avLst/>
          </a:prstGeom>
          <a:ln>
            <a:noFill/>
          </a:ln>
        </p:spPr>
      </p:pic>
      <p:grpSp>
        <p:nvGrpSpPr>
          <p:cNvPr id="3" name="组合 2">
            <a:extLst>
              <a:ext uri="{FF2B5EF4-FFF2-40B4-BE49-F238E27FC236}">
                <a16:creationId xmlns:a16="http://schemas.microsoft.com/office/drawing/2014/main" xmlns="" id="{58CD568A-C8AC-41E9-BDEC-95EAE095B53C}"/>
              </a:ext>
            </a:extLst>
          </p:cNvPr>
          <p:cNvGrpSpPr/>
          <p:nvPr/>
        </p:nvGrpSpPr>
        <p:grpSpPr>
          <a:xfrm>
            <a:off x="4198095" y="1792172"/>
            <a:ext cx="7993905" cy="3230880"/>
            <a:chOff x="4198095" y="1635760"/>
            <a:chExt cx="7993905" cy="3230880"/>
          </a:xfrm>
        </p:grpSpPr>
        <p:sp>
          <p:nvSpPr>
            <p:cNvPr id="50" name="矩形 49">
              <a:extLst>
                <a:ext uri="{FF2B5EF4-FFF2-40B4-BE49-F238E27FC236}">
                  <a16:creationId xmlns:a16="http://schemas.microsoft.com/office/drawing/2014/main" xmlns="" id="{D4720E5F-E668-4CF2-B984-C485DBB2FD95}"/>
                </a:ext>
              </a:extLst>
            </p:cNvPr>
            <p:cNvSpPr/>
            <p:nvPr/>
          </p:nvSpPr>
          <p:spPr>
            <a:xfrm>
              <a:off x="4718784" y="1635760"/>
              <a:ext cx="7473216" cy="3230880"/>
            </a:xfrm>
            <a:prstGeom prst="rect">
              <a:avLst/>
            </a:prstGeom>
            <a:gradFill>
              <a:gsLst>
                <a:gs pos="0">
                  <a:srgbClr val="88CB40"/>
                </a:gs>
                <a:gs pos="100000">
                  <a:srgbClr val="25846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 name="等腰三角形 1">
              <a:extLst>
                <a:ext uri="{FF2B5EF4-FFF2-40B4-BE49-F238E27FC236}">
                  <a16:creationId xmlns:a16="http://schemas.microsoft.com/office/drawing/2014/main" xmlns="" id="{A976914C-750F-4CA8-B18E-1B86A7BD53C8}"/>
                </a:ext>
              </a:extLst>
            </p:cNvPr>
            <p:cNvSpPr/>
            <p:nvPr/>
          </p:nvSpPr>
          <p:spPr>
            <a:xfrm rot="16200000" flipH="1">
              <a:off x="4156440" y="2952753"/>
              <a:ext cx="604000" cy="520690"/>
            </a:xfrm>
            <a:prstGeom prst="triangle">
              <a:avLst/>
            </a:prstGeom>
            <a:gradFill>
              <a:gsLst>
                <a:gs pos="0">
                  <a:srgbClr val="D90828"/>
                </a:gs>
                <a:gs pos="100000">
                  <a:srgbClr val="9E01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grpSp>
      <p:sp>
        <p:nvSpPr>
          <p:cNvPr id="46" name="TextBox 74">
            <a:extLst>
              <a:ext uri="{FF2B5EF4-FFF2-40B4-BE49-F238E27FC236}">
                <a16:creationId xmlns:a16="http://schemas.microsoft.com/office/drawing/2014/main" xmlns="" id="{4220BC86-951D-4C5C-B080-C3559765B902}"/>
              </a:ext>
            </a:extLst>
          </p:cNvPr>
          <p:cNvSpPr txBox="1"/>
          <p:nvPr/>
        </p:nvSpPr>
        <p:spPr>
          <a:xfrm>
            <a:off x="5279800" y="2685577"/>
            <a:ext cx="6481521" cy="2603790"/>
          </a:xfrm>
          <a:prstGeom prst="rect">
            <a:avLst/>
          </a:prstGeom>
          <a:noFill/>
        </p:spPr>
        <p:txBody>
          <a:bodyPr wrap="square" rtlCol="0">
            <a:spAutoFit/>
          </a:bodyPr>
          <a:lstStyle/>
          <a:p>
            <a:pPr marL="171450" indent="-171450" algn="just">
              <a:lnSpc>
                <a:spcPct val="170000"/>
              </a:lnSpc>
              <a:buFont typeface="Wingdings" panose="05000000000000000000" pitchFamily="2" charset="2"/>
              <a:buChar char="l"/>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点击输入简要文字</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内容</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文字</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内容需概括精炼，不用多余的文字修饰</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言简意赅</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的说明该项内容。点击输入简要文字内容，文字内容需</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概括</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精炼</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，不用多余的文字修饰，言简意赅的说明该项内容</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点击</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输入简要文字内容，文字</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内容</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需</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概括精炼，不用多余的文字</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修饰言简意赅</a:t>
            </a: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的说明该项内容。</a:t>
            </a:r>
          </a:p>
          <a:p>
            <a:pPr marL="171450" indent="-171450" algn="just">
              <a:lnSpc>
                <a:spcPct val="170000"/>
              </a:lnSpc>
              <a:buFont typeface="Wingdings" panose="05000000000000000000" pitchFamily="2" charset="2"/>
              <a:buChar char="l"/>
            </a:pPr>
            <a:endPar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endParaRPr>
          </a:p>
          <a:p>
            <a:pPr marL="171450" indent="-171450" algn="just">
              <a:lnSpc>
                <a:spcPct val="170000"/>
              </a:lnSpc>
              <a:buFont typeface="Wingdings" panose="05000000000000000000" pitchFamily="2" charset="2"/>
              <a:buChar char="l"/>
            </a:pPr>
            <a:endPar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7" name="TextBox 1">
            <a:extLst>
              <a:ext uri="{FF2B5EF4-FFF2-40B4-BE49-F238E27FC236}">
                <a16:creationId xmlns:a16="http://schemas.microsoft.com/office/drawing/2014/main" xmlns="" id="{D4A30C7B-ECC5-42C8-A442-1D1C2226B636}"/>
              </a:ext>
            </a:extLst>
          </p:cNvPr>
          <p:cNvSpPr txBox="1"/>
          <p:nvPr/>
        </p:nvSpPr>
        <p:spPr>
          <a:xfrm>
            <a:off x="5279921" y="2176531"/>
            <a:ext cx="5131176" cy="461665"/>
          </a:xfrm>
          <a:prstGeom prst="rect">
            <a:avLst/>
          </a:prstGeom>
          <a:noFill/>
        </p:spPr>
        <p:txBody>
          <a:bodyPr wrap="square" rtlCol="0">
            <a:spAutoFit/>
          </a:bodyPr>
          <a:lstStyle/>
          <a:p>
            <a:r>
              <a:rPr lang="zh-CN" altLang="en-US" sz="2400" b="1" dirty="0" smtClean="0">
                <a:solidFill>
                  <a:schemeClr val="bg1"/>
                </a:solidFill>
                <a:ea typeface="字魂105号-简雅黑" panose="00000500000000000000" pitchFamily="2" charset="-122"/>
                <a:cs typeface="+mn-ea"/>
                <a:sym typeface="+mn-lt"/>
              </a:rPr>
              <a:t>阶段性工作述职报告</a:t>
            </a:r>
            <a:endParaRPr lang="zh-CN" altLang="en-US" sz="2400" b="1" dirty="0">
              <a:solidFill>
                <a:schemeClr val="bg1"/>
              </a:solidFill>
              <a:ea typeface="字魂105号-简雅黑" panose="00000500000000000000" pitchFamily="2" charset="-122"/>
              <a:cs typeface="+mn-ea"/>
              <a:sym typeface="+mn-lt"/>
            </a:endParaRPr>
          </a:p>
        </p:txBody>
      </p:sp>
      <p:grpSp>
        <p:nvGrpSpPr>
          <p:cNvPr id="26" name="组合 25"/>
          <p:cNvGrpSpPr/>
          <p:nvPr/>
        </p:nvGrpSpPr>
        <p:grpSpPr>
          <a:xfrm>
            <a:off x="3320458" y="458741"/>
            <a:ext cx="5572519" cy="785143"/>
            <a:chOff x="1679798" y="438128"/>
            <a:chExt cx="5572519" cy="785143"/>
          </a:xfrm>
        </p:grpSpPr>
        <p:sp>
          <p:nvSpPr>
            <p:cNvPr id="27" name="文本框 26"/>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项目工作概述</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8" name="文本框 27"/>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46594296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par>
                          <p:cTn id="16" fill="hold">
                            <p:stCondLst>
                              <p:cond delay="5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47"/>
                                        </p:tgtEl>
                                        <p:attrNameLst>
                                          <p:attrName>style.visibility</p:attrName>
                                        </p:attrNameLst>
                                      </p:cBhvr>
                                      <p:to>
                                        <p:strVal val="visible"/>
                                      </p:to>
                                    </p:set>
                                    <p:anim by="(-#ppt_w*2)" calcmode="lin" valueType="num">
                                      <p:cBhvr rctx="PPT">
                                        <p:cTn id="19" dur="250" autoRev="1" fill="hold">
                                          <p:stCondLst>
                                            <p:cond delay="0"/>
                                          </p:stCondLst>
                                        </p:cTn>
                                        <p:tgtEl>
                                          <p:spTgt spid="47"/>
                                        </p:tgtEl>
                                        <p:attrNameLst>
                                          <p:attrName>ppt_w</p:attrName>
                                        </p:attrNameLst>
                                      </p:cBhvr>
                                    </p:anim>
                                    <p:anim by="(#ppt_w*0.50)" calcmode="lin" valueType="num">
                                      <p:cBhvr>
                                        <p:cTn id="20" dur="250" decel="50000" autoRev="1" fill="hold">
                                          <p:stCondLst>
                                            <p:cond delay="0"/>
                                          </p:stCondLst>
                                        </p:cTn>
                                        <p:tgtEl>
                                          <p:spTgt spid="47"/>
                                        </p:tgtEl>
                                        <p:attrNameLst>
                                          <p:attrName>ppt_x</p:attrName>
                                        </p:attrNameLst>
                                      </p:cBhvr>
                                    </p:anim>
                                    <p:anim from="(-#ppt_h/2)" to="(#ppt_y)" calcmode="lin" valueType="num">
                                      <p:cBhvr>
                                        <p:cTn id="21" dur="500" fill="hold">
                                          <p:stCondLst>
                                            <p:cond delay="0"/>
                                          </p:stCondLst>
                                        </p:cTn>
                                        <p:tgtEl>
                                          <p:spTgt spid="47"/>
                                        </p:tgtEl>
                                        <p:attrNameLst>
                                          <p:attrName>ppt_y</p:attrName>
                                        </p:attrNameLst>
                                      </p:cBhvr>
                                    </p:anim>
                                    <p:animRot by="21600000">
                                      <p:cBhvr>
                                        <p:cTn id="22" dur="500" fill="hold">
                                          <p:stCondLst>
                                            <p:cond delay="0"/>
                                          </p:stCondLst>
                                        </p:cTn>
                                        <p:tgtEl>
                                          <p:spTgt spid="47"/>
                                        </p:tgtEl>
                                        <p:attrNameLst>
                                          <p:attrName>r</p:attrName>
                                        </p:attrNameLst>
                                      </p:cBhvr>
                                    </p:animRot>
                                  </p:childTnLst>
                                </p:cTn>
                              </p:par>
                            </p:childTnLst>
                          </p:cTn>
                        </p:par>
                        <p:par>
                          <p:cTn id="23" fill="hold">
                            <p:stCondLst>
                              <p:cond delay="1400"/>
                            </p:stCondLst>
                            <p:childTnLst>
                              <p:par>
                                <p:cTn id="24" presetID="42" presetClass="entr" presetSubtype="0"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750"/>
                                        <p:tgtEl>
                                          <p:spTgt spid="46"/>
                                        </p:tgtEl>
                                      </p:cBhvr>
                                    </p:animEffect>
                                    <p:anim calcmode="lin" valueType="num">
                                      <p:cBhvr>
                                        <p:cTn id="27" dur="750" fill="hold"/>
                                        <p:tgtEl>
                                          <p:spTgt spid="46"/>
                                        </p:tgtEl>
                                        <p:attrNameLst>
                                          <p:attrName>ppt_x</p:attrName>
                                        </p:attrNameLst>
                                      </p:cBhvr>
                                      <p:tavLst>
                                        <p:tav tm="0">
                                          <p:val>
                                            <p:strVal val="#ppt_x"/>
                                          </p:val>
                                        </p:tav>
                                        <p:tav tm="100000">
                                          <p:val>
                                            <p:strVal val="#ppt_x"/>
                                          </p:val>
                                        </p:tav>
                                      </p:tavLst>
                                    </p:anim>
                                    <p:anim calcmode="lin" valueType="num">
                                      <p:cBhvr>
                                        <p:cTn id="28" dur="750" fill="hold"/>
                                        <p:tgtEl>
                                          <p:spTgt spid="46"/>
                                        </p:tgtEl>
                                        <p:attrNameLst>
                                          <p:attrName>ppt_y</p:attrName>
                                        </p:attrNameLst>
                                      </p:cBhvr>
                                      <p:tavLst>
                                        <p:tav tm="0">
                                          <p:val>
                                            <p:strVal val="#ppt_y+.1"/>
                                          </p:val>
                                        </p:tav>
                                        <p:tav tm="100000">
                                          <p:val>
                                            <p:strVal val="#ppt_y"/>
                                          </p:val>
                                        </p:tav>
                                      </p:tavLst>
                                    </p:anim>
                                  </p:childTnLst>
                                </p:cTn>
                              </p:par>
                            </p:childTnLst>
                          </p:cTn>
                        </p:par>
                        <p:par>
                          <p:cTn id="29" fill="hold">
                            <p:stCondLst>
                              <p:cond delay="2150"/>
                            </p:stCondLst>
                            <p:childTnLst>
                              <p:par>
                                <p:cTn id="30" presetID="23" presetClass="entr" presetSubtype="32"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strVal val="4*#ppt_w"/>
                                          </p:val>
                                        </p:tav>
                                        <p:tav tm="100000">
                                          <p:val>
                                            <p:strVal val="#ppt_w"/>
                                          </p:val>
                                        </p:tav>
                                      </p:tavLst>
                                    </p:anim>
                                    <p:anim calcmode="lin" valueType="num">
                                      <p:cBhvr>
                                        <p:cTn id="33" dur="500" fill="hold"/>
                                        <p:tgtEl>
                                          <p:spTgt spid="60"/>
                                        </p:tgtEl>
                                        <p:attrNameLst>
                                          <p:attrName>ppt_h</p:attrName>
                                        </p:attrNameLst>
                                      </p:cBhvr>
                                      <p:tavLst>
                                        <p:tav tm="0">
                                          <p:val>
                                            <p:strVal val="4*#ppt_h"/>
                                          </p:val>
                                        </p:tav>
                                        <p:tav tm="100000">
                                          <p:val>
                                            <p:strVal val="#ppt_h"/>
                                          </p:val>
                                        </p:tav>
                                      </p:tavLst>
                                    </p:anim>
                                  </p:childTnLst>
                                </p:cTn>
                              </p:par>
                            </p:childTnLst>
                          </p:cTn>
                        </p:par>
                        <p:par>
                          <p:cTn id="34" fill="hold">
                            <p:stCondLst>
                              <p:cond delay="2650"/>
                            </p:stCondLst>
                            <p:childTnLst>
                              <p:par>
                                <p:cTn id="35" presetID="23" presetClass="entr" presetSubtype="32"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p:cTn id="37" dur="500" fill="hold"/>
                                        <p:tgtEl>
                                          <p:spTgt spid="61"/>
                                        </p:tgtEl>
                                        <p:attrNameLst>
                                          <p:attrName>ppt_w</p:attrName>
                                        </p:attrNameLst>
                                      </p:cBhvr>
                                      <p:tavLst>
                                        <p:tav tm="0">
                                          <p:val>
                                            <p:strVal val="4*#ppt_w"/>
                                          </p:val>
                                        </p:tav>
                                        <p:tav tm="100000">
                                          <p:val>
                                            <p:strVal val="#ppt_w"/>
                                          </p:val>
                                        </p:tav>
                                      </p:tavLst>
                                    </p:anim>
                                    <p:anim calcmode="lin" valueType="num">
                                      <p:cBhvr>
                                        <p:cTn id="38" dur="500" fill="hold"/>
                                        <p:tgtEl>
                                          <p:spTgt spid="61"/>
                                        </p:tgtEl>
                                        <p:attrNameLst>
                                          <p:attrName>ppt_h</p:attrName>
                                        </p:attrNameLst>
                                      </p:cBhvr>
                                      <p:tavLst>
                                        <p:tav tm="0">
                                          <p:val>
                                            <p:strVal val="4*#ppt_h"/>
                                          </p:val>
                                        </p:tav>
                                        <p:tav tm="100000">
                                          <p:val>
                                            <p:strVal val="#ppt_h"/>
                                          </p:val>
                                        </p:tav>
                                      </p:tavLst>
                                    </p:anim>
                                  </p:childTnLst>
                                </p:cTn>
                              </p:par>
                            </p:childTnLst>
                          </p:cTn>
                        </p:par>
                        <p:par>
                          <p:cTn id="39" fill="hold">
                            <p:stCondLst>
                              <p:cond delay="3150"/>
                            </p:stCondLst>
                            <p:childTnLst>
                              <p:par>
                                <p:cTn id="40" presetID="23" presetClass="entr" presetSubtype="32"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strVal val="4*#ppt_w"/>
                                          </p:val>
                                        </p:tav>
                                        <p:tav tm="100000">
                                          <p:val>
                                            <p:strVal val="#ppt_w"/>
                                          </p:val>
                                        </p:tav>
                                      </p:tavLst>
                                    </p:anim>
                                    <p:anim calcmode="lin" valueType="num">
                                      <p:cBhvr>
                                        <p:cTn id="43" dur="500" fill="hold"/>
                                        <p:tgtEl>
                                          <p:spTgt spid="62"/>
                                        </p:tgtEl>
                                        <p:attrNameLst>
                                          <p:attrName>ppt_h</p:attrName>
                                        </p:attrNameLst>
                                      </p:cBhvr>
                                      <p:tavLst>
                                        <p:tav tm="0">
                                          <p:val>
                                            <p:strVal val="4*#ppt_h"/>
                                          </p:val>
                                        </p:tav>
                                        <p:tav tm="100000">
                                          <p:val>
                                            <p:strVal val="#ppt_h"/>
                                          </p:val>
                                        </p:tav>
                                      </p:tavLst>
                                    </p:anim>
                                  </p:childTnLst>
                                </p:cTn>
                              </p:par>
                            </p:childTnLst>
                          </p:cTn>
                        </p:par>
                        <p:par>
                          <p:cTn id="44" fill="hold">
                            <p:stCondLst>
                              <p:cond delay="3650"/>
                            </p:stCondLst>
                            <p:childTnLst>
                              <p:par>
                                <p:cTn id="45" presetID="23" presetClass="entr" presetSubtype="32"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strVal val="4*#ppt_w"/>
                                          </p:val>
                                        </p:tav>
                                        <p:tav tm="100000">
                                          <p:val>
                                            <p:strVal val="#ppt_w"/>
                                          </p:val>
                                        </p:tav>
                                      </p:tavLst>
                                    </p:anim>
                                    <p:anim calcmode="lin" valueType="num">
                                      <p:cBhvr>
                                        <p:cTn id="48" dur="500" fill="hold"/>
                                        <p:tgtEl>
                                          <p:spTgt spid="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44906" y="2831335"/>
            <a:ext cx="9716877" cy="2005070"/>
          </a:xfrm>
          <a:prstGeom prst="rect">
            <a:avLst/>
          </a:prstGeom>
          <a:noFill/>
          <a:ln w="12700" cap="flat" cmpd="sng" algn="ctr">
            <a:solidFill>
              <a:schemeClr val="bg1">
                <a:lumMod val="75000"/>
              </a:schemeClr>
            </a:solidFill>
            <a:prstDash val="solid"/>
            <a:miter lim="800000"/>
          </a:ln>
          <a:effectLst/>
        </p:spPr>
        <p:txBody>
          <a:bodyPr rtlCol="0" anchor="ctr"/>
          <a:lstStyle/>
          <a:p>
            <a:pPr algn="ctr"/>
            <a:endParaRPr lang="zh-CN" altLang="en-US" kern="0" dirty="0">
              <a:solidFill>
                <a:prstClr val="white"/>
              </a:solidFill>
              <a:latin typeface="字魂105号-简雅黑" panose="00000500000000000000" pitchFamily="2" charset="-122"/>
              <a:ea typeface="字魂105号-简雅黑" panose="00000500000000000000" pitchFamily="2" charset="-122"/>
            </a:endParaRPr>
          </a:p>
        </p:txBody>
      </p:sp>
      <p:sp>
        <p:nvSpPr>
          <p:cNvPr id="6" name="Text Placeholder 4"/>
          <p:cNvSpPr txBox="1">
            <a:spLocks/>
          </p:cNvSpPr>
          <p:nvPr/>
        </p:nvSpPr>
        <p:spPr>
          <a:xfrm>
            <a:off x="2205318" y="1907318"/>
            <a:ext cx="7781364" cy="4975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请在此添加文字说请在此添加文字说明请在此添加文字说明请在此添加文字说明。请在此添加文字说明，请在此添加文字说明。请在此添加文字说明，请在此添加文字说明</a:t>
            </a:r>
          </a:p>
        </p:txBody>
      </p:sp>
      <p:sp>
        <p:nvSpPr>
          <p:cNvPr id="10" name="矩形 9"/>
          <p:cNvSpPr/>
          <p:nvPr/>
        </p:nvSpPr>
        <p:spPr>
          <a:xfrm>
            <a:off x="4320773" y="2577947"/>
            <a:ext cx="3567304" cy="2555913"/>
          </a:xfrm>
          <a:prstGeom prst="rect">
            <a:avLst/>
          </a:prstGeom>
          <a:gradFill>
            <a:gsLst>
              <a:gs pos="0">
                <a:srgbClr val="88CB40"/>
              </a:gs>
              <a:gs pos="100000">
                <a:srgbClr val="25846A"/>
              </a:gs>
            </a:gsLst>
            <a:lin ang="2700000" scaled="0"/>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2" name="组合 11"/>
          <p:cNvGrpSpPr/>
          <p:nvPr/>
        </p:nvGrpSpPr>
        <p:grpSpPr>
          <a:xfrm>
            <a:off x="2570937" y="3135888"/>
            <a:ext cx="423806" cy="358067"/>
            <a:chOff x="5394058" y="3144236"/>
            <a:chExt cx="481012" cy="406400"/>
          </a:xfrm>
          <a:gradFill>
            <a:gsLst>
              <a:gs pos="0">
                <a:schemeClr val="tx1">
                  <a:lumMod val="50000"/>
                  <a:lumOff val="50000"/>
                </a:schemeClr>
              </a:gs>
              <a:gs pos="100000">
                <a:schemeClr val="tx1">
                  <a:lumMod val="85000"/>
                  <a:lumOff val="15000"/>
                </a:schemeClr>
              </a:gs>
            </a:gsLst>
            <a:lin ang="2700000" scaled="0"/>
          </a:gradFill>
        </p:grpSpPr>
        <p:sp>
          <p:nvSpPr>
            <p:cNvPr id="13" name="Freeform 42"/>
            <p:cNvSpPr>
              <a:spLocks noEditPoints="1"/>
            </p:cNvSpPr>
            <p:nvPr/>
          </p:nvSpPr>
          <p:spPr bwMode="auto">
            <a:xfrm>
              <a:off x="5514708" y="3250598"/>
              <a:ext cx="241300" cy="2397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0 w 64"/>
                <a:gd name="T11" fmla="*/ 48 h 64"/>
                <a:gd name="T12" fmla="*/ 16 w 64"/>
                <a:gd name="T13" fmla="*/ 50 h 64"/>
                <a:gd name="T14" fmla="*/ 14 w 64"/>
                <a:gd name="T15" fmla="*/ 16 h 64"/>
                <a:gd name="T16" fmla="*/ 48 w 64"/>
                <a:gd name="T17" fmla="*/ 14 h 64"/>
                <a:gd name="T18" fmla="*/ 50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50" y="48"/>
                  </a:moveTo>
                  <a:cubicBezTo>
                    <a:pt x="42" y="58"/>
                    <a:pt x="26" y="59"/>
                    <a:pt x="16" y="50"/>
                  </a:cubicBezTo>
                  <a:cubicBezTo>
                    <a:pt x="6" y="42"/>
                    <a:pt x="5" y="26"/>
                    <a:pt x="14" y="16"/>
                  </a:cubicBezTo>
                  <a:cubicBezTo>
                    <a:pt x="22" y="6"/>
                    <a:pt x="38" y="5"/>
                    <a:pt x="48" y="14"/>
                  </a:cubicBezTo>
                  <a:cubicBezTo>
                    <a:pt x="58" y="22"/>
                    <a:pt x="59" y="3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4" name="Freeform 43"/>
            <p:cNvSpPr>
              <a:spLocks/>
            </p:cNvSpPr>
            <p:nvPr/>
          </p:nvSpPr>
          <p:spPr bwMode="auto">
            <a:xfrm>
              <a:off x="5575033" y="3309336"/>
              <a:ext cx="68262" cy="6826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7" y="0"/>
                    <a:pt x="0" y="7"/>
                    <a:pt x="0" y="16"/>
                  </a:cubicBezTo>
                  <a:cubicBezTo>
                    <a:pt x="0" y="16"/>
                    <a:pt x="0" y="16"/>
                    <a:pt x="0" y="16"/>
                  </a:cubicBezTo>
                  <a:cubicBezTo>
                    <a:pt x="0" y="17"/>
                    <a:pt x="1" y="18"/>
                    <a:pt x="2" y="18"/>
                  </a:cubicBezTo>
                  <a:cubicBezTo>
                    <a:pt x="3" y="18"/>
                    <a:pt x="4" y="17"/>
                    <a:pt x="4" y="16"/>
                  </a:cubicBezTo>
                  <a:cubicBezTo>
                    <a:pt x="4" y="16"/>
                    <a:pt x="4" y="16"/>
                    <a:pt x="4" y="16"/>
                  </a:cubicBezTo>
                  <a:cubicBezTo>
                    <a:pt x="4" y="9"/>
                    <a:pt x="9"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5" name="Freeform 44"/>
            <p:cNvSpPr>
              <a:spLocks noEditPoints="1"/>
            </p:cNvSpPr>
            <p:nvPr/>
          </p:nvSpPr>
          <p:spPr bwMode="auto">
            <a:xfrm>
              <a:off x="5394058" y="3144236"/>
              <a:ext cx="481012" cy="406400"/>
            </a:xfrm>
            <a:custGeom>
              <a:avLst/>
              <a:gdLst>
                <a:gd name="T0" fmla="*/ 118 w 128"/>
                <a:gd name="T1" fmla="*/ 24 h 108"/>
                <a:gd name="T2" fmla="*/ 101 w 128"/>
                <a:gd name="T3" fmla="*/ 21 h 108"/>
                <a:gd name="T4" fmla="*/ 95 w 128"/>
                <a:gd name="T5" fmla="*/ 8 h 108"/>
                <a:gd name="T6" fmla="*/ 84 w 128"/>
                <a:gd name="T7" fmla="*/ 0 h 108"/>
                <a:gd name="T8" fmla="*/ 44 w 128"/>
                <a:gd name="T9" fmla="*/ 0 h 108"/>
                <a:gd name="T10" fmla="*/ 33 w 128"/>
                <a:gd name="T11" fmla="*/ 8 h 108"/>
                <a:gd name="T12" fmla="*/ 27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1 w 128"/>
                <a:gd name="T41" fmla="*/ 32 h 108"/>
                <a:gd name="T42" fmla="*/ 33 w 128"/>
                <a:gd name="T43" fmla="*/ 28 h 108"/>
                <a:gd name="T44" fmla="*/ 40 w 128"/>
                <a:gd name="T45" fmla="*/ 11 h 108"/>
                <a:gd name="T46" fmla="*/ 44 w 128"/>
                <a:gd name="T47" fmla="*/ 8 h 108"/>
                <a:gd name="T48" fmla="*/ 84 w 128"/>
                <a:gd name="T49" fmla="*/ 8 h 108"/>
                <a:gd name="T50" fmla="*/ 88 w 128"/>
                <a:gd name="T51" fmla="*/ 11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5" y="8"/>
                    <a:pt x="95" y="8"/>
                    <a:pt x="95" y="8"/>
                  </a:cubicBezTo>
                  <a:cubicBezTo>
                    <a:pt x="93" y="3"/>
                    <a:pt x="89" y="0"/>
                    <a:pt x="84" y="0"/>
                  </a:cubicBezTo>
                  <a:cubicBezTo>
                    <a:pt x="44" y="0"/>
                    <a:pt x="44" y="0"/>
                    <a:pt x="44" y="0"/>
                  </a:cubicBezTo>
                  <a:cubicBezTo>
                    <a:pt x="39" y="0"/>
                    <a:pt x="35" y="3"/>
                    <a:pt x="33" y="8"/>
                  </a:cubicBezTo>
                  <a:cubicBezTo>
                    <a:pt x="27" y="21"/>
                    <a:pt x="27" y="21"/>
                    <a:pt x="27" y="21"/>
                  </a:cubicBezTo>
                  <a:cubicBezTo>
                    <a:pt x="10" y="24"/>
                    <a:pt x="10" y="24"/>
                    <a:pt x="10" y="24"/>
                  </a:cubicBezTo>
                  <a:cubicBezTo>
                    <a:pt x="4" y="25"/>
                    <a:pt x="0" y="30"/>
                    <a:pt x="0" y="36"/>
                  </a:cubicBezTo>
                  <a:cubicBezTo>
                    <a:pt x="0" y="96"/>
                    <a:pt x="0" y="96"/>
                    <a:pt x="0" y="96"/>
                  </a:cubicBezTo>
                  <a:cubicBezTo>
                    <a:pt x="0" y="103"/>
                    <a:pt x="5" y="108"/>
                    <a:pt x="12" y="108"/>
                  </a:cubicBezTo>
                  <a:cubicBezTo>
                    <a:pt x="116" y="108"/>
                    <a:pt x="116" y="108"/>
                    <a:pt x="116" y="108"/>
                  </a:cubicBezTo>
                  <a:cubicBezTo>
                    <a:pt x="123" y="108"/>
                    <a:pt x="128" y="103"/>
                    <a:pt x="128" y="96"/>
                  </a:cubicBezTo>
                  <a:cubicBezTo>
                    <a:pt x="128" y="36"/>
                    <a:pt x="128" y="36"/>
                    <a:pt x="128" y="36"/>
                  </a:cubicBezTo>
                  <a:cubicBezTo>
                    <a:pt x="128" y="30"/>
                    <a:pt x="124" y="25"/>
                    <a:pt x="118" y="24"/>
                  </a:cubicBezTo>
                  <a:close/>
                  <a:moveTo>
                    <a:pt x="120" y="96"/>
                  </a:moveTo>
                  <a:cubicBezTo>
                    <a:pt x="120" y="98"/>
                    <a:pt x="118" y="100"/>
                    <a:pt x="116" y="100"/>
                  </a:cubicBezTo>
                  <a:cubicBezTo>
                    <a:pt x="12" y="100"/>
                    <a:pt x="12" y="100"/>
                    <a:pt x="12" y="100"/>
                  </a:cubicBezTo>
                  <a:cubicBezTo>
                    <a:pt x="10" y="100"/>
                    <a:pt x="8" y="98"/>
                    <a:pt x="8" y="96"/>
                  </a:cubicBezTo>
                  <a:cubicBezTo>
                    <a:pt x="8" y="36"/>
                    <a:pt x="8" y="36"/>
                    <a:pt x="8" y="36"/>
                  </a:cubicBezTo>
                  <a:cubicBezTo>
                    <a:pt x="8" y="34"/>
                    <a:pt x="9" y="32"/>
                    <a:pt x="11" y="32"/>
                  </a:cubicBezTo>
                  <a:cubicBezTo>
                    <a:pt x="33" y="28"/>
                    <a:pt x="33" y="28"/>
                    <a:pt x="33" y="28"/>
                  </a:cubicBezTo>
                  <a:cubicBezTo>
                    <a:pt x="40" y="11"/>
                    <a:pt x="40" y="11"/>
                    <a:pt x="40" y="11"/>
                  </a:cubicBezTo>
                  <a:cubicBezTo>
                    <a:pt x="41" y="9"/>
                    <a:pt x="42" y="8"/>
                    <a:pt x="44" y="8"/>
                  </a:cubicBezTo>
                  <a:cubicBezTo>
                    <a:pt x="84" y="8"/>
                    <a:pt x="84" y="8"/>
                    <a:pt x="84" y="8"/>
                  </a:cubicBezTo>
                  <a:cubicBezTo>
                    <a:pt x="86" y="8"/>
                    <a:pt x="87" y="9"/>
                    <a:pt x="88" y="11"/>
                  </a:cubicBezTo>
                  <a:cubicBezTo>
                    <a:pt x="95" y="28"/>
                    <a:pt x="95" y="28"/>
                    <a:pt x="95" y="28"/>
                  </a:cubicBezTo>
                  <a:cubicBezTo>
                    <a:pt x="117" y="32"/>
                    <a:pt x="117" y="32"/>
                    <a:pt x="117" y="32"/>
                  </a:cubicBezTo>
                  <a:cubicBezTo>
                    <a:pt x="119" y="32"/>
                    <a:pt x="120" y="34"/>
                    <a:pt x="120" y="36"/>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nvGrpSpPr>
          <p:cNvPr id="16" name="组合 15"/>
          <p:cNvGrpSpPr/>
          <p:nvPr/>
        </p:nvGrpSpPr>
        <p:grpSpPr>
          <a:xfrm>
            <a:off x="5781825" y="2845700"/>
            <a:ext cx="643038" cy="643040"/>
            <a:chOff x="4432033" y="3099786"/>
            <a:chExt cx="481012" cy="481013"/>
          </a:xfrm>
          <a:solidFill>
            <a:schemeClr val="bg1"/>
          </a:solidFill>
          <a:effectLst>
            <a:outerShdw blurRad="50800" dist="38100" dir="5400000" algn="t" rotWithShape="0">
              <a:prstClr val="black">
                <a:alpha val="40000"/>
              </a:prstClr>
            </a:outerShdw>
          </a:effectLst>
        </p:grpSpPr>
        <p:sp>
          <p:nvSpPr>
            <p:cNvPr id="17" name="Freeform 45"/>
            <p:cNvSpPr>
              <a:spLocks noEditPoints="1"/>
            </p:cNvSpPr>
            <p:nvPr/>
          </p:nvSpPr>
          <p:spPr bwMode="auto">
            <a:xfrm>
              <a:off x="4432033" y="3099786"/>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8" name="Freeform 46"/>
            <p:cNvSpPr>
              <a:spLocks noEditPoints="1"/>
            </p:cNvSpPr>
            <p:nvPr/>
          </p:nvSpPr>
          <p:spPr bwMode="auto">
            <a:xfrm>
              <a:off x="4568558" y="3234723"/>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19" name="Freeform 47"/>
            <p:cNvSpPr>
              <a:spLocks noEditPoints="1"/>
            </p:cNvSpPr>
            <p:nvPr/>
          </p:nvSpPr>
          <p:spPr bwMode="auto">
            <a:xfrm>
              <a:off x="4613008" y="3279173"/>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grpSp>
        <p:nvGrpSpPr>
          <p:cNvPr id="20" name="组合 19"/>
          <p:cNvGrpSpPr/>
          <p:nvPr/>
        </p:nvGrpSpPr>
        <p:grpSpPr>
          <a:xfrm>
            <a:off x="9246842" y="3099521"/>
            <a:ext cx="423806" cy="423807"/>
            <a:chOff x="7288001" y="5034154"/>
            <a:chExt cx="481012" cy="481013"/>
          </a:xfrm>
          <a:gradFill>
            <a:gsLst>
              <a:gs pos="0">
                <a:schemeClr val="tx1">
                  <a:lumMod val="50000"/>
                  <a:lumOff val="50000"/>
                </a:schemeClr>
              </a:gs>
              <a:gs pos="100000">
                <a:schemeClr val="tx1">
                  <a:lumMod val="85000"/>
                  <a:lumOff val="15000"/>
                </a:schemeClr>
              </a:gs>
            </a:gsLst>
            <a:lin ang="2700000" scaled="0"/>
          </a:gradFill>
        </p:grpSpPr>
        <p:sp>
          <p:nvSpPr>
            <p:cNvPr id="21" name="Freeform 19"/>
            <p:cNvSpPr>
              <a:spLocks noEditPoints="1"/>
            </p:cNvSpPr>
            <p:nvPr/>
          </p:nvSpPr>
          <p:spPr bwMode="auto">
            <a:xfrm>
              <a:off x="7288001" y="5034154"/>
              <a:ext cx="481012" cy="481013"/>
            </a:xfrm>
            <a:custGeom>
              <a:avLst/>
              <a:gdLst>
                <a:gd name="T0" fmla="*/ 117 w 128"/>
                <a:gd name="T1" fmla="*/ 12 h 128"/>
                <a:gd name="T2" fmla="*/ 100 w 128"/>
                <a:gd name="T3" fmla="*/ 12 h 128"/>
                <a:gd name="T4" fmla="*/ 100 w 128"/>
                <a:gd name="T5" fmla="*/ 4 h 128"/>
                <a:gd name="T6" fmla="*/ 96 w 128"/>
                <a:gd name="T7" fmla="*/ 0 h 128"/>
                <a:gd name="T8" fmla="*/ 92 w 128"/>
                <a:gd name="T9" fmla="*/ 4 h 128"/>
                <a:gd name="T10" fmla="*/ 92 w 128"/>
                <a:gd name="T11" fmla="*/ 12 h 128"/>
                <a:gd name="T12" fmla="*/ 68 w 128"/>
                <a:gd name="T13" fmla="*/ 12 h 128"/>
                <a:gd name="T14" fmla="*/ 68 w 128"/>
                <a:gd name="T15" fmla="*/ 4 h 128"/>
                <a:gd name="T16" fmla="*/ 64 w 128"/>
                <a:gd name="T17" fmla="*/ 0 h 128"/>
                <a:gd name="T18" fmla="*/ 60 w 128"/>
                <a:gd name="T19" fmla="*/ 4 h 128"/>
                <a:gd name="T20" fmla="*/ 60 w 128"/>
                <a:gd name="T21" fmla="*/ 12 h 128"/>
                <a:gd name="T22" fmla="*/ 36 w 128"/>
                <a:gd name="T23" fmla="*/ 12 h 128"/>
                <a:gd name="T24" fmla="*/ 36 w 128"/>
                <a:gd name="T25" fmla="*/ 4 h 128"/>
                <a:gd name="T26" fmla="*/ 32 w 128"/>
                <a:gd name="T27" fmla="*/ 0 h 128"/>
                <a:gd name="T28" fmla="*/ 28 w 128"/>
                <a:gd name="T29" fmla="*/ 4 h 128"/>
                <a:gd name="T30" fmla="*/ 28 w 128"/>
                <a:gd name="T31" fmla="*/ 12 h 128"/>
                <a:gd name="T32" fmla="*/ 11 w 128"/>
                <a:gd name="T33" fmla="*/ 12 h 128"/>
                <a:gd name="T34" fmla="*/ 0 w 128"/>
                <a:gd name="T35" fmla="*/ 23 h 128"/>
                <a:gd name="T36" fmla="*/ 0 w 128"/>
                <a:gd name="T37" fmla="*/ 117 h 128"/>
                <a:gd name="T38" fmla="*/ 11 w 128"/>
                <a:gd name="T39" fmla="*/ 128 h 128"/>
                <a:gd name="T40" fmla="*/ 117 w 128"/>
                <a:gd name="T41" fmla="*/ 128 h 128"/>
                <a:gd name="T42" fmla="*/ 128 w 128"/>
                <a:gd name="T43" fmla="*/ 117 h 128"/>
                <a:gd name="T44" fmla="*/ 128 w 128"/>
                <a:gd name="T45" fmla="*/ 23 h 128"/>
                <a:gd name="T46" fmla="*/ 117 w 128"/>
                <a:gd name="T47" fmla="*/ 12 h 128"/>
                <a:gd name="T48" fmla="*/ 120 w 128"/>
                <a:gd name="T49" fmla="*/ 117 h 128"/>
                <a:gd name="T50" fmla="*/ 117 w 128"/>
                <a:gd name="T51" fmla="*/ 120 h 128"/>
                <a:gd name="T52" fmla="*/ 11 w 128"/>
                <a:gd name="T53" fmla="*/ 120 h 128"/>
                <a:gd name="T54" fmla="*/ 8 w 128"/>
                <a:gd name="T55" fmla="*/ 117 h 128"/>
                <a:gd name="T56" fmla="*/ 8 w 128"/>
                <a:gd name="T57" fmla="*/ 23 h 128"/>
                <a:gd name="T58" fmla="*/ 11 w 128"/>
                <a:gd name="T59" fmla="*/ 20 h 128"/>
                <a:gd name="T60" fmla="*/ 28 w 128"/>
                <a:gd name="T61" fmla="*/ 20 h 128"/>
                <a:gd name="T62" fmla="*/ 28 w 128"/>
                <a:gd name="T63" fmla="*/ 28 h 128"/>
                <a:gd name="T64" fmla="*/ 32 w 128"/>
                <a:gd name="T65" fmla="*/ 32 h 128"/>
                <a:gd name="T66" fmla="*/ 36 w 128"/>
                <a:gd name="T67" fmla="*/ 28 h 128"/>
                <a:gd name="T68" fmla="*/ 36 w 128"/>
                <a:gd name="T69" fmla="*/ 20 h 128"/>
                <a:gd name="T70" fmla="*/ 60 w 128"/>
                <a:gd name="T71" fmla="*/ 20 h 128"/>
                <a:gd name="T72" fmla="*/ 60 w 128"/>
                <a:gd name="T73" fmla="*/ 28 h 128"/>
                <a:gd name="T74" fmla="*/ 64 w 128"/>
                <a:gd name="T75" fmla="*/ 32 h 128"/>
                <a:gd name="T76" fmla="*/ 68 w 128"/>
                <a:gd name="T77" fmla="*/ 28 h 128"/>
                <a:gd name="T78" fmla="*/ 68 w 128"/>
                <a:gd name="T79" fmla="*/ 20 h 128"/>
                <a:gd name="T80" fmla="*/ 92 w 128"/>
                <a:gd name="T81" fmla="*/ 20 h 128"/>
                <a:gd name="T82" fmla="*/ 92 w 128"/>
                <a:gd name="T83" fmla="*/ 28 h 128"/>
                <a:gd name="T84" fmla="*/ 96 w 128"/>
                <a:gd name="T85" fmla="*/ 32 h 128"/>
                <a:gd name="T86" fmla="*/ 100 w 128"/>
                <a:gd name="T87" fmla="*/ 28 h 128"/>
                <a:gd name="T88" fmla="*/ 100 w 128"/>
                <a:gd name="T89" fmla="*/ 20 h 128"/>
                <a:gd name="T90" fmla="*/ 117 w 128"/>
                <a:gd name="T91" fmla="*/ 20 h 128"/>
                <a:gd name="T92" fmla="*/ 120 w 128"/>
                <a:gd name="T93" fmla="*/ 23 h 128"/>
                <a:gd name="T94" fmla="*/ 120 w 128"/>
                <a:gd name="T95" fmla="*/ 1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17" y="12"/>
                  </a:moveTo>
                  <a:cubicBezTo>
                    <a:pt x="100" y="12"/>
                    <a:pt x="100" y="12"/>
                    <a:pt x="100" y="12"/>
                  </a:cubicBezTo>
                  <a:cubicBezTo>
                    <a:pt x="100" y="4"/>
                    <a:pt x="100" y="4"/>
                    <a:pt x="100" y="4"/>
                  </a:cubicBezTo>
                  <a:cubicBezTo>
                    <a:pt x="100" y="2"/>
                    <a:pt x="98" y="0"/>
                    <a:pt x="96" y="0"/>
                  </a:cubicBezTo>
                  <a:cubicBezTo>
                    <a:pt x="94" y="0"/>
                    <a:pt x="92" y="2"/>
                    <a:pt x="92" y="4"/>
                  </a:cubicBezTo>
                  <a:cubicBezTo>
                    <a:pt x="92" y="12"/>
                    <a:pt x="92" y="12"/>
                    <a:pt x="92" y="12"/>
                  </a:cubicBezTo>
                  <a:cubicBezTo>
                    <a:pt x="68" y="12"/>
                    <a:pt x="68" y="12"/>
                    <a:pt x="68" y="12"/>
                  </a:cubicBezTo>
                  <a:cubicBezTo>
                    <a:pt x="68" y="4"/>
                    <a:pt x="68" y="4"/>
                    <a:pt x="68" y="4"/>
                  </a:cubicBezTo>
                  <a:cubicBezTo>
                    <a:pt x="68" y="2"/>
                    <a:pt x="66" y="0"/>
                    <a:pt x="64" y="0"/>
                  </a:cubicBezTo>
                  <a:cubicBezTo>
                    <a:pt x="62" y="0"/>
                    <a:pt x="60" y="2"/>
                    <a:pt x="60" y="4"/>
                  </a:cubicBezTo>
                  <a:cubicBezTo>
                    <a:pt x="60" y="12"/>
                    <a:pt x="60" y="12"/>
                    <a:pt x="60" y="12"/>
                  </a:cubicBezTo>
                  <a:cubicBezTo>
                    <a:pt x="36" y="12"/>
                    <a:pt x="36" y="12"/>
                    <a:pt x="36" y="12"/>
                  </a:cubicBezTo>
                  <a:cubicBezTo>
                    <a:pt x="36" y="4"/>
                    <a:pt x="36" y="4"/>
                    <a:pt x="36" y="4"/>
                  </a:cubicBezTo>
                  <a:cubicBezTo>
                    <a:pt x="36" y="2"/>
                    <a:pt x="34" y="0"/>
                    <a:pt x="32" y="0"/>
                  </a:cubicBezTo>
                  <a:cubicBezTo>
                    <a:pt x="30" y="0"/>
                    <a:pt x="28" y="2"/>
                    <a:pt x="28" y="4"/>
                  </a:cubicBezTo>
                  <a:cubicBezTo>
                    <a:pt x="28" y="12"/>
                    <a:pt x="28" y="12"/>
                    <a:pt x="28" y="12"/>
                  </a:cubicBezTo>
                  <a:cubicBezTo>
                    <a:pt x="11" y="12"/>
                    <a:pt x="11" y="12"/>
                    <a:pt x="11" y="12"/>
                  </a:cubicBezTo>
                  <a:cubicBezTo>
                    <a:pt x="5" y="12"/>
                    <a:pt x="0" y="17"/>
                    <a:pt x="0" y="23"/>
                  </a:cubicBezTo>
                  <a:cubicBezTo>
                    <a:pt x="0" y="117"/>
                    <a:pt x="0" y="117"/>
                    <a:pt x="0" y="117"/>
                  </a:cubicBezTo>
                  <a:cubicBezTo>
                    <a:pt x="0" y="123"/>
                    <a:pt x="5" y="128"/>
                    <a:pt x="11" y="128"/>
                  </a:cubicBezTo>
                  <a:cubicBezTo>
                    <a:pt x="117" y="128"/>
                    <a:pt x="117" y="128"/>
                    <a:pt x="117" y="128"/>
                  </a:cubicBezTo>
                  <a:cubicBezTo>
                    <a:pt x="123" y="128"/>
                    <a:pt x="128" y="123"/>
                    <a:pt x="128" y="117"/>
                  </a:cubicBezTo>
                  <a:cubicBezTo>
                    <a:pt x="128" y="23"/>
                    <a:pt x="128" y="23"/>
                    <a:pt x="128" y="23"/>
                  </a:cubicBezTo>
                  <a:cubicBezTo>
                    <a:pt x="128" y="17"/>
                    <a:pt x="123" y="12"/>
                    <a:pt x="117" y="12"/>
                  </a:cubicBezTo>
                  <a:close/>
                  <a:moveTo>
                    <a:pt x="120" y="117"/>
                  </a:moveTo>
                  <a:cubicBezTo>
                    <a:pt x="120" y="119"/>
                    <a:pt x="119" y="120"/>
                    <a:pt x="117" y="120"/>
                  </a:cubicBezTo>
                  <a:cubicBezTo>
                    <a:pt x="11" y="120"/>
                    <a:pt x="11" y="120"/>
                    <a:pt x="11" y="120"/>
                  </a:cubicBezTo>
                  <a:cubicBezTo>
                    <a:pt x="9" y="120"/>
                    <a:pt x="8" y="119"/>
                    <a:pt x="8" y="117"/>
                  </a:cubicBezTo>
                  <a:cubicBezTo>
                    <a:pt x="8" y="23"/>
                    <a:pt x="8" y="23"/>
                    <a:pt x="8" y="23"/>
                  </a:cubicBezTo>
                  <a:cubicBezTo>
                    <a:pt x="8" y="21"/>
                    <a:pt x="9" y="20"/>
                    <a:pt x="11" y="20"/>
                  </a:cubicBezTo>
                  <a:cubicBezTo>
                    <a:pt x="28" y="20"/>
                    <a:pt x="28" y="20"/>
                    <a:pt x="28" y="20"/>
                  </a:cubicBezTo>
                  <a:cubicBezTo>
                    <a:pt x="28" y="28"/>
                    <a:pt x="28" y="28"/>
                    <a:pt x="28" y="28"/>
                  </a:cubicBezTo>
                  <a:cubicBezTo>
                    <a:pt x="28" y="30"/>
                    <a:pt x="30" y="32"/>
                    <a:pt x="32" y="32"/>
                  </a:cubicBezTo>
                  <a:cubicBezTo>
                    <a:pt x="34" y="32"/>
                    <a:pt x="36" y="30"/>
                    <a:pt x="36" y="28"/>
                  </a:cubicBezTo>
                  <a:cubicBezTo>
                    <a:pt x="36" y="20"/>
                    <a:pt x="36" y="20"/>
                    <a:pt x="36" y="20"/>
                  </a:cubicBezTo>
                  <a:cubicBezTo>
                    <a:pt x="60" y="20"/>
                    <a:pt x="60" y="20"/>
                    <a:pt x="60" y="20"/>
                  </a:cubicBezTo>
                  <a:cubicBezTo>
                    <a:pt x="60" y="28"/>
                    <a:pt x="60" y="28"/>
                    <a:pt x="60" y="28"/>
                  </a:cubicBezTo>
                  <a:cubicBezTo>
                    <a:pt x="60" y="30"/>
                    <a:pt x="62" y="32"/>
                    <a:pt x="64" y="32"/>
                  </a:cubicBezTo>
                  <a:cubicBezTo>
                    <a:pt x="66" y="32"/>
                    <a:pt x="68" y="30"/>
                    <a:pt x="68" y="28"/>
                  </a:cubicBezTo>
                  <a:cubicBezTo>
                    <a:pt x="68" y="20"/>
                    <a:pt x="68" y="20"/>
                    <a:pt x="68" y="20"/>
                  </a:cubicBezTo>
                  <a:cubicBezTo>
                    <a:pt x="92" y="20"/>
                    <a:pt x="92" y="20"/>
                    <a:pt x="92" y="20"/>
                  </a:cubicBezTo>
                  <a:cubicBezTo>
                    <a:pt x="92" y="28"/>
                    <a:pt x="92" y="28"/>
                    <a:pt x="92" y="28"/>
                  </a:cubicBezTo>
                  <a:cubicBezTo>
                    <a:pt x="92" y="30"/>
                    <a:pt x="94" y="32"/>
                    <a:pt x="96" y="32"/>
                  </a:cubicBezTo>
                  <a:cubicBezTo>
                    <a:pt x="98" y="32"/>
                    <a:pt x="100" y="30"/>
                    <a:pt x="100" y="28"/>
                  </a:cubicBezTo>
                  <a:cubicBezTo>
                    <a:pt x="100" y="20"/>
                    <a:pt x="100" y="20"/>
                    <a:pt x="100" y="20"/>
                  </a:cubicBezTo>
                  <a:cubicBezTo>
                    <a:pt x="117" y="20"/>
                    <a:pt x="117" y="20"/>
                    <a:pt x="117" y="20"/>
                  </a:cubicBezTo>
                  <a:cubicBezTo>
                    <a:pt x="119" y="20"/>
                    <a:pt x="120" y="21"/>
                    <a:pt x="120" y="23"/>
                  </a:cubicBezTo>
                  <a:lnTo>
                    <a:pt x="12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2" name="Rectangle 20"/>
            <p:cNvSpPr>
              <a:spLocks noChangeArrowheads="1"/>
            </p:cNvSpPr>
            <p:nvPr/>
          </p:nvSpPr>
          <p:spPr bwMode="auto">
            <a:xfrm>
              <a:off x="7392776" y="521354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3" name="Rectangle 21"/>
            <p:cNvSpPr>
              <a:spLocks noChangeArrowheads="1"/>
            </p:cNvSpPr>
            <p:nvPr/>
          </p:nvSpPr>
          <p:spPr bwMode="auto">
            <a:xfrm>
              <a:off x="7392776" y="5289741"/>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4" name="Rectangle 22"/>
            <p:cNvSpPr>
              <a:spLocks noChangeArrowheads="1"/>
            </p:cNvSpPr>
            <p:nvPr/>
          </p:nvSpPr>
          <p:spPr bwMode="auto">
            <a:xfrm>
              <a:off x="7392776" y="5364354"/>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5" name="Rectangle 23"/>
            <p:cNvSpPr>
              <a:spLocks noChangeArrowheads="1"/>
            </p:cNvSpPr>
            <p:nvPr/>
          </p:nvSpPr>
          <p:spPr bwMode="auto">
            <a:xfrm>
              <a:off x="7499138" y="5364354"/>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6" name="Rectangle 24"/>
            <p:cNvSpPr>
              <a:spLocks noChangeArrowheads="1"/>
            </p:cNvSpPr>
            <p:nvPr/>
          </p:nvSpPr>
          <p:spPr bwMode="auto">
            <a:xfrm>
              <a:off x="7499138" y="5289741"/>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7" name="Rectangle 25"/>
            <p:cNvSpPr>
              <a:spLocks noChangeArrowheads="1"/>
            </p:cNvSpPr>
            <p:nvPr/>
          </p:nvSpPr>
          <p:spPr bwMode="auto">
            <a:xfrm>
              <a:off x="7499138" y="521354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8" name="Rectangle 26"/>
            <p:cNvSpPr>
              <a:spLocks noChangeArrowheads="1"/>
            </p:cNvSpPr>
            <p:nvPr/>
          </p:nvSpPr>
          <p:spPr bwMode="auto">
            <a:xfrm>
              <a:off x="7603913" y="5364354"/>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29" name="Rectangle 27"/>
            <p:cNvSpPr>
              <a:spLocks noChangeArrowheads="1"/>
            </p:cNvSpPr>
            <p:nvPr/>
          </p:nvSpPr>
          <p:spPr bwMode="auto">
            <a:xfrm>
              <a:off x="7603913" y="5289741"/>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sp>
          <p:nvSpPr>
            <p:cNvPr id="30" name="Rectangle 28"/>
            <p:cNvSpPr>
              <a:spLocks noChangeArrowheads="1"/>
            </p:cNvSpPr>
            <p:nvPr/>
          </p:nvSpPr>
          <p:spPr bwMode="auto">
            <a:xfrm>
              <a:off x="7603913" y="521354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solidFill>
                  <a:prstClr val="black"/>
                </a:solidFill>
                <a:latin typeface="字魂105号-简雅黑" panose="00000500000000000000" pitchFamily="2" charset="-122"/>
              </a:endParaRPr>
            </a:p>
          </p:txBody>
        </p:sp>
      </p:grpSp>
      <p:sp>
        <p:nvSpPr>
          <p:cNvPr id="31" name="矩形 30"/>
          <p:cNvSpPr/>
          <p:nvPr/>
        </p:nvSpPr>
        <p:spPr>
          <a:xfrm>
            <a:off x="1581004" y="3587667"/>
            <a:ext cx="2403672" cy="1061829"/>
          </a:xfrm>
          <a:prstGeom prst="rect">
            <a:avLst/>
          </a:prstGeom>
        </p:spPr>
        <p:txBody>
          <a:bodyPr wrap="square">
            <a:spAutoFit/>
          </a:bodyPr>
          <a:lstStyle/>
          <a:p>
            <a:pPr algn="ctr">
              <a:lnSpc>
                <a:spcPct val="15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Please add your text content here, copy your text, </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2" name="矩形 31"/>
          <p:cNvSpPr/>
          <p:nvPr/>
        </p:nvSpPr>
        <p:spPr>
          <a:xfrm>
            <a:off x="8223094" y="3587666"/>
            <a:ext cx="2403672" cy="1061829"/>
          </a:xfrm>
          <a:prstGeom prst="rect">
            <a:avLst/>
          </a:prstGeom>
        </p:spPr>
        <p:txBody>
          <a:bodyPr wrap="square">
            <a:spAutoFit/>
          </a:bodyPr>
          <a:lstStyle/>
          <a:p>
            <a:pPr algn="ctr">
              <a:lnSpc>
                <a:spcPct val="150000"/>
              </a:lnSpc>
            </a:pPr>
            <a:r>
              <a:rPr lang="zh-CN" altLang="en-US"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rPr>
              <a:t>Please add your text content here, copy your text, </a:t>
            </a:r>
            <a:endPar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3" name="矩形 32"/>
          <p:cNvSpPr/>
          <p:nvPr/>
        </p:nvSpPr>
        <p:spPr>
          <a:xfrm>
            <a:off x="4717159" y="3612902"/>
            <a:ext cx="2772370" cy="1061829"/>
          </a:xfrm>
          <a:prstGeom prst="rect">
            <a:avLst/>
          </a:prstGeom>
        </p:spPr>
        <p:txBody>
          <a:bodyPr wrap="square">
            <a:spAutoFit/>
          </a:bodyPr>
          <a:lstStyle/>
          <a:p>
            <a:pPr algn="ctr">
              <a:lnSpc>
                <a:spcPct val="150000"/>
              </a:lnSpc>
            </a:pPr>
            <a:r>
              <a:rPr lang="zh-CN" altLang="en-US" dirty="0" smtClean="0">
                <a:solidFill>
                  <a:schemeClr val="bg1"/>
                </a:solidFill>
                <a:latin typeface="字魂105号-简雅黑" panose="00000500000000000000" pitchFamily="2" charset="-122"/>
                <a:ea typeface="字魂105号-简雅黑" panose="00000500000000000000" pitchFamily="2" charset="-122"/>
                <a:cs typeface="+mn-ea"/>
                <a:sym typeface="+mn-lt"/>
              </a:rPr>
              <a:t>添加您的标题</a:t>
            </a:r>
            <a:endParaRPr lang="en-US" altLang="zh-CN" sz="1200" dirty="0" smtClean="0">
              <a:solidFill>
                <a:schemeClr val="bg1"/>
              </a:solidFill>
              <a:latin typeface="字魂105号-简雅黑" panose="00000500000000000000" pitchFamily="2" charset="-122"/>
              <a:ea typeface="字魂105号-简雅黑" panose="00000500000000000000" pitchFamily="2" charset="-122"/>
              <a:cs typeface="+mn-ea"/>
              <a:sym typeface="+mn-lt"/>
            </a:endParaRPr>
          </a:p>
          <a:p>
            <a:pPr algn="ctr">
              <a:lnSpc>
                <a:spcPct val="150000"/>
              </a:lnSpc>
            </a:pP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请在此添加文字说请在此添加文字说明请在此添加文字说明请在此</a:t>
            </a:r>
            <a:endPar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34" name="Text Placeholder 4"/>
          <p:cNvSpPr txBox="1">
            <a:spLocks/>
          </p:cNvSpPr>
          <p:nvPr/>
        </p:nvSpPr>
        <p:spPr>
          <a:xfrm>
            <a:off x="2205316" y="5438413"/>
            <a:ext cx="7781364" cy="49154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zh-CN" altLang="en-US" sz="1200" dirty="0">
                <a:solidFill>
                  <a:prstClr val="white">
                    <a:lumMod val="65000"/>
                  </a:prstClr>
                </a:solidFill>
                <a:latin typeface="字魂105号-简雅黑" panose="00000500000000000000" pitchFamily="2" charset="-122"/>
                <a:ea typeface="字魂105号-简雅黑" panose="00000500000000000000" pitchFamily="2" charset="-122"/>
                <a:cs typeface="Calibri"/>
              </a:rPr>
              <a:t>请在此添加文字说请在此添加文字说明请在此添加文字说明请在此添加文字说明。请在此添加文字说明，请在此添加文字说明。请在此添加文字说明，请在此添加文字说明</a:t>
            </a:r>
          </a:p>
        </p:txBody>
      </p:sp>
      <p:grpSp>
        <p:nvGrpSpPr>
          <p:cNvPr id="35" name="组合 34"/>
          <p:cNvGrpSpPr/>
          <p:nvPr/>
        </p:nvGrpSpPr>
        <p:grpSpPr>
          <a:xfrm>
            <a:off x="3320458" y="458741"/>
            <a:ext cx="5572519" cy="785143"/>
            <a:chOff x="1679798" y="438128"/>
            <a:chExt cx="5572519" cy="785143"/>
          </a:xfrm>
        </p:grpSpPr>
        <p:sp>
          <p:nvSpPr>
            <p:cNvPr id="36" name="文本框 35"/>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项目工作概述</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0" name="文本框 39"/>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4178247762"/>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64" presetClass="path" presetSubtype="0" decel="100000" fill="hold" grpId="1" nodeType="withEffect">
                                  <p:stCondLst>
                                    <p:cond delay="1000"/>
                                  </p:stCondLst>
                                  <p:childTnLst>
                                    <p:animMotion origin="layout" path="M 0 -1.85185E-6 L 0 -0.08657 " pathEditMode="relative" rAng="0" ptsTypes="AA">
                                      <p:cBhvr>
                                        <p:cTn id="9" dur="1000" spd="-100000" fill="hold"/>
                                        <p:tgtEl>
                                          <p:spTgt spid="6"/>
                                        </p:tgtEl>
                                        <p:attrNameLst>
                                          <p:attrName>ppt_x</p:attrName>
                                          <p:attrName>ppt_y</p:attrName>
                                        </p:attrNameLst>
                                      </p:cBhvr>
                                      <p:rCtr x="0" y="-4329"/>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35" presetClass="path" presetSubtype="0" decel="100000" fill="hold" grpId="1" nodeType="withEffect">
                                  <p:stCondLst>
                                    <p:cond delay="0"/>
                                  </p:stCondLst>
                                  <p:childTnLst>
                                    <p:animMotion origin="layout" path="M 4.375E-6 7.40741E-7 L -0.04011 7.40741E-7 " pathEditMode="relative" rAng="0" ptsTypes="AA">
                                      <p:cBhvr>
                                        <p:cTn id="15" dur="1250" spd="-100000" fill="hold"/>
                                        <p:tgtEl>
                                          <p:spTgt spid="9"/>
                                        </p:tgtEl>
                                        <p:attrNameLst>
                                          <p:attrName>ppt_x</p:attrName>
                                          <p:attrName>ppt_y</p:attrName>
                                        </p:attrNameLst>
                                      </p:cBhvr>
                                      <p:rCtr x="-2005" y="0"/>
                                    </p:animMotion>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par>
                                <p:cTn id="19" presetID="35" presetClass="path" presetSubtype="0" decel="100000" fill="hold" grpId="1" nodeType="withEffect">
                                  <p:stCondLst>
                                    <p:cond delay="0"/>
                                  </p:stCondLst>
                                  <p:childTnLst>
                                    <p:animMotion origin="layout" path="M -4.375E-6 -4.07407E-6 L 0.04493 -4.07407E-6 " pathEditMode="relative" rAng="0" ptsTypes="AA">
                                      <p:cBhvr>
                                        <p:cTn id="20" dur="1250" spd="-100000" fill="hold"/>
                                        <p:tgtEl>
                                          <p:spTgt spid="10"/>
                                        </p:tgtEl>
                                        <p:attrNameLst>
                                          <p:attrName>ppt_x</p:attrName>
                                          <p:attrName>ppt_y</p:attrName>
                                        </p:attrNameLst>
                                      </p:cBhvr>
                                      <p:rCtr x="2240" y="0"/>
                                    </p:animMotion>
                                  </p:childTnLst>
                                </p:cTn>
                              </p:par>
                              <p:par>
                                <p:cTn id="21" presetID="10" presetClass="entr" presetSubtype="0" fill="hold" nodeType="with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par>
                                <p:cTn id="24" presetID="64" presetClass="path" presetSubtype="0" decel="100000" fill="hold" nodeType="withEffect">
                                  <p:stCondLst>
                                    <p:cond delay="1000"/>
                                  </p:stCondLst>
                                  <p:childTnLst>
                                    <p:animMotion origin="layout" path="M 5E-6 -3.33333E-6 L 5E-6 0.05811 " pathEditMode="relative" rAng="0" ptsTypes="AA">
                                      <p:cBhvr>
                                        <p:cTn id="25" dur="1000" spd="-100000" fill="hold"/>
                                        <p:tgtEl>
                                          <p:spTgt spid="12"/>
                                        </p:tgtEl>
                                        <p:attrNameLst>
                                          <p:attrName>ppt_x</p:attrName>
                                          <p:attrName>ppt_y</p:attrName>
                                        </p:attrNameLst>
                                      </p:cBhvr>
                                      <p:rCtr x="0" y="2894"/>
                                    </p:animMotion>
                                  </p:childTnLst>
                                </p:cTn>
                              </p:par>
                              <p:par>
                                <p:cTn id="26" presetID="10" presetClass="entr" presetSubtype="0"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35" presetClass="path" presetSubtype="0" decel="100000" fill="hold" grpId="1" nodeType="withEffect">
                                  <p:stCondLst>
                                    <p:cond delay="1000"/>
                                  </p:stCondLst>
                                  <p:childTnLst>
                                    <p:animMotion origin="layout" path="M -4.375E-6 -4.07407E-6 L 0.04493 -4.07407E-6 " pathEditMode="relative" rAng="0" ptsTypes="AA">
                                      <p:cBhvr>
                                        <p:cTn id="30" dur="1250" spd="-100000" fill="hold"/>
                                        <p:tgtEl>
                                          <p:spTgt spid="31"/>
                                        </p:tgtEl>
                                        <p:attrNameLst>
                                          <p:attrName>ppt_x</p:attrName>
                                          <p:attrName>ppt_y</p:attrName>
                                        </p:attrNameLst>
                                      </p:cBhvr>
                                      <p:rCtr x="2240" y="0"/>
                                    </p:animMotion>
                                  </p:childTnLst>
                                </p:cTn>
                              </p:par>
                              <p:par>
                                <p:cTn id="31" presetID="10" presetClass="entr" presetSubtype="0" fill="hold" nodeType="withEffect">
                                  <p:stCondLst>
                                    <p:cond delay="175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64" presetClass="path" presetSubtype="0" decel="100000" fill="hold" nodeType="withEffect">
                                  <p:stCondLst>
                                    <p:cond delay="1750"/>
                                  </p:stCondLst>
                                  <p:childTnLst>
                                    <p:animMotion origin="layout" path="M 5E-6 -3.33333E-6 L 5E-6 0.05811 " pathEditMode="relative" rAng="0" ptsTypes="AA">
                                      <p:cBhvr>
                                        <p:cTn id="35" dur="1000" spd="-100000" fill="hold"/>
                                        <p:tgtEl>
                                          <p:spTgt spid="16"/>
                                        </p:tgtEl>
                                        <p:attrNameLst>
                                          <p:attrName>ppt_x</p:attrName>
                                          <p:attrName>ppt_y</p:attrName>
                                        </p:attrNameLst>
                                      </p:cBhvr>
                                      <p:rCtr x="0" y="2894"/>
                                    </p:animMotion>
                                  </p:childTnLst>
                                </p:cTn>
                              </p:par>
                              <p:par>
                                <p:cTn id="36" presetID="10" presetClass="entr" presetSubtype="0" fill="hold" grpId="0" nodeType="withEffect">
                                  <p:stCondLst>
                                    <p:cond delay="175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par>
                                <p:cTn id="39" presetID="35" presetClass="path" presetSubtype="0" decel="100000" fill="hold" grpId="1" nodeType="withEffect">
                                  <p:stCondLst>
                                    <p:cond delay="1750"/>
                                  </p:stCondLst>
                                  <p:childTnLst>
                                    <p:animMotion origin="layout" path="M -8.33333E-7 3.33333E-6 L 0.04492 3.33333E-6 " pathEditMode="relative" rAng="0" ptsTypes="AA">
                                      <p:cBhvr>
                                        <p:cTn id="40" dur="1250" spd="-100000" fill="hold"/>
                                        <p:tgtEl>
                                          <p:spTgt spid="33"/>
                                        </p:tgtEl>
                                        <p:attrNameLst>
                                          <p:attrName>ppt_x</p:attrName>
                                          <p:attrName>ppt_y</p:attrName>
                                        </p:attrNameLst>
                                      </p:cBhvr>
                                      <p:rCtr x="2240" y="0"/>
                                    </p:animMotion>
                                  </p:childTnLst>
                                </p:cTn>
                              </p:par>
                              <p:par>
                                <p:cTn id="41" presetID="10" presetClass="entr" presetSubtype="0" fill="hold" nodeType="withEffect">
                                  <p:stCondLst>
                                    <p:cond delay="225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childTnLst>
                                </p:cTn>
                              </p:par>
                              <p:par>
                                <p:cTn id="44" presetID="64" presetClass="path" presetSubtype="0" decel="100000" fill="hold" nodeType="withEffect">
                                  <p:stCondLst>
                                    <p:cond delay="2250"/>
                                  </p:stCondLst>
                                  <p:childTnLst>
                                    <p:animMotion origin="layout" path="M 5E-6 -3.33333E-6 L 5E-6 0.05811 " pathEditMode="relative" rAng="0" ptsTypes="AA">
                                      <p:cBhvr>
                                        <p:cTn id="45" dur="1000" spd="-100000" fill="hold"/>
                                        <p:tgtEl>
                                          <p:spTgt spid="20"/>
                                        </p:tgtEl>
                                        <p:attrNameLst>
                                          <p:attrName>ppt_x</p:attrName>
                                          <p:attrName>ppt_y</p:attrName>
                                        </p:attrNameLst>
                                      </p:cBhvr>
                                      <p:rCtr x="0" y="2894"/>
                                    </p:animMotion>
                                  </p:childTnLst>
                                </p:cTn>
                              </p:par>
                              <p:par>
                                <p:cTn id="46" presetID="10" presetClass="entr" presetSubtype="0" fill="hold" grpId="0" nodeType="withEffect">
                                  <p:stCondLst>
                                    <p:cond delay="22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35" presetClass="path" presetSubtype="0" decel="100000" fill="hold" grpId="1" nodeType="withEffect">
                                  <p:stCondLst>
                                    <p:cond delay="2250"/>
                                  </p:stCondLst>
                                  <p:childTnLst>
                                    <p:animMotion origin="layout" path="M -4.375E-6 -4.07407E-6 L 0.04493 -4.07407E-6 " pathEditMode="relative" rAng="0" ptsTypes="AA">
                                      <p:cBhvr>
                                        <p:cTn id="50" dur="1250" spd="-100000" fill="hold"/>
                                        <p:tgtEl>
                                          <p:spTgt spid="32"/>
                                        </p:tgtEl>
                                        <p:attrNameLst>
                                          <p:attrName>ppt_x</p:attrName>
                                          <p:attrName>ppt_y</p:attrName>
                                        </p:attrNameLst>
                                      </p:cBhvr>
                                      <p:rCtr x="2240" y="0"/>
                                    </p:animMotion>
                                  </p:childTnLst>
                                </p:cTn>
                              </p:par>
                              <p:par>
                                <p:cTn id="51" presetID="10" presetClass="entr" presetSubtype="0" fill="hold" grpId="0" nodeType="withEffect">
                                  <p:stCondLst>
                                    <p:cond delay="30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childTnLst>
                                </p:cTn>
                              </p:par>
                              <p:par>
                                <p:cTn id="54" presetID="64" presetClass="path" presetSubtype="0" decel="100000" fill="hold" grpId="1" nodeType="withEffect">
                                  <p:stCondLst>
                                    <p:cond delay="3000"/>
                                  </p:stCondLst>
                                  <p:childTnLst>
                                    <p:animMotion origin="layout" path="M 0 -4.07407E-6 L 0 -0.08657 " pathEditMode="relative" rAng="0" ptsTypes="AA">
                                      <p:cBhvr>
                                        <p:cTn id="55" dur="1000" spd="-100000" fill="hold"/>
                                        <p:tgtEl>
                                          <p:spTgt spid="3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p:bldP spid="6" grpId="1"/>
      <p:bldP spid="10" grpId="0" animBg="1"/>
      <p:bldP spid="10" grpId="1" animBg="1"/>
      <p:bldP spid="31" grpId="0"/>
      <p:bldP spid="31" grpId="1"/>
      <p:bldP spid="32" grpId="0"/>
      <p:bldP spid="32" grpId="1"/>
      <p:bldP spid="33" grpId="0"/>
      <p:bldP spid="33"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25053"/>
            <a:ext cx="12192000" cy="3753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684419" y="2245895"/>
            <a:ext cx="2919663" cy="2919663"/>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219199" y="3064042"/>
            <a:ext cx="1283369" cy="1283369"/>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725550" y="2349427"/>
            <a:ext cx="2423839" cy="1140202"/>
            <a:chOff x="8143731" y="1931262"/>
            <a:chExt cx="2423839" cy="1140202"/>
          </a:xfrm>
        </p:grpSpPr>
        <p:cxnSp>
          <p:nvCxnSpPr>
            <p:cNvPr id="10" name="直接连接符 9"/>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503E0C68-DA60-417A-94AF-3E2A39D1D51A}"/>
                </a:ext>
              </a:extLst>
            </p:cNvPr>
            <p:cNvSpPr txBox="1"/>
            <p:nvPr/>
          </p:nvSpPr>
          <p:spPr>
            <a:xfrm>
              <a:off x="8143731" y="2378967"/>
              <a:ext cx="2423839" cy="692497"/>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2"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3" name="组合 12"/>
          <p:cNvGrpSpPr/>
          <p:nvPr/>
        </p:nvGrpSpPr>
        <p:grpSpPr>
          <a:xfrm>
            <a:off x="5725550" y="4092910"/>
            <a:ext cx="2423839" cy="1140202"/>
            <a:chOff x="8143731" y="1931262"/>
            <a:chExt cx="2423839" cy="1140202"/>
          </a:xfrm>
        </p:grpSpPr>
        <p:cxnSp>
          <p:nvCxnSpPr>
            <p:cNvPr id="14" name="直接连接符 13"/>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 xmlns:a16="http://schemas.microsoft.com/office/drawing/2014/main" id="{503E0C68-DA60-417A-94AF-3E2A39D1D51A}"/>
                </a:ext>
              </a:extLst>
            </p:cNvPr>
            <p:cNvSpPr txBox="1"/>
            <p:nvPr/>
          </p:nvSpPr>
          <p:spPr>
            <a:xfrm>
              <a:off x="8143731" y="2378967"/>
              <a:ext cx="2423839" cy="692497"/>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16"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7" name="组合 16"/>
          <p:cNvGrpSpPr/>
          <p:nvPr/>
        </p:nvGrpSpPr>
        <p:grpSpPr>
          <a:xfrm>
            <a:off x="8820936" y="2349427"/>
            <a:ext cx="2423839" cy="1140202"/>
            <a:chOff x="8143731" y="1931262"/>
            <a:chExt cx="2423839" cy="1140202"/>
          </a:xfrm>
        </p:grpSpPr>
        <p:cxnSp>
          <p:nvCxnSpPr>
            <p:cNvPr id="18" name="直接连接符 17"/>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 xmlns:a16="http://schemas.microsoft.com/office/drawing/2014/main" id="{503E0C68-DA60-417A-94AF-3E2A39D1D51A}"/>
                </a:ext>
              </a:extLst>
            </p:cNvPr>
            <p:cNvSpPr txBox="1"/>
            <p:nvPr/>
          </p:nvSpPr>
          <p:spPr>
            <a:xfrm>
              <a:off x="8143731" y="2378967"/>
              <a:ext cx="2423839" cy="692497"/>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20"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1" name="组合 20"/>
          <p:cNvGrpSpPr/>
          <p:nvPr/>
        </p:nvGrpSpPr>
        <p:grpSpPr>
          <a:xfrm>
            <a:off x="8820936" y="4092910"/>
            <a:ext cx="2423839" cy="1140202"/>
            <a:chOff x="8143731" y="1931262"/>
            <a:chExt cx="2423839" cy="1140202"/>
          </a:xfrm>
        </p:grpSpPr>
        <p:cxnSp>
          <p:nvCxnSpPr>
            <p:cNvPr id="22" name="直接连接符 21"/>
            <p:cNvCxnSpPr/>
            <p:nvPr/>
          </p:nvCxnSpPr>
          <p:spPr>
            <a:xfrm>
              <a:off x="8251006" y="2346456"/>
              <a:ext cx="31244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 xmlns:a16="http://schemas.microsoft.com/office/drawing/2014/main" id="{503E0C68-DA60-417A-94AF-3E2A39D1D51A}"/>
                </a:ext>
              </a:extLst>
            </p:cNvPr>
            <p:cNvSpPr txBox="1"/>
            <p:nvPr/>
          </p:nvSpPr>
          <p:spPr>
            <a:xfrm>
              <a:off x="8143731" y="2378967"/>
              <a:ext cx="2423839" cy="692497"/>
            </a:xfrm>
            <a:prstGeom prst="rect">
              <a:avLst/>
            </a:prstGeom>
            <a:noFill/>
          </p:spPr>
          <p:txBody>
            <a:bodyPr wrap="square" rtlCol="0">
              <a:spAutoFit/>
            </a:bodyPr>
            <a:lstStyle/>
            <a:p>
              <a:pPr algn="just">
                <a:lnSpc>
                  <a:spcPct val="130000"/>
                </a:lnSpc>
              </a:pP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点击输入简要文字解说，解说文字尽量概括精炼，不用多余的文字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修饰简洁</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精</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准点击</a:t>
              </a:r>
              <a:r>
                <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rPr>
                <a:t>输入简要文字</a:t>
              </a:r>
              <a:r>
                <a:rPr lang="zh-CN" altLang="en-US" sz="1000" dirty="0" smtClean="0">
                  <a:solidFill>
                    <a:srgbClr val="686769"/>
                  </a:solidFill>
                  <a:latin typeface="字魂105号-简雅黑" panose="00000500000000000000" pitchFamily="2" charset="-122"/>
                  <a:ea typeface="字魂105号-简雅黑" panose="00000500000000000000" pitchFamily="2" charset="-122"/>
                  <a:cs typeface="+mn-ea"/>
                  <a:sym typeface="+mn-lt"/>
                </a:rPr>
                <a:t>解说解说</a:t>
              </a:r>
              <a:endParaRPr lang="zh-CN" altLang="en-US" sz="1000" dirty="0">
                <a:solidFill>
                  <a:srgbClr val="686769"/>
                </a:solidFill>
                <a:latin typeface="字魂105号-简雅黑" panose="00000500000000000000" pitchFamily="2" charset="-122"/>
                <a:ea typeface="字魂105号-简雅黑" panose="00000500000000000000" pitchFamily="2" charset="-122"/>
                <a:cs typeface="+mn-ea"/>
                <a:sym typeface="+mn-lt"/>
              </a:endParaRPr>
            </a:p>
          </p:txBody>
        </p:sp>
        <p:sp>
          <p:nvSpPr>
            <p:cNvPr id="24" name="TextBox 7">
              <a:extLst>
                <a:ext uri="{FF2B5EF4-FFF2-40B4-BE49-F238E27FC236}">
                  <a16:creationId xmlns="" xmlns:a16="http://schemas.microsoft.com/office/drawing/2014/main" id="{8DE6CD62-A5CF-42EF-B6BB-0447C20B7252}"/>
                </a:ext>
              </a:extLst>
            </p:cNvPr>
            <p:cNvSpPr txBox="1"/>
            <p:nvPr/>
          </p:nvSpPr>
          <p:spPr>
            <a:xfrm>
              <a:off x="8143732" y="1931262"/>
              <a:ext cx="1323439" cy="343877"/>
            </a:xfrm>
            <a:prstGeom prst="rect">
              <a:avLst/>
            </a:prstGeom>
            <a:noFill/>
          </p:spPr>
          <p:txBody>
            <a:bodyPr wrap="square" rtlCol="0">
              <a:spAutoFit/>
            </a:bodyPr>
            <a:lstStyle/>
            <a:p>
              <a:pPr>
                <a:lnSpc>
                  <a:spcPct val="130000"/>
                </a:lnSpc>
              </a:pPr>
              <a:r>
                <a:rPr lang="zh-CN" altLang="en-US" sz="1400" dirty="0" smtClean="0">
                  <a:solidFill>
                    <a:srgbClr val="4F4D50"/>
                  </a:solidFill>
                  <a:latin typeface="字魂105号-简雅黑" panose="00000500000000000000" pitchFamily="2" charset="-122"/>
                  <a:ea typeface="字魂105号-简雅黑" panose="00000500000000000000" pitchFamily="2" charset="-122"/>
                  <a:cs typeface="+mn-ea"/>
                  <a:sym typeface="+mn-lt"/>
                </a:rPr>
                <a:t>需求类别一</a:t>
              </a:r>
              <a:endParaRPr lang="en-US" altLang="zh-CN" sz="1400" dirty="0">
                <a:solidFill>
                  <a:srgbClr val="4F4D50"/>
                </a:solidFill>
                <a:latin typeface="字魂105号-简雅黑" panose="00000500000000000000" pitchFamily="2" charset="-122"/>
                <a:ea typeface="字魂105号-简雅黑" panose="00000500000000000000" pitchFamily="2" charset="-122"/>
                <a:cs typeface="+mn-ea"/>
                <a:sym typeface="+mn-lt"/>
              </a:endParaRPr>
            </a:p>
          </p:txBody>
        </p:sp>
      </p:grpSp>
      <p:sp>
        <p:nvSpPr>
          <p:cNvPr id="25" name="文本框 24"/>
          <p:cNvSpPr txBox="1"/>
          <p:nvPr/>
        </p:nvSpPr>
        <p:spPr>
          <a:xfrm>
            <a:off x="2773643" y="3399874"/>
            <a:ext cx="790601" cy="830997"/>
          </a:xfrm>
          <a:prstGeom prst="rect">
            <a:avLst/>
          </a:prstGeom>
          <a:noFill/>
        </p:spPr>
        <p:txBody>
          <a:bodyPr wrap="none" rtlCol="0">
            <a:spAutoFit/>
          </a:bodyPr>
          <a:lstStyle/>
          <a:p>
            <a:pPr algn="ctr"/>
            <a:r>
              <a:rPr lang="zh-CN" altLang="en-US" sz="2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四大</a:t>
            </a:r>
            <a:endParaRPr lang="en-US" altLang="zh-CN" sz="24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endParaRPr>
          </a:p>
          <a:p>
            <a:pPr algn="ctr"/>
            <a:r>
              <a:rPr lang="zh-CN" altLang="en-US" sz="2400" b="1" dirty="0">
                <a:solidFill>
                  <a:schemeClr val="tx1">
                    <a:lumMod val="85000"/>
                    <a:lumOff val="15000"/>
                  </a:schemeClr>
                </a:solidFill>
                <a:latin typeface="字魂105号-简雅黑" panose="00000500000000000000" pitchFamily="2" charset="-122"/>
                <a:ea typeface="字魂105号-简雅黑" panose="00000500000000000000" pitchFamily="2" charset="-122"/>
              </a:rPr>
              <a:t>项目</a:t>
            </a:r>
          </a:p>
        </p:txBody>
      </p:sp>
      <p:sp>
        <p:nvSpPr>
          <p:cNvPr id="50" name="AutoShape 112"/>
          <p:cNvSpPr/>
          <p:nvPr/>
        </p:nvSpPr>
        <p:spPr bwMode="auto">
          <a:xfrm>
            <a:off x="1613367" y="3357809"/>
            <a:ext cx="408787" cy="40698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chemeClr val="bg1"/>
            </a:solidFill>
          </a:ln>
          <a:effectLst/>
        </p:spPr>
        <p:txBody>
          <a:bodyPr lIns="19050" tIns="19050" rIns="19050" bIns="19050" anchor="ctr"/>
          <a:lstStyle/>
          <a:p>
            <a:pPr marL="0" marR="0" lvl="0" indent="0" algn="ctr" defTabSz="228600" eaLnBrk="1" fontAlgn="base" latinLnBrk="0" hangingPunct="0">
              <a:lnSpc>
                <a:spcPct val="13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方正黑体简体" panose="02010601030101010101" pitchFamily="2" charset="-122"/>
              <a:ea typeface="方正黑体简体" panose="02010601030101010101" pitchFamily="2" charset="-122"/>
              <a:cs typeface="+mn-ea"/>
              <a:sym typeface="+mn-lt"/>
            </a:endParaRPr>
          </a:p>
        </p:txBody>
      </p:sp>
      <p:grpSp>
        <p:nvGrpSpPr>
          <p:cNvPr id="56" name="组合 55"/>
          <p:cNvGrpSpPr/>
          <p:nvPr/>
        </p:nvGrpSpPr>
        <p:grpSpPr>
          <a:xfrm>
            <a:off x="2502566" y="1764631"/>
            <a:ext cx="1283369" cy="1283369"/>
            <a:chOff x="2502566" y="1764631"/>
            <a:chExt cx="1283369" cy="1283369"/>
          </a:xfrm>
          <a:effectLst>
            <a:outerShdw blurRad="101600" dist="38100" dir="2700000" algn="tl" rotWithShape="0">
              <a:prstClr val="black">
                <a:alpha val="25000"/>
              </a:prstClr>
            </a:outerShdw>
          </a:effectLst>
        </p:grpSpPr>
        <p:sp>
          <p:nvSpPr>
            <p:cNvPr id="4" name="椭圆 3"/>
            <p:cNvSpPr/>
            <p:nvPr/>
          </p:nvSpPr>
          <p:spPr>
            <a:xfrm>
              <a:off x="2502566" y="1764631"/>
              <a:ext cx="1283369" cy="1283369"/>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58"/>
            <p:cNvSpPr>
              <a:spLocks noEditPoints="1"/>
            </p:cNvSpPr>
            <p:nvPr/>
          </p:nvSpPr>
          <p:spPr bwMode="auto">
            <a:xfrm>
              <a:off x="2932136" y="2037291"/>
              <a:ext cx="379364" cy="392700"/>
            </a:xfrm>
            <a:custGeom>
              <a:avLst/>
              <a:gdLst>
                <a:gd name="T0" fmla="*/ 107 w 108"/>
                <a:gd name="T1" fmla="*/ 7 h 112"/>
                <a:gd name="T2" fmla="*/ 108 w 108"/>
                <a:gd name="T3" fmla="*/ 4 h 112"/>
                <a:gd name="T4" fmla="*/ 105 w 108"/>
                <a:gd name="T5" fmla="*/ 0 h 112"/>
                <a:gd name="T6" fmla="*/ 104 w 108"/>
                <a:gd name="T7" fmla="*/ 0 h 112"/>
                <a:gd name="T8" fmla="*/ 4 w 108"/>
                <a:gd name="T9" fmla="*/ 0 h 112"/>
                <a:gd name="T10" fmla="*/ 1 w 108"/>
                <a:gd name="T11" fmla="*/ 1 h 112"/>
                <a:gd name="T12" fmla="*/ 1 w 108"/>
                <a:gd name="T13" fmla="*/ 7 h 112"/>
                <a:gd name="T14" fmla="*/ 52 w 108"/>
                <a:gd name="T15" fmla="*/ 70 h 112"/>
                <a:gd name="T16" fmla="*/ 52 w 108"/>
                <a:gd name="T17" fmla="*/ 104 h 112"/>
                <a:gd name="T18" fmla="*/ 36 w 108"/>
                <a:gd name="T19" fmla="*/ 104 h 112"/>
                <a:gd name="T20" fmla="*/ 32 w 108"/>
                <a:gd name="T21" fmla="*/ 108 h 112"/>
                <a:gd name="T22" fmla="*/ 36 w 108"/>
                <a:gd name="T23" fmla="*/ 112 h 112"/>
                <a:gd name="T24" fmla="*/ 76 w 108"/>
                <a:gd name="T25" fmla="*/ 112 h 112"/>
                <a:gd name="T26" fmla="*/ 80 w 108"/>
                <a:gd name="T27" fmla="*/ 108 h 112"/>
                <a:gd name="T28" fmla="*/ 76 w 108"/>
                <a:gd name="T29" fmla="*/ 104 h 112"/>
                <a:gd name="T30" fmla="*/ 60 w 108"/>
                <a:gd name="T31" fmla="*/ 104 h 112"/>
                <a:gd name="T32" fmla="*/ 60 w 108"/>
                <a:gd name="T33" fmla="*/ 69 h 112"/>
                <a:gd name="T34" fmla="*/ 107 w 108"/>
                <a:gd name="T35" fmla="*/ 7 h 112"/>
                <a:gd name="T36" fmla="*/ 56 w 108"/>
                <a:gd name="T37" fmla="*/ 62 h 112"/>
                <a:gd name="T38" fmla="*/ 12 w 108"/>
                <a:gd name="T39" fmla="*/ 8 h 112"/>
                <a:gd name="T40" fmla="*/ 96 w 108"/>
                <a:gd name="T41" fmla="*/ 8 h 112"/>
                <a:gd name="T42" fmla="*/ 56 w 108"/>
                <a:gd name="T43" fmla="*/ 6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2">
                  <a:moveTo>
                    <a:pt x="107" y="7"/>
                  </a:moveTo>
                  <a:cubicBezTo>
                    <a:pt x="107" y="6"/>
                    <a:pt x="108" y="5"/>
                    <a:pt x="108" y="4"/>
                  </a:cubicBezTo>
                  <a:cubicBezTo>
                    <a:pt x="108" y="2"/>
                    <a:pt x="107" y="1"/>
                    <a:pt x="105" y="0"/>
                  </a:cubicBezTo>
                  <a:cubicBezTo>
                    <a:pt x="105" y="0"/>
                    <a:pt x="104" y="0"/>
                    <a:pt x="104" y="0"/>
                  </a:cubicBezTo>
                  <a:cubicBezTo>
                    <a:pt x="4" y="0"/>
                    <a:pt x="4" y="0"/>
                    <a:pt x="4" y="0"/>
                  </a:cubicBezTo>
                  <a:cubicBezTo>
                    <a:pt x="3" y="0"/>
                    <a:pt x="2" y="0"/>
                    <a:pt x="1" y="1"/>
                  </a:cubicBezTo>
                  <a:cubicBezTo>
                    <a:pt x="0" y="3"/>
                    <a:pt x="0" y="5"/>
                    <a:pt x="1" y="7"/>
                  </a:cubicBezTo>
                  <a:cubicBezTo>
                    <a:pt x="52" y="70"/>
                    <a:pt x="52" y="70"/>
                    <a:pt x="52" y="70"/>
                  </a:cubicBezTo>
                  <a:cubicBezTo>
                    <a:pt x="52" y="104"/>
                    <a:pt x="52" y="104"/>
                    <a:pt x="52" y="104"/>
                  </a:cubicBezTo>
                  <a:cubicBezTo>
                    <a:pt x="36" y="104"/>
                    <a:pt x="36" y="104"/>
                    <a:pt x="36" y="104"/>
                  </a:cubicBezTo>
                  <a:cubicBezTo>
                    <a:pt x="34" y="104"/>
                    <a:pt x="32" y="106"/>
                    <a:pt x="32" y="108"/>
                  </a:cubicBezTo>
                  <a:cubicBezTo>
                    <a:pt x="32" y="110"/>
                    <a:pt x="34" y="112"/>
                    <a:pt x="36" y="112"/>
                  </a:cubicBezTo>
                  <a:cubicBezTo>
                    <a:pt x="76" y="112"/>
                    <a:pt x="76" y="112"/>
                    <a:pt x="76" y="112"/>
                  </a:cubicBezTo>
                  <a:cubicBezTo>
                    <a:pt x="78" y="112"/>
                    <a:pt x="80" y="110"/>
                    <a:pt x="80" y="108"/>
                  </a:cubicBezTo>
                  <a:cubicBezTo>
                    <a:pt x="80" y="106"/>
                    <a:pt x="78" y="104"/>
                    <a:pt x="76" y="104"/>
                  </a:cubicBezTo>
                  <a:cubicBezTo>
                    <a:pt x="60" y="104"/>
                    <a:pt x="60" y="104"/>
                    <a:pt x="60" y="104"/>
                  </a:cubicBezTo>
                  <a:cubicBezTo>
                    <a:pt x="60" y="69"/>
                    <a:pt x="60" y="69"/>
                    <a:pt x="60" y="69"/>
                  </a:cubicBezTo>
                  <a:lnTo>
                    <a:pt x="107" y="7"/>
                  </a:lnTo>
                  <a:close/>
                  <a:moveTo>
                    <a:pt x="56" y="62"/>
                  </a:moveTo>
                  <a:cubicBezTo>
                    <a:pt x="12" y="8"/>
                    <a:pt x="12" y="8"/>
                    <a:pt x="12" y="8"/>
                  </a:cubicBezTo>
                  <a:cubicBezTo>
                    <a:pt x="96" y="8"/>
                    <a:pt x="96" y="8"/>
                    <a:pt x="96" y="8"/>
                  </a:cubicBezTo>
                  <a:lnTo>
                    <a:pt x="56" y="62"/>
                  </a:ln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pPr>
                <a:lnSpc>
                  <a:spcPct val="130000"/>
                </a:lnSpc>
              </a:pPr>
              <a:endParaRPr lang="zh-CN" altLang="en-US" dirty="0">
                <a:solidFill>
                  <a:prstClr val="black">
                    <a:lumMod val="75000"/>
                    <a:lumOff val="25000"/>
                  </a:prstClr>
                </a:solidFill>
                <a:latin typeface="方正黑体简体" panose="02010601030101010101" pitchFamily="2" charset="-122"/>
                <a:ea typeface="方正黑体简体" panose="02010601030101010101" pitchFamily="2" charset="-122"/>
                <a:cs typeface="+mn-ea"/>
                <a:sym typeface="+mn-lt"/>
              </a:endParaRPr>
            </a:p>
          </p:txBody>
        </p:sp>
        <p:sp>
          <p:nvSpPr>
            <p:cNvPr id="51" name="文本框 50"/>
            <p:cNvSpPr txBox="1"/>
            <p:nvPr/>
          </p:nvSpPr>
          <p:spPr>
            <a:xfrm>
              <a:off x="2653817" y="2535632"/>
              <a:ext cx="954107" cy="246221"/>
            </a:xfrm>
            <a:prstGeom prst="rect">
              <a:avLst/>
            </a:prstGeom>
            <a:noFill/>
          </p:spPr>
          <p:txBody>
            <a:bodyPr wrap="none" rtlCol="0">
              <a:spAutoFit/>
            </a:bodyPr>
            <a:lstStyle/>
            <a:p>
              <a:pPr algn="ctr"/>
              <a:r>
                <a:rPr lang="zh-CN" altLang="en-US" sz="1000" dirty="0" smtClean="0">
                  <a:solidFill>
                    <a:schemeClr val="bg1"/>
                  </a:solidFill>
                  <a:latin typeface="字魂105号-简雅黑" panose="00000500000000000000" pitchFamily="2" charset="-122"/>
                  <a:ea typeface="字魂105号-简雅黑" panose="00000500000000000000" pitchFamily="2" charset="-122"/>
                </a:rPr>
                <a:t>资源参考指数</a:t>
              </a:r>
              <a:endParaRPr lang="zh-CN" altLang="en-US" sz="10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58" name="组合 57"/>
          <p:cNvGrpSpPr/>
          <p:nvPr/>
        </p:nvGrpSpPr>
        <p:grpSpPr>
          <a:xfrm>
            <a:off x="3850102" y="3064042"/>
            <a:ext cx="1283369" cy="1283369"/>
            <a:chOff x="3850102" y="3064042"/>
            <a:chExt cx="1283369" cy="1283369"/>
          </a:xfrm>
          <a:effectLst>
            <a:outerShdw blurRad="101600" dist="38100" dir="2700000" algn="tl" rotWithShape="0">
              <a:prstClr val="black">
                <a:alpha val="25000"/>
              </a:prstClr>
            </a:outerShdw>
          </a:effectLst>
        </p:grpSpPr>
        <p:sp>
          <p:nvSpPr>
            <p:cNvPr id="8" name="椭圆 7"/>
            <p:cNvSpPr/>
            <p:nvPr/>
          </p:nvSpPr>
          <p:spPr>
            <a:xfrm>
              <a:off x="3850102" y="3064042"/>
              <a:ext cx="1283369" cy="1283369"/>
            </a:xfrm>
            <a:prstGeom prst="ellipse">
              <a:avLst/>
            </a:prstGeom>
            <a:gradFill>
              <a:gsLst>
                <a:gs pos="0">
                  <a:schemeClr val="tx1">
                    <a:lumMod val="50000"/>
                    <a:lumOff val="50000"/>
                  </a:schemeClr>
                </a:gs>
                <a:gs pos="100000">
                  <a:schemeClr val="tx1">
                    <a:lumMod val="85000"/>
                    <a:lumOff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AutoShape 126"/>
            <p:cNvSpPr/>
            <p:nvPr/>
          </p:nvSpPr>
          <p:spPr bwMode="auto">
            <a:xfrm>
              <a:off x="4308928" y="3348604"/>
              <a:ext cx="407425" cy="4074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solidFill>
                <a:schemeClr val="bg1"/>
              </a:solidFill>
            </a:ln>
            <a:effectLst/>
          </p:spPr>
          <p:txBody>
            <a:bodyPr lIns="19050" tIns="19050" rIns="19050" bIns="19050" anchor="ctr"/>
            <a:lstStyle/>
            <a:p>
              <a:pPr marL="0" marR="0" lvl="0" indent="0" algn="ctr" defTabSz="228600" eaLnBrk="1" fontAlgn="base" latinLnBrk="0" hangingPunct="0">
                <a:lnSpc>
                  <a:spcPct val="13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方正黑体简体" panose="02010601030101010101" pitchFamily="2" charset="-122"/>
                <a:ea typeface="方正黑体简体" panose="02010601030101010101" pitchFamily="2" charset="-122"/>
                <a:cs typeface="+mn-ea"/>
                <a:sym typeface="+mn-lt"/>
              </a:endParaRPr>
            </a:p>
          </p:txBody>
        </p:sp>
        <p:sp>
          <p:nvSpPr>
            <p:cNvPr id="52" name="文本框 51"/>
            <p:cNvSpPr txBox="1"/>
            <p:nvPr/>
          </p:nvSpPr>
          <p:spPr>
            <a:xfrm>
              <a:off x="4032838" y="3877736"/>
              <a:ext cx="954107" cy="246221"/>
            </a:xfrm>
            <a:prstGeom prst="rect">
              <a:avLst/>
            </a:prstGeom>
            <a:noFill/>
          </p:spPr>
          <p:txBody>
            <a:bodyPr wrap="none" rtlCol="0">
              <a:spAutoFit/>
            </a:bodyPr>
            <a:lstStyle/>
            <a:p>
              <a:pPr algn="ctr"/>
              <a:r>
                <a:rPr lang="zh-CN" altLang="en-US" sz="1000" dirty="0" smtClean="0">
                  <a:solidFill>
                    <a:schemeClr val="bg1"/>
                  </a:solidFill>
                  <a:latin typeface="字魂105号-简雅黑" panose="00000500000000000000" pitchFamily="2" charset="-122"/>
                  <a:ea typeface="字魂105号-简雅黑" panose="00000500000000000000" pitchFamily="2" charset="-122"/>
                </a:rPr>
                <a:t>资源参考指数</a:t>
              </a:r>
              <a:endParaRPr lang="zh-CN" altLang="en-US" sz="1000" dirty="0">
                <a:solidFill>
                  <a:schemeClr val="bg1"/>
                </a:solidFill>
                <a:latin typeface="字魂105号-简雅黑" panose="00000500000000000000" pitchFamily="2" charset="-122"/>
                <a:ea typeface="字魂105号-简雅黑" panose="00000500000000000000" pitchFamily="2" charset="-122"/>
              </a:endParaRPr>
            </a:p>
          </p:txBody>
        </p:sp>
      </p:grpSp>
      <p:sp>
        <p:nvSpPr>
          <p:cNvPr id="53" name="文本框 52"/>
          <p:cNvSpPr txBox="1"/>
          <p:nvPr/>
        </p:nvSpPr>
        <p:spPr>
          <a:xfrm>
            <a:off x="1378106" y="3877736"/>
            <a:ext cx="954107" cy="246221"/>
          </a:xfrm>
          <a:prstGeom prst="rect">
            <a:avLst/>
          </a:prstGeom>
          <a:noFill/>
        </p:spPr>
        <p:txBody>
          <a:bodyPr wrap="none" rtlCol="0">
            <a:spAutoFit/>
          </a:bodyPr>
          <a:lstStyle/>
          <a:p>
            <a:pPr algn="ctr"/>
            <a:r>
              <a:rPr lang="zh-CN" altLang="en-US" sz="1000" dirty="0" smtClean="0">
                <a:solidFill>
                  <a:schemeClr val="bg1"/>
                </a:solidFill>
                <a:latin typeface="字魂105号-简雅黑" panose="00000500000000000000" pitchFamily="2" charset="-122"/>
                <a:ea typeface="字魂105号-简雅黑" panose="00000500000000000000" pitchFamily="2" charset="-122"/>
              </a:rPr>
              <a:t>资源参考指数</a:t>
            </a:r>
            <a:endParaRPr lang="zh-CN" altLang="en-US" sz="1000" dirty="0">
              <a:solidFill>
                <a:schemeClr val="bg1"/>
              </a:solidFill>
              <a:latin typeface="字魂105号-简雅黑" panose="00000500000000000000" pitchFamily="2" charset="-122"/>
              <a:ea typeface="字魂105号-简雅黑" panose="00000500000000000000" pitchFamily="2" charset="-122"/>
            </a:endParaRPr>
          </a:p>
        </p:txBody>
      </p:sp>
      <p:grpSp>
        <p:nvGrpSpPr>
          <p:cNvPr id="57" name="组合 56"/>
          <p:cNvGrpSpPr/>
          <p:nvPr/>
        </p:nvGrpSpPr>
        <p:grpSpPr>
          <a:xfrm>
            <a:off x="2502566" y="4523873"/>
            <a:ext cx="1283369" cy="1283369"/>
            <a:chOff x="2502566" y="4523873"/>
            <a:chExt cx="1283369" cy="1283369"/>
          </a:xfrm>
          <a:effectLst>
            <a:outerShdw blurRad="101600" dist="38100" dir="2700000" algn="tl" rotWithShape="0">
              <a:prstClr val="black">
                <a:alpha val="25000"/>
              </a:prstClr>
            </a:outerShdw>
          </a:effectLst>
        </p:grpSpPr>
        <p:sp>
          <p:nvSpPr>
            <p:cNvPr id="6" name="椭圆 5"/>
            <p:cNvSpPr/>
            <p:nvPr/>
          </p:nvSpPr>
          <p:spPr>
            <a:xfrm>
              <a:off x="2502566" y="4523873"/>
              <a:ext cx="1283369" cy="1283369"/>
            </a:xfrm>
            <a:prstGeom prst="ellipse">
              <a:avLst/>
            </a:prstGeom>
            <a:gradFill>
              <a:gsLst>
                <a:gs pos="0">
                  <a:srgbClr val="88CB40"/>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AutoShape 59"/>
            <p:cNvSpPr/>
            <p:nvPr/>
          </p:nvSpPr>
          <p:spPr bwMode="auto">
            <a:xfrm>
              <a:off x="2897239" y="4816764"/>
              <a:ext cx="408787" cy="4069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solidFill>
                <a:schemeClr val="bg1"/>
              </a:solidFill>
            </a:ln>
            <a:effectLst/>
          </p:spPr>
          <p:txBody>
            <a:bodyPr lIns="19050" tIns="19050" rIns="19050" bIns="19050" anchor="ctr"/>
            <a:lstStyle/>
            <a:p>
              <a:pPr marL="0" marR="0" lvl="0" indent="0" algn="ctr" defTabSz="228600" eaLnBrk="1" fontAlgn="base" latinLnBrk="0" hangingPunct="0">
                <a:lnSpc>
                  <a:spcPct val="13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方正黑体简体" panose="02010601030101010101" pitchFamily="2" charset="-122"/>
                <a:ea typeface="方正黑体简体" panose="02010601030101010101" pitchFamily="2" charset="-122"/>
                <a:cs typeface="+mn-ea"/>
                <a:sym typeface="+mn-lt"/>
              </a:endParaRPr>
            </a:p>
          </p:txBody>
        </p:sp>
        <p:sp>
          <p:nvSpPr>
            <p:cNvPr id="55" name="文本框 54"/>
            <p:cNvSpPr txBox="1"/>
            <p:nvPr/>
          </p:nvSpPr>
          <p:spPr>
            <a:xfrm>
              <a:off x="2653817" y="5350586"/>
              <a:ext cx="954107" cy="246221"/>
            </a:xfrm>
            <a:prstGeom prst="rect">
              <a:avLst/>
            </a:prstGeom>
            <a:noFill/>
          </p:spPr>
          <p:txBody>
            <a:bodyPr wrap="none" rtlCol="0">
              <a:spAutoFit/>
            </a:bodyPr>
            <a:lstStyle/>
            <a:p>
              <a:pPr algn="ctr"/>
              <a:r>
                <a:rPr lang="zh-CN" altLang="en-US" sz="1000" dirty="0" smtClean="0">
                  <a:solidFill>
                    <a:schemeClr val="bg1"/>
                  </a:solidFill>
                  <a:latin typeface="字魂105号-简雅黑" panose="00000500000000000000" pitchFamily="2" charset="-122"/>
                  <a:ea typeface="字魂105号-简雅黑" panose="00000500000000000000" pitchFamily="2" charset="-122"/>
                </a:rPr>
                <a:t>资源参考指数</a:t>
              </a:r>
              <a:endParaRPr lang="zh-CN" altLang="en-US" sz="10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39" name="组合 38"/>
          <p:cNvGrpSpPr/>
          <p:nvPr/>
        </p:nvGrpSpPr>
        <p:grpSpPr>
          <a:xfrm>
            <a:off x="3320458" y="458741"/>
            <a:ext cx="5572519" cy="785143"/>
            <a:chOff x="1679798" y="438128"/>
            <a:chExt cx="5572519" cy="785143"/>
          </a:xfrm>
        </p:grpSpPr>
        <p:sp>
          <p:nvSpPr>
            <p:cNvPr id="40" name="文本框 39"/>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项目工作概述</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1" name="文本框 40"/>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31103055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animEffect transition="in" filter="fade">
                                      <p:cBhvr>
                                        <p:cTn id="13" dur="500"/>
                                        <p:tgtEl>
                                          <p:spTgt spid="5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53" presetClass="entr" presetSubtype="16"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par>
                                <p:cTn id="34" presetID="53" presetClass="entr" presetSubtype="16"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Effect transition="in" filter="fade">
                                      <p:cBhvr>
                                        <p:cTn id="38" dur="500"/>
                                        <p:tgtEl>
                                          <p:spTgt spid="5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childTnLst>
                                </p:cTn>
                              </p:par>
                              <p:par>
                                <p:cTn id="44" presetID="53" presetClass="entr" presetSubtype="16"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Effect transition="in" filter="fade">
                                      <p:cBhvr>
                                        <p:cTn id="48" dur="500"/>
                                        <p:tgtEl>
                                          <p:spTgt spid="57"/>
                                        </p:tgtEl>
                                      </p:cBhvr>
                                    </p:animEffect>
                                  </p:childTnLst>
                                </p:cTn>
                              </p:par>
                            </p:childTnLst>
                          </p:cTn>
                        </p:par>
                        <p:par>
                          <p:cTn id="49" fill="hold">
                            <p:stCondLst>
                              <p:cond delay="1000"/>
                            </p:stCondLst>
                            <p:childTnLst>
                              <p:par>
                                <p:cTn id="50" presetID="2" presetClass="entr" presetSubtype="2"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1+#ppt_w/2"/>
                                          </p:val>
                                        </p:tav>
                                        <p:tav tm="100000">
                                          <p:val>
                                            <p:strVal val="#ppt_x"/>
                                          </p:val>
                                        </p:tav>
                                      </p:tavLst>
                                    </p:anim>
                                    <p:anim calcmode="lin" valueType="num">
                                      <p:cBhvr additive="base">
                                        <p:cTn id="53" dur="500" fill="hold"/>
                                        <p:tgtEl>
                                          <p:spTgt spid="9"/>
                                        </p:tgtEl>
                                        <p:attrNameLst>
                                          <p:attrName>ppt_y</p:attrName>
                                        </p:attrNameLst>
                                      </p:cBhvr>
                                      <p:tavLst>
                                        <p:tav tm="0">
                                          <p:val>
                                            <p:strVal val="#ppt_y"/>
                                          </p:val>
                                        </p:tav>
                                        <p:tav tm="100000">
                                          <p:val>
                                            <p:strVal val="#ppt_y"/>
                                          </p:val>
                                        </p:tav>
                                      </p:tavLst>
                                    </p:anim>
                                  </p:childTnLst>
                                </p:cTn>
                              </p:par>
                            </p:childTnLst>
                          </p:cTn>
                        </p:par>
                        <p:par>
                          <p:cTn id="54" fill="hold">
                            <p:stCondLst>
                              <p:cond delay="1500"/>
                            </p:stCondLst>
                            <p:childTnLst>
                              <p:par>
                                <p:cTn id="55" presetID="2" presetClass="entr" presetSubtype="2"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2000"/>
                            </p:stCondLst>
                            <p:childTnLst>
                              <p:par>
                                <p:cTn id="60" presetID="2" presetClass="entr" presetSubtype="2"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1+#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2500"/>
                            </p:stCondLst>
                            <p:childTnLst>
                              <p:par>
                                <p:cTn id="65" presetID="2" presetClass="entr" presetSubtype="2"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1+#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25" grpId="0"/>
      <p:bldP spid="50" grpId="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弧形箭头 19">
            <a:extLst>
              <a:ext uri="{FF2B5EF4-FFF2-40B4-BE49-F238E27FC236}">
                <a16:creationId xmlns:a16="http://schemas.microsoft.com/office/drawing/2014/main" xmlns="" id="{AC78963A-F832-43A8-A306-BF622CD7BFC1}"/>
              </a:ext>
            </a:extLst>
          </p:cNvPr>
          <p:cNvSpPr/>
          <p:nvPr/>
        </p:nvSpPr>
        <p:spPr>
          <a:xfrm>
            <a:off x="4302930" y="1987270"/>
            <a:ext cx="1199214" cy="3193325"/>
          </a:xfrm>
          <a:prstGeom prst="curvedRightArrow">
            <a:avLst>
              <a:gd name="adj1" fmla="val 17641"/>
              <a:gd name="adj2" fmla="val 50000"/>
              <a:gd name="adj3" fmla="val 25000"/>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105号-简雅黑" panose="00000500000000000000" pitchFamily="2" charset="-122"/>
              <a:ea typeface="字魂105号-简雅黑" panose="00000500000000000000" pitchFamily="2" charset="-122"/>
            </a:endParaRPr>
          </a:p>
        </p:txBody>
      </p:sp>
      <p:sp>
        <p:nvSpPr>
          <p:cNvPr id="5" name="左弧形箭头 20">
            <a:extLst>
              <a:ext uri="{FF2B5EF4-FFF2-40B4-BE49-F238E27FC236}">
                <a16:creationId xmlns:a16="http://schemas.microsoft.com/office/drawing/2014/main" xmlns="" id="{3A8259A9-EAE1-4FB4-8271-7A89A447557C}"/>
              </a:ext>
            </a:extLst>
          </p:cNvPr>
          <p:cNvSpPr/>
          <p:nvPr/>
        </p:nvSpPr>
        <p:spPr>
          <a:xfrm flipH="1" flipV="1">
            <a:off x="6259982" y="1745446"/>
            <a:ext cx="1199214" cy="3193325"/>
          </a:xfrm>
          <a:prstGeom prst="curvedRightArrow">
            <a:avLst>
              <a:gd name="adj1" fmla="val 17641"/>
              <a:gd name="adj2" fmla="val 50000"/>
              <a:gd name="adj3" fmla="val 25000"/>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6" name="椭圆 5">
            <a:extLst>
              <a:ext uri="{FF2B5EF4-FFF2-40B4-BE49-F238E27FC236}">
                <a16:creationId xmlns:a16="http://schemas.microsoft.com/office/drawing/2014/main" xmlns="" id="{58714B90-F4F9-4866-981F-0BE0255B207E}"/>
              </a:ext>
            </a:extLst>
          </p:cNvPr>
          <p:cNvSpPr/>
          <p:nvPr/>
        </p:nvSpPr>
        <p:spPr>
          <a:xfrm>
            <a:off x="4686738" y="2274756"/>
            <a:ext cx="2360806" cy="2360806"/>
          </a:xfrm>
          <a:prstGeom prst="ellipse">
            <a:avLst/>
          </a:prstGeom>
          <a:blipFill dpi="0" rotWithShape="1">
            <a:blip r:embed="rId3" cstate="print">
              <a:extLst>
                <a:ext uri="{28A0092B-C50C-407E-A947-70E740481C1C}">
                  <a14:useLocalDpi xmlns:a14="http://schemas.microsoft.com/office/drawing/2010/main" val="0"/>
                </a:ext>
              </a:extLst>
            </a:blip>
            <a:srcRect/>
            <a:stretch>
              <a:fillRect l="-25000" r="-25000"/>
            </a:stretch>
          </a:blipFill>
          <a:ln w="57150">
            <a:solidFill>
              <a:schemeClr val="bg1"/>
            </a:solid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
        <p:nvSpPr>
          <p:cNvPr id="7" name="TextBox 22">
            <a:extLst>
              <a:ext uri="{FF2B5EF4-FFF2-40B4-BE49-F238E27FC236}">
                <a16:creationId xmlns:a16="http://schemas.microsoft.com/office/drawing/2014/main" xmlns="" id="{ABAB3F42-899F-4F37-8612-4BE45C02B3F2}"/>
              </a:ext>
            </a:extLst>
          </p:cNvPr>
          <p:cNvSpPr txBox="1"/>
          <p:nvPr/>
        </p:nvSpPr>
        <p:spPr>
          <a:xfrm>
            <a:off x="1199458" y="3290571"/>
            <a:ext cx="2419236" cy="81253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加强校企合作</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加大招工宣传、争取政府资源</a:t>
            </a:r>
          </a:p>
        </p:txBody>
      </p:sp>
      <p:sp>
        <p:nvSpPr>
          <p:cNvPr id="9" name="TextBox 24">
            <a:extLst>
              <a:ext uri="{FF2B5EF4-FFF2-40B4-BE49-F238E27FC236}">
                <a16:creationId xmlns:a16="http://schemas.microsoft.com/office/drawing/2014/main" xmlns="" id="{B034D072-A14F-4625-A0C4-1AAA12E9539F}"/>
              </a:ext>
            </a:extLst>
          </p:cNvPr>
          <p:cNvSpPr txBox="1"/>
          <p:nvPr/>
        </p:nvSpPr>
        <p:spPr>
          <a:xfrm>
            <a:off x="8098627" y="3321257"/>
            <a:ext cx="3133089" cy="129266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结合</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劳动合同法</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梳理人力资源管理业务流程</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建立健全人力资源管理制度体系 ，拟定</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人事管理制度</a:t>
            </a:r>
            <a:r>
              <a:rPr lang="en-US" altLang="zh-CN"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完善员工福利、员工激励等三项制度</a:t>
            </a:r>
          </a:p>
        </p:txBody>
      </p:sp>
      <p:grpSp>
        <p:nvGrpSpPr>
          <p:cNvPr id="42" name="组合 41">
            <a:extLst>
              <a:ext uri="{FF2B5EF4-FFF2-40B4-BE49-F238E27FC236}">
                <a16:creationId xmlns:a16="http://schemas.microsoft.com/office/drawing/2014/main" xmlns="" id="{12E043BF-F796-4F80-88BD-44A44D5C7F2E}"/>
              </a:ext>
            </a:extLst>
          </p:cNvPr>
          <p:cNvGrpSpPr/>
          <p:nvPr/>
        </p:nvGrpSpPr>
        <p:grpSpPr>
          <a:xfrm>
            <a:off x="1176439" y="2569890"/>
            <a:ext cx="2487060" cy="482177"/>
            <a:chOff x="964740" y="2157253"/>
            <a:chExt cx="2487060" cy="482177"/>
          </a:xfrm>
        </p:grpSpPr>
        <p:sp>
          <p:nvSpPr>
            <p:cNvPr id="43" name="矩形: 圆角 42">
              <a:extLst>
                <a:ext uri="{FF2B5EF4-FFF2-40B4-BE49-F238E27FC236}">
                  <a16:creationId xmlns:a16="http://schemas.microsoft.com/office/drawing/2014/main" xmlns="" id="{2A00A6A0-4B11-4B05-A9FD-8B2F6CD2B602}"/>
                </a:ext>
              </a:extLst>
            </p:cNvPr>
            <p:cNvSpPr/>
            <p:nvPr/>
          </p:nvSpPr>
          <p:spPr>
            <a:xfrm>
              <a:off x="964740" y="2157253"/>
              <a:ext cx="2487060" cy="482177"/>
            </a:xfrm>
            <a:prstGeom prst="roundRect">
              <a:avLst>
                <a:gd name="adj" fmla="val 50000"/>
              </a:avLst>
            </a:prstGeom>
            <a:gradFill flip="none" rotWithShape="1">
              <a:gsLst>
                <a:gs pos="0">
                  <a:srgbClr val="88CB40"/>
                </a:gs>
                <a:gs pos="100000">
                  <a:srgbClr val="25846A"/>
                </a:gs>
              </a:gsLst>
              <a:lin ang="27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4" name="矩形 43">
              <a:extLst>
                <a:ext uri="{FF2B5EF4-FFF2-40B4-BE49-F238E27FC236}">
                  <a16:creationId xmlns:a16="http://schemas.microsoft.com/office/drawing/2014/main" xmlns="" id="{9459A8A0-2AE1-47AE-B88A-455A92FDEDFB}"/>
                </a:ext>
              </a:extLst>
            </p:cNvPr>
            <p:cNvSpPr/>
            <p:nvPr/>
          </p:nvSpPr>
          <p:spPr>
            <a:xfrm>
              <a:off x="1388889" y="2208378"/>
              <a:ext cx="1569661" cy="369332"/>
            </a:xfrm>
            <a:prstGeom prst="rect">
              <a:avLst/>
            </a:prstGeom>
          </p:spPr>
          <p:txBody>
            <a:bodyPr wrap="none">
              <a:spAutoFit/>
            </a:bodyPr>
            <a:lstStyle/>
            <a:p>
              <a:pPr algn="ctr"/>
              <a:r>
                <a:rPr lang="zh-CN" altLang="en-US" dirty="0" smtClean="0">
                  <a:solidFill>
                    <a:schemeClr val="bg1"/>
                  </a:solidFill>
                  <a:latin typeface="字魂105号-简雅黑" panose="00000500000000000000" pitchFamily="2" charset="-122"/>
                  <a:ea typeface="字魂105号-简雅黑" panose="00000500000000000000" pitchFamily="2" charset="-122"/>
                </a:rPr>
                <a:t>项目管理工作</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5" name="组合 44">
            <a:extLst>
              <a:ext uri="{FF2B5EF4-FFF2-40B4-BE49-F238E27FC236}">
                <a16:creationId xmlns:a16="http://schemas.microsoft.com/office/drawing/2014/main" xmlns="" id="{809D5B6D-D4EE-4BBD-B770-B273179E5E8A}"/>
              </a:ext>
            </a:extLst>
          </p:cNvPr>
          <p:cNvGrpSpPr/>
          <p:nvPr/>
        </p:nvGrpSpPr>
        <p:grpSpPr>
          <a:xfrm>
            <a:off x="8217034" y="2569890"/>
            <a:ext cx="2487060" cy="482177"/>
            <a:chOff x="964740" y="2157253"/>
            <a:chExt cx="2487060" cy="482177"/>
          </a:xfrm>
        </p:grpSpPr>
        <p:sp>
          <p:nvSpPr>
            <p:cNvPr id="46" name="矩形: 圆角 45">
              <a:extLst>
                <a:ext uri="{FF2B5EF4-FFF2-40B4-BE49-F238E27FC236}">
                  <a16:creationId xmlns:a16="http://schemas.microsoft.com/office/drawing/2014/main" xmlns="" id="{6EF2FCA6-E94D-4D51-886B-F494B8310F05}"/>
                </a:ext>
              </a:extLst>
            </p:cNvPr>
            <p:cNvSpPr/>
            <p:nvPr/>
          </p:nvSpPr>
          <p:spPr>
            <a:xfrm>
              <a:off x="964740" y="2157253"/>
              <a:ext cx="2487060" cy="482177"/>
            </a:xfrm>
            <a:prstGeom prst="roundRect">
              <a:avLst>
                <a:gd name="adj" fmla="val 50000"/>
              </a:avLst>
            </a:prstGeom>
            <a:gradFill flip="none" rotWithShape="1">
              <a:gsLst>
                <a:gs pos="0">
                  <a:schemeClr val="tx1">
                    <a:lumMod val="50000"/>
                    <a:lumOff val="50000"/>
                  </a:schemeClr>
                </a:gs>
                <a:gs pos="100000">
                  <a:schemeClr val="tx1">
                    <a:lumMod val="85000"/>
                    <a:lumOff val="15000"/>
                  </a:schemeClr>
                </a:gs>
              </a:gsLst>
              <a:lin ang="27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7" name="矩形 46">
              <a:extLst>
                <a:ext uri="{FF2B5EF4-FFF2-40B4-BE49-F238E27FC236}">
                  <a16:creationId xmlns:a16="http://schemas.microsoft.com/office/drawing/2014/main" xmlns="" id="{BE731233-6F22-49F3-A8CF-015D1BD2EB70}"/>
                </a:ext>
              </a:extLst>
            </p:cNvPr>
            <p:cNvSpPr/>
            <p:nvPr/>
          </p:nvSpPr>
          <p:spPr>
            <a:xfrm>
              <a:off x="1388889" y="2208378"/>
              <a:ext cx="1569661" cy="369332"/>
            </a:xfrm>
            <a:prstGeom prst="rect">
              <a:avLst/>
            </a:prstGeom>
          </p:spPr>
          <p:txBody>
            <a:bodyPr wrap="none">
              <a:spAutoFit/>
            </a:bodyPr>
            <a:lstStyle/>
            <a:p>
              <a:pPr algn="ctr"/>
              <a:r>
                <a:rPr lang="zh-CN" altLang="en-US" dirty="0" smtClean="0">
                  <a:solidFill>
                    <a:schemeClr val="bg1"/>
                  </a:solidFill>
                  <a:latin typeface="字魂105号-简雅黑" panose="00000500000000000000" pitchFamily="2" charset="-122"/>
                  <a:ea typeface="字魂105号-简雅黑" panose="00000500000000000000" pitchFamily="2" charset="-122"/>
                </a:rPr>
                <a:t>项目培训工作</a:t>
              </a:r>
              <a:endParaRPr lang="zh-CN" altLang="en-US"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48" name="组合 47">
            <a:extLst>
              <a:ext uri="{FF2B5EF4-FFF2-40B4-BE49-F238E27FC236}">
                <a16:creationId xmlns:a16="http://schemas.microsoft.com/office/drawing/2014/main" xmlns="" id="{06AA976D-3022-425E-8CEB-7B41E3B132E9}"/>
              </a:ext>
            </a:extLst>
          </p:cNvPr>
          <p:cNvGrpSpPr/>
          <p:nvPr/>
        </p:nvGrpSpPr>
        <p:grpSpPr>
          <a:xfrm>
            <a:off x="7225150" y="5361445"/>
            <a:ext cx="652760" cy="652760"/>
            <a:chOff x="7408724" y="3267600"/>
            <a:chExt cx="652760" cy="652760"/>
          </a:xfrm>
        </p:grpSpPr>
        <p:grpSp>
          <p:nvGrpSpPr>
            <p:cNvPr id="49" name="组合 48">
              <a:extLst>
                <a:ext uri="{FF2B5EF4-FFF2-40B4-BE49-F238E27FC236}">
                  <a16:creationId xmlns:a16="http://schemas.microsoft.com/office/drawing/2014/main" xmlns="" id="{7F4C8868-A8C0-4F00-ADAE-6EFF92485E13}"/>
                </a:ext>
              </a:extLst>
            </p:cNvPr>
            <p:cNvGrpSpPr/>
            <p:nvPr/>
          </p:nvGrpSpPr>
          <p:grpSpPr>
            <a:xfrm>
              <a:off x="7408724" y="3267600"/>
              <a:ext cx="652760" cy="652760"/>
              <a:chOff x="3237545" y="4561747"/>
              <a:chExt cx="1146960" cy="1146960"/>
            </a:xfrm>
          </p:grpSpPr>
          <p:sp>
            <p:nvSpPr>
              <p:cNvPr id="51" name="圆角矩形 26">
                <a:extLst>
                  <a:ext uri="{FF2B5EF4-FFF2-40B4-BE49-F238E27FC236}">
                    <a16:creationId xmlns:a16="http://schemas.microsoft.com/office/drawing/2014/main" xmlns="" id="{10DFC9A7-CE87-4129-86C0-0D143E7F2FD1}"/>
                  </a:ext>
                </a:extLst>
              </p:cNvPr>
              <p:cNvSpPr/>
              <p:nvPr/>
            </p:nvSpPr>
            <p:spPr>
              <a:xfrm>
                <a:off x="3237545" y="4561747"/>
                <a:ext cx="1146960" cy="1146960"/>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52" name="圆角矩形 27">
                <a:extLst>
                  <a:ext uri="{FF2B5EF4-FFF2-40B4-BE49-F238E27FC236}">
                    <a16:creationId xmlns:a16="http://schemas.microsoft.com/office/drawing/2014/main" xmlns="" id="{DB0B54E5-DEE9-4E89-AE77-75D9F799E52A}"/>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50" name="矩形-8">
              <a:extLst>
                <a:ext uri="{FF2B5EF4-FFF2-40B4-BE49-F238E27FC236}">
                  <a16:creationId xmlns:a16="http://schemas.microsoft.com/office/drawing/2014/main" xmlns="" id="{287F93F5-EF2A-4B40-AC16-7BF16B71BB72}"/>
                </a:ext>
              </a:extLst>
            </p:cNvPr>
            <p:cNvSpPr>
              <a:spLocks noEditPoints="1"/>
            </p:cNvSpPr>
            <p:nvPr/>
          </p:nvSpPr>
          <p:spPr bwMode="auto">
            <a:xfrm>
              <a:off x="7641713" y="3438525"/>
              <a:ext cx="236408" cy="236408"/>
            </a:xfrm>
            <a:custGeom>
              <a:avLst/>
              <a:gdLst/>
              <a:ahLst/>
              <a:cxnLst>
                <a:cxn ang="0">
                  <a:pos x="49" y="49"/>
                </a:cxn>
                <a:cxn ang="0">
                  <a:pos x="48" y="50"/>
                </a:cxn>
                <a:cxn ang="0">
                  <a:pos x="43" y="50"/>
                </a:cxn>
                <a:cxn ang="0">
                  <a:pos x="40" y="48"/>
                </a:cxn>
                <a:cxn ang="0">
                  <a:pos x="2" y="10"/>
                </a:cxn>
                <a:cxn ang="0">
                  <a:pos x="0" y="7"/>
                </a:cxn>
                <a:cxn ang="0">
                  <a:pos x="0" y="2"/>
                </a:cxn>
                <a:cxn ang="0">
                  <a:pos x="0" y="1"/>
                </a:cxn>
                <a:cxn ang="0">
                  <a:pos x="2" y="0"/>
                </a:cxn>
                <a:cxn ang="0">
                  <a:pos x="2" y="0"/>
                </a:cxn>
                <a:cxn ang="0">
                  <a:pos x="35" y="15"/>
                </a:cxn>
                <a:cxn ang="0">
                  <a:pos x="50" y="48"/>
                </a:cxn>
                <a:cxn ang="0">
                  <a:pos x="49" y="49"/>
                </a:cxn>
                <a:cxn ang="0">
                  <a:pos x="31" y="49"/>
                </a:cxn>
                <a:cxn ang="0">
                  <a:pos x="29" y="50"/>
                </a:cxn>
                <a:cxn ang="0">
                  <a:pos x="25" y="50"/>
                </a:cxn>
                <a:cxn ang="0">
                  <a:pos x="22" y="48"/>
                </a:cxn>
                <a:cxn ang="0">
                  <a:pos x="2" y="28"/>
                </a:cxn>
                <a:cxn ang="0">
                  <a:pos x="0" y="25"/>
                </a:cxn>
                <a:cxn ang="0">
                  <a:pos x="0" y="20"/>
                </a:cxn>
                <a:cxn ang="0">
                  <a:pos x="1" y="19"/>
                </a:cxn>
                <a:cxn ang="0">
                  <a:pos x="2" y="18"/>
                </a:cxn>
                <a:cxn ang="0">
                  <a:pos x="2" y="18"/>
                </a:cxn>
                <a:cxn ang="0">
                  <a:pos x="22" y="28"/>
                </a:cxn>
                <a:cxn ang="0">
                  <a:pos x="32" y="48"/>
                </a:cxn>
                <a:cxn ang="0">
                  <a:pos x="31" y="49"/>
                </a:cxn>
                <a:cxn ang="0">
                  <a:pos x="7" y="50"/>
                </a:cxn>
                <a:cxn ang="0">
                  <a:pos x="0" y="43"/>
                </a:cxn>
                <a:cxn ang="0">
                  <a:pos x="7" y="36"/>
                </a:cxn>
                <a:cxn ang="0">
                  <a:pos x="13" y="43"/>
                </a:cxn>
                <a:cxn ang="0">
                  <a:pos x="7" y="50"/>
                </a:cxn>
              </a:cxnLst>
              <a:rect l="0" t="0" r="r" b="b"/>
              <a:pathLst>
                <a:path w="50" h="50">
                  <a:moveTo>
                    <a:pt x="49" y="49"/>
                  </a:moveTo>
                  <a:cubicBezTo>
                    <a:pt x="49" y="50"/>
                    <a:pt x="48" y="50"/>
                    <a:pt x="48" y="50"/>
                  </a:cubicBezTo>
                  <a:cubicBezTo>
                    <a:pt x="43" y="50"/>
                    <a:pt x="43" y="50"/>
                    <a:pt x="43" y="50"/>
                  </a:cubicBezTo>
                  <a:cubicBezTo>
                    <a:pt x="41" y="50"/>
                    <a:pt x="40" y="49"/>
                    <a:pt x="40" y="48"/>
                  </a:cubicBezTo>
                  <a:cubicBezTo>
                    <a:pt x="39" y="27"/>
                    <a:pt x="23" y="11"/>
                    <a:pt x="2" y="10"/>
                  </a:cubicBezTo>
                  <a:cubicBezTo>
                    <a:pt x="1" y="9"/>
                    <a:pt x="0" y="8"/>
                    <a:pt x="0" y="7"/>
                  </a:cubicBezTo>
                  <a:cubicBezTo>
                    <a:pt x="0" y="2"/>
                    <a:pt x="0" y="2"/>
                    <a:pt x="0" y="2"/>
                  </a:cubicBezTo>
                  <a:cubicBezTo>
                    <a:pt x="0" y="2"/>
                    <a:pt x="0" y="1"/>
                    <a:pt x="0" y="1"/>
                  </a:cubicBezTo>
                  <a:cubicBezTo>
                    <a:pt x="1" y="0"/>
                    <a:pt x="1" y="0"/>
                    <a:pt x="2" y="0"/>
                  </a:cubicBezTo>
                  <a:cubicBezTo>
                    <a:pt x="2" y="0"/>
                    <a:pt x="2" y="0"/>
                    <a:pt x="2" y="0"/>
                  </a:cubicBezTo>
                  <a:cubicBezTo>
                    <a:pt x="15" y="1"/>
                    <a:pt x="26" y="6"/>
                    <a:pt x="35" y="15"/>
                  </a:cubicBezTo>
                  <a:cubicBezTo>
                    <a:pt x="44" y="24"/>
                    <a:pt x="49" y="35"/>
                    <a:pt x="50" y="48"/>
                  </a:cubicBezTo>
                  <a:cubicBezTo>
                    <a:pt x="50" y="48"/>
                    <a:pt x="50" y="49"/>
                    <a:pt x="49" y="49"/>
                  </a:cubicBezTo>
                  <a:close/>
                  <a:moveTo>
                    <a:pt x="31" y="49"/>
                  </a:moveTo>
                  <a:cubicBezTo>
                    <a:pt x="31" y="50"/>
                    <a:pt x="30" y="50"/>
                    <a:pt x="29" y="50"/>
                  </a:cubicBezTo>
                  <a:cubicBezTo>
                    <a:pt x="25" y="50"/>
                    <a:pt x="25" y="50"/>
                    <a:pt x="25" y="50"/>
                  </a:cubicBezTo>
                  <a:cubicBezTo>
                    <a:pt x="23" y="50"/>
                    <a:pt x="23" y="49"/>
                    <a:pt x="22" y="48"/>
                  </a:cubicBezTo>
                  <a:cubicBezTo>
                    <a:pt x="21" y="37"/>
                    <a:pt x="13" y="29"/>
                    <a:pt x="2" y="28"/>
                  </a:cubicBezTo>
                  <a:cubicBezTo>
                    <a:pt x="1" y="27"/>
                    <a:pt x="0" y="26"/>
                    <a:pt x="0" y="25"/>
                  </a:cubicBezTo>
                  <a:cubicBezTo>
                    <a:pt x="0" y="20"/>
                    <a:pt x="0" y="20"/>
                    <a:pt x="0" y="20"/>
                  </a:cubicBezTo>
                  <a:cubicBezTo>
                    <a:pt x="0" y="20"/>
                    <a:pt x="0" y="19"/>
                    <a:pt x="1" y="19"/>
                  </a:cubicBezTo>
                  <a:cubicBezTo>
                    <a:pt x="1" y="18"/>
                    <a:pt x="1" y="18"/>
                    <a:pt x="2" y="18"/>
                  </a:cubicBezTo>
                  <a:cubicBezTo>
                    <a:pt x="2" y="18"/>
                    <a:pt x="2" y="18"/>
                    <a:pt x="2" y="18"/>
                  </a:cubicBezTo>
                  <a:cubicBezTo>
                    <a:pt x="10" y="19"/>
                    <a:pt x="17" y="22"/>
                    <a:pt x="22" y="28"/>
                  </a:cubicBezTo>
                  <a:cubicBezTo>
                    <a:pt x="28" y="33"/>
                    <a:pt x="31" y="40"/>
                    <a:pt x="32" y="48"/>
                  </a:cubicBezTo>
                  <a:cubicBezTo>
                    <a:pt x="32" y="48"/>
                    <a:pt x="32" y="49"/>
                    <a:pt x="31" y="49"/>
                  </a:cubicBezTo>
                  <a:close/>
                  <a:moveTo>
                    <a:pt x="7" y="50"/>
                  </a:moveTo>
                  <a:cubicBezTo>
                    <a:pt x="3" y="50"/>
                    <a:pt x="0" y="47"/>
                    <a:pt x="0" y="43"/>
                  </a:cubicBezTo>
                  <a:cubicBezTo>
                    <a:pt x="0" y="40"/>
                    <a:pt x="3" y="36"/>
                    <a:pt x="7" y="36"/>
                  </a:cubicBezTo>
                  <a:cubicBezTo>
                    <a:pt x="10" y="36"/>
                    <a:pt x="13" y="40"/>
                    <a:pt x="13" y="43"/>
                  </a:cubicBezTo>
                  <a:cubicBezTo>
                    <a:pt x="13" y="47"/>
                    <a:pt x="10" y="50"/>
                    <a:pt x="7" y="50"/>
                  </a:cubicBezTo>
                  <a:close/>
                </a:path>
              </a:pathLst>
            </a:custGeom>
            <a:gradFill>
              <a:gsLst>
                <a:gs pos="0">
                  <a:schemeClr val="tx1">
                    <a:lumMod val="50000"/>
                    <a:lumOff val="50000"/>
                  </a:schemeClr>
                </a:gs>
                <a:gs pos="100000">
                  <a:schemeClr val="tx1">
                    <a:lumMod val="85000"/>
                    <a:lumOff val="15000"/>
                  </a:schemeClr>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53" name="组合 52">
            <a:extLst>
              <a:ext uri="{FF2B5EF4-FFF2-40B4-BE49-F238E27FC236}">
                <a16:creationId xmlns:a16="http://schemas.microsoft.com/office/drawing/2014/main" xmlns="" id="{830086A9-098E-43D6-91AB-5B1CD3EEB9BC}"/>
              </a:ext>
            </a:extLst>
          </p:cNvPr>
          <p:cNvGrpSpPr/>
          <p:nvPr/>
        </p:nvGrpSpPr>
        <p:grpSpPr>
          <a:xfrm>
            <a:off x="3897144" y="5361445"/>
            <a:ext cx="652760" cy="652760"/>
            <a:chOff x="5706443" y="3267600"/>
            <a:chExt cx="652760" cy="652760"/>
          </a:xfrm>
        </p:grpSpPr>
        <p:grpSp>
          <p:nvGrpSpPr>
            <p:cNvPr id="54" name="组合 53">
              <a:extLst>
                <a:ext uri="{FF2B5EF4-FFF2-40B4-BE49-F238E27FC236}">
                  <a16:creationId xmlns:a16="http://schemas.microsoft.com/office/drawing/2014/main" xmlns="" id="{2D4B4C9E-6C55-4279-9301-23F2908821B5}"/>
                </a:ext>
              </a:extLst>
            </p:cNvPr>
            <p:cNvGrpSpPr/>
            <p:nvPr/>
          </p:nvGrpSpPr>
          <p:grpSpPr>
            <a:xfrm>
              <a:off x="5706443" y="3267600"/>
              <a:ext cx="652760" cy="652760"/>
              <a:chOff x="3237545" y="4561747"/>
              <a:chExt cx="1146960" cy="1146960"/>
            </a:xfrm>
          </p:grpSpPr>
          <p:sp>
            <p:nvSpPr>
              <p:cNvPr id="56" name="圆角矩形 26">
                <a:extLst>
                  <a:ext uri="{FF2B5EF4-FFF2-40B4-BE49-F238E27FC236}">
                    <a16:creationId xmlns:a16="http://schemas.microsoft.com/office/drawing/2014/main" xmlns="" id="{F0DBB612-8CBC-465D-8A6A-11A94CB89555}"/>
                  </a:ext>
                </a:extLst>
              </p:cNvPr>
              <p:cNvSpPr/>
              <p:nvPr/>
            </p:nvSpPr>
            <p:spPr>
              <a:xfrm>
                <a:off x="3237545" y="4561747"/>
                <a:ext cx="1146960" cy="1146960"/>
              </a:xfrm>
              <a:prstGeom prst="roundRect">
                <a:avLst>
                  <a:gd name="adj" fmla="val 50000"/>
                </a:avLst>
              </a:prstGeom>
              <a:gradFill>
                <a:gsLst>
                  <a:gs pos="0">
                    <a:srgbClr val="88CB40"/>
                  </a:gs>
                  <a:gs pos="100000">
                    <a:srgbClr val="25846A"/>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57" name="圆角矩形 27">
                <a:extLst>
                  <a:ext uri="{FF2B5EF4-FFF2-40B4-BE49-F238E27FC236}">
                    <a16:creationId xmlns:a16="http://schemas.microsoft.com/office/drawing/2014/main" xmlns="" id="{8527EFE2-B5A3-4A1F-AA50-B19E6A7E3802}"/>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55" name="矩形-9">
              <a:extLst>
                <a:ext uri="{FF2B5EF4-FFF2-40B4-BE49-F238E27FC236}">
                  <a16:creationId xmlns:a16="http://schemas.microsoft.com/office/drawing/2014/main" xmlns="" id="{9F6364C1-39B9-4AC6-B056-DA009103AA75}"/>
                </a:ext>
              </a:extLst>
            </p:cNvPr>
            <p:cNvSpPr>
              <a:spLocks noEditPoints="1"/>
            </p:cNvSpPr>
            <p:nvPr/>
          </p:nvSpPr>
          <p:spPr bwMode="auto">
            <a:xfrm>
              <a:off x="5877361" y="3458348"/>
              <a:ext cx="280187" cy="277999"/>
            </a:xfrm>
            <a:custGeom>
              <a:avLst/>
              <a:gdLst/>
              <a:ahLst/>
              <a:cxnLst>
                <a:cxn ang="0">
                  <a:pos x="55" y="59"/>
                </a:cxn>
                <a:cxn ang="0">
                  <a:pos x="51" y="58"/>
                </a:cxn>
                <a:cxn ang="0">
                  <a:pos x="39" y="46"/>
                </a:cxn>
                <a:cxn ang="0">
                  <a:pos x="25" y="50"/>
                </a:cxn>
                <a:cxn ang="0">
                  <a:pos x="0" y="25"/>
                </a:cxn>
                <a:cxn ang="0">
                  <a:pos x="25" y="0"/>
                </a:cxn>
                <a:cxn ang="0">
                  <a:pos x="50" y="25"/>
                </a:cxn>
                <a:cxn ang="0">
                  <a:pos x="46" y="39"/>
                </a:cxn>
                <a:cxn ang="0">
                  <a:pos x="58" y="52"/>
                </a:cxn>
                <a:cxn ang="0">
                  <a:pos x="59" y="55"/>
                </a:cxn>
                <a:cxn ang="0">
                  <a:pos x="55" y="59"/>
                </a:cxn>
                <a:cxn ang="0">
                  <a:pos x="25" y="9"/>
                </a:cxn>
                <a:cxn ang="0">
                  <a:pos x="9" y="25"/>
                </a:cxn>
                <a:cxn ang="0">
                  <a:pos x="25" y="41"/>
                </a:cxn>
                <a:cxn ang="0">
                  <a:pos x="41" y="25"/>
                </a:cxn>
                <a:cxn ang="0">
                  <a:pos x="25" y="9"/>
                </a:cxn>
                <a:cxn ang="0">
                  <a:pos x="36" y="26"/>
                </a:cxn>
                <a:cxn ang="0">
                  <a:pos x="35" y="27"/>
                </a:cxn>
                <a:cxn ang="0">
                  <a:pos x="15" y="27"/>
                </a:cxn>
                <a:cxn ang="0">
                  <a:pos x="13" y="26"/>
                </a:cxn>
                <a:cxn ang="0">
                  <a:pos x="13" y="24"/>
                </a:cxn>
                <a:cxn ang="0">
                  <a:pos x="15" y="23"/>
                </a:cxn>
                <a:cxn ang="0">
                  <a:pos x="35" y="23"/>
                </a:cxn>
                <a:cxn ang="0">
                  <a:pos x="36" y="24"/>
                </a:cxn>
                <a:cxn ang="0">
                  <a:pos x="36" y="26"/>
                </a:cxn>
              </a:cxnLst>
              <a:rect l="0" t="0" r="r" b="b"/>
              <a:pathLst>
                <a:path w="59" h="59">
                  <a:moveTo>
                    <a:pt x="55" y="59"/>
                  </a:moveTo>
                  <a:cubicBezTo>
                    <a:pt x="53" y="59"/>
                    <a:pt x="52" y="59"/>
                    <a:pt x="51" y="58"/>
                  </a:cubicBezTo>
                  <a:cubicBezTo>
                    <a:pt x="39" y="46"/>
                    <a:pt x="39" y="46"/>
                    <a:pt x="39" y="46"/>
                  </a:cubicBezTo>
                  <a:cubicBezTo>
                    <a:pt x="35" y="49"/>
                    <a:pt x="30" y="50"/>
                    <a:pt x="25" y="50"/>
                  </a:cubicBezTo>
                  <a:cubicBezTo>
                    <a:pt x="11" y="50"/>
                    <a:pt x="0" y="39"/>
                    <a:pt x="0" y="25"/>
                  </a:cubicBezTo>
                  <a:cubicBezTo>
                    <a:pt x="0" y="11"/>
                    <a:pt x="11" y="0"/>
                    <a:pt x="25" y="0"/>
                  </a:cubicBezTo>
                  <a:cubicBezTo>
                    <a:pt x="39" y="0"/>
                    <a:pt x="50" y="11"/>
                    <a:pt x="50" y="25"/>
                  </a:cubicBezTo>
                  <a:cubicBezTo>
                    <a:pt x="50" y="30"/>
                    <a:pt x="48" y="35"/>
                    <a:pt x="46" y="39"/>
                  </a:cubicBezTo>
                  <a:cubicBezTo>
                    <a:pt x="58" y="52"/>
                    <a:pt x="58" y="52"/>
                    <a:pt x="58" y="52"/>
                  </a:cubicBezTo>
                  <a:cubicBezTo>
                    <a:pt x="59" y="52"/>
                    <a:pt x="59" y="54"/>
                    <a:pt x="59" y="55"/>
                  </a:cubicBezTo>
                  <a:cubicBezTo>
                    <a:pt x="59" y="57"/>
                    <a:pt x="57" y="59"/>
                    <a:pt x="55" y="59"/>
                  </a:cubicBezTo>
                  <a:close/>
                  <a:moveTo>
                    <a:pt x="25" y="9"/>
                  </a:moveTo>
                  <a:cubicBezTo>
                    <a:pt x="16" y="9"/>
                    <a:pt x="9" y="16"/>
                    <a:pt x="9" y="25"/>
                  </a:cubicBezTo>
                  <a:cubicBezTo>
                    <a:pt x="9" y="34"/>
                    <a:pt x="16" y="41"/>
                    <a:pt x="25" y="41"/>
                  </a:cubicBezTo>
                  <a:cubicBezTo>
                    <a:pt x="34" y="41"/>
                    <a:pt x="41" y="34"/>
                    <a:pt x="41" y="25"/>
                  </a:cubicBezTo>
                  <a:cubicBezTo>
                    <a:pt x="41" y="16"/>
                    <a:pt x="34" y="9"/>
                    <a:pt x="25" y="9"/>
                  </a:cubicBezTo>
                  <a:close/>
                  <a:moveTo>
                    <a:pt x="36" y="26"/>
                  </a:moveTo>
                  <a:cubicBezTo>
                    <a:pt x="36" y="27"/>
                    <a:pt x="36" y="27"/>
                    <a:pt x="35" y="27"/>
                  </a:cubicBezTo>
                  <a:cubicBezTo>
                    <a:pt x="15" y="27"/>
                    <a:pt x="15" y="27"/>
                    <a:pt x="15" y="27"/>
                  </a:cubicBezTo>
                  <a:cubicBezTo>
                    <a:pt x="14" y="27"/>
                    <a:pt x="13" y="27"/>
                    <a:pt x="13" y="26"/>
                  </a:cubicBezTo>
                  <a:cubicBezTo>
                    <a:pt x="13" y="24"/>
                    <a:pt x="13" y="24"/>
                    <a:pt x="13" y="24"/>
                  </a:cubicBezTo>
                  <a:cubicBezTo>
                    <a:pt x="13" y="23"/>
                    <a:pt x="14" y="23"/>
                    <a:pt x="15" y="23"/>
                  </a:cubicBezTo>
                  <a:cubicBezTo>
                    <a:pt x="35" y="23"/>
                    <a:pt x="35" y="23"/>
                    <a:pt x="35" y="23"/>
                  </a:cubicBezTo>
                  <a:cubicBezTo>
                    <a:pt x="36" y="23"/>
                    <a:pt x="36" y="23"/>
                    <a:pt x="36" y="24"/>
                  </a:cubicBezTo>
                  <a:lnTo>
                    <a:pt x="36" y="26"/>
                  </a:lnTo>
                  <a:close/>
                </a:path>
              </a:pathLst>
            </a:custGeom>
            <a:gradFill>
              <a:gsLst>
                <a:gs pos="0">
                  <a:srgbClr val="88CB40"/>
                </a:gs>
                <a:gs pos="100000">
                  <a:srgbClr val="25846A"/>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58" name="组合 57">
            <a:extLst>
              <a:ext uri="{FF2B5EF4-FFF2-40B4-BE49-F238E27FC236}">
                <a16:creationId xmlns:a16="http://schemas.microsoft.com/office/drawing/2014/main" xmlns="" id="{A88C2662-5433-4A9E-B30A-F8C23A5A2209}"/>
              </a:ext>
            </a:extLst>
          </p:cNvPr>
          <p:cNvGrpSpPr/>
          <p:nvPr/>
        </p:nvGrpSpPr>
        <p:grpSpPr>
          <a:xfrm>
            <a:off x="9041956" y="5361445"/>
            <a:ext cx="652760" cy="652760"/>
            <a:chOff x="9111005" y="3267600"/>
            <a:chExt cx="652760" cy="652760"/>
          </a:xfrm>
        </p:grpSpPr>
        <p:grpSp>
          <p:nvGrpSpPr>
            <p:cNvPr id="59" name="组合 58">
              <a:extLst>
                <a:ext uri="{FF2B5EF4-FFF2-40B4-BE49-F238E27FC236}">
                  <a16:creationId xmlns:a16="http://schemas.microsoft.com/office/drawing/2014/main" xmlns="" id="{64B866FB-760A-4FBA-9852-8303F8947DD8}"/>
                </a:ext>
              </a:extLst>
            </p:cNvPr>
            <p:cNvGrpSpPr/>
            <p:nvPr/>
          </p:nvGrpSpPr>
          <p:grpSpPr>
            <a:xfrm>
              <a:off x="9111005" y="3267600"/>
              <a:ext cx="652760" cy="652760"/>
              <a:chOff x="3237545" y="4561747"/>
              <a:chExt cx="1146960" cy="1146960"/>
            </a:xfrm>
          </p:grpSpPr>
          <p:sp>
            <p:nvSpPr>
              <p:cNvPr id="61" name="圆角矩形 26">
                <a:extLst>
                  <a:ext uri="{FF2B5EF4-FFF2-40B4-BE49-F238E27FC236}">
                    <a16:creationId xmlns:a16="http://schemas.microsoft.com/office/drawing/2014/main" xmlns="" id="{F15CA3C4-C54E-4782-81C9-62AB24678A32}"/>
                  </a:ext>
                </a:extLst>
              </p:cNvPr>
              <p:cNvSpPr/>
              <p:nvPr/>
            </p:nvSpPr>
            <p:spPr>
              <a:xfrm>
                <a:off x="3237545" y="4561747"/>
                <a:ext cx="1146960" cy="1146960"/>
              </a:xfrm>
              <a:prstGeom prst="roundRect">
                <a:avLst>
                  <a:gd name="adj" fmla="val 50000"/>
                </a:avLst>
              </a:prstGeom>
              <a:gradFill>
                <a:gsLst>
                  <a:gs pos="0">
                    <a:srgbClr val="88CB40"/>
                  </a:gs>
                  <a:gs pos="100000">
                    <a:srgbClr val="25846A"/>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62" name="圆角矩形 27">
                <a:extLst>
                  <a:ext uri="{FF2B5EF4-FFF2-40B4-BE49-F238E27FC236}">
                    <a16:creationId xmlns:a16="http://schemas.microsoft.com/office/drawing/2014/main" xmlns="" id="{524662EA-D395-4EA1-958F-D1A90839479E}"/>
                  </a:ext>
                </a:extLst>
              </p:cNvPr>
              <p:cNvSpPr/>
              <p:nvPr/>
            </p:nvSpPr>
            <p:spPr>
              <a:xfrm>
                <a:off x="3351014" y="4675216"/>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60" name="矩形-7">
              <a:extLst>
                <a:ext uri="{FF2B5EF4-FFF2-40B4-BE49-F238E27FC236}">
                  <a16:creationId xmlns:a16="http://schemas.microsoft.com/office/drawing/2014/main" xmlns="" id="{76BEB015-E539-42F4-BB17-E5CA8D034FC7}"/>
                </a:ext>
              </a:extLst>
            </p:cNvPr>
            <p:cNvSpPr>
              <a:spLocks noEditPoints="1"/>
            </p:cNvSpPr>
            <p:nvPr/>
          </p:nvSpPr>
          <p:spPr bwMode="auto">
            <a:xfrm>
              <a:off x="9264457" y="3478120"/>
              <a:ext cx="345856" cy="238598"/>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gradFill>
              <a:gsLst>
                <a:gs pos="0">
                  <a:srgbClr val="88CB40"/>
                </a:gs>
                <a:gs pos="100000">
                  <a:srgbClr val="25846A"/>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63" name="组合 62">
            <a:extLst>
              <a:ext uri="{FF2B5EF4-FFF2-40B4-BE49-F238E27FC236}">
                <a16:creationId xmlns:a16="http://schemas.microsoft.com/office/drawing/2014/main" xmlns="" id="{906650CF-6F2A-4C04-8F83-CC66684BE49D}"/>
              </a:ext>
            </a:extLst>
          </p:cNvPr>
          <p:cNvGrpSpPr/>
          <p:nvPr/>
        </p:nvGrpSpPr>
        <p:grpSpPr>
          <a:xfrm>
            <a:off x="2074074" y="5361445"/>
            <a:ext cx="652760" cy="652760"/>
            <a:chOff x="2301881" y="3267600"/>
            <a:chExt cx="652760" cy="652760"/>
          </a:xfrm>
          <a:effectLst/>
        </p:grpSpPr>
        <p:grpSp>
          <p:nvGrpSpPr>
            <p:cNvPr id="64" name="组合 63">
              <a:extLst>
                <a:ext uri="{FF2B5EF4-FFF2-40B4-BE49-F238E27FC236}">
                  <a16:creationId xmlns:a16="http://schemas.microsoft.com/office/drawing/2014/main" xmlns="" id="{56A8AA1F-1FFF-4C0E-AE1E-60C382F0CC64}"/>
                </a:ext>
              </a:extLst>
            </p:cNvPr>
            <p:cNvGrpSpPr/>
            <p:nvPr/>
          </p:nvGrpSpPr>
          <p:grpSpPr>
            <a:xfrm>
              <a:off x="2301881" y="3267600"/>
              <a:ext cx="652760" cy="652760"/>
              <a:chOff x="3237545" y="4561747"/>
              <a:chExt cx="1146960" cy="1146960"/>
            </a:xfrm>
          </p:grpSpPr>
          <p:sp>
            <p:nvSpPr>
              <p:cNvPr id="66" name="圆角矩形 26">
                <a:extLst>
                  <a:ext uri="{FF2B5EF4-FFF2-40B4-BE49-F238E27FC236}">
                    <a16:creationId xmlns:a16="http://schemas.microsoft.com/office/drawing/2014/main" xmlns="" id="{093FF885-F08A-4322-AD4E-07057F2D1EC0}"/>
                  </a:ext>
                </a:extLst>
              </p:cNvPr>
              <p:cNvSpPr/>
              <p:nvPr/>
            </p:nvSpPr>
            <p:spPr>
              <a:xfrm>
                <a:off x="3237545" y="4561747"/>
                <a:ext cx="1146960" cy="1146960"/>
              </a:xfrm>
              <a:prstGeom prst="roundRect">
                <a:avLst>
                  <a:gd name="adj" fmla="val 50000"/>
                </a:avLst>
              </a:prstGeom>
              <a:gradFill>
                <a:gsLst>
                  <a:gs pos="0">
                    <a:schemeClr val="tx1">
                      <a:lumMod val="50000"/>
                      <a:lumOff val="50000"/>
                    </a:schemeClr>
                  </a:gs>
                  <a:gs pos="100000">
                    <a:schemeClr val="tx1">
                      <a:lumMod val="85000"/>
                      <a:lumOff val="15000"/>
                    </a:schemeClr>
                  </a:gs>
                </a:gsLst>
                <a:lin ang="2700000" scaled="0"/>
              </a:gra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sp>
            <p:nvSpPr>
              <p:cNvPr id="67" name="圆角矩形 27">
                <a:extLst>
                  <a:ext uri="{FF2B5EF4-FFF2-40B4-BE49-F238E27FC236}">
                    <a16:creationId xmlns:a16="http://schemas.microsoft.com/office/drawing/2014/main" xmlns="" id="{FE258BBB-1E55-4C51-B8C3-2834D409D88B}"/>
                  </a:ext>
                </a:extLst>
              </p:cNvPr>
              <p:cNvSpPr/>
              <p:nvPr/>
            </p:nvSpPr>
            <p:spPr>
              <a:xfrm>
                <a:off x="3351015" y="4675217"/>
                <a:ext cx="920023" cy="920023"/>
              </a:xfrm>
              <a:prstGeom prst="roundRect">
                <a:avLst>
                  <a:gd name="adj" fmla="val 50000"/>
                </a:avLst>
              </a:prstGeom>
              <a:solidFill>
                <a:schemeClr val="bg1">
                  <a:lumMod val="95000"/>
                </a:schemeClr>
              </a:solidFill>
              <a:ln w="50800">
                <a:no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FFFFFF"/>
                  </a:solidFill>
                  <a:latin typeface="字魂105号-简雅黑" panose="00000500000000000000" pitchFamily="2" charset="-122"/>
                  <a:ea typeface="字魂105号-简雅黑" panose="00000500000000000000" pitchFamily="2" charset="-122"/>
                </a:endParaRPr>
              </a:p>
            </p:txBody>
          </p:sp>
        </p:grpSp>
        <p:sp>
          <p:nvSpPr>
            <p:cNvPr id="65" name="矩形-32">
              <a:extLst>
                <a:ext uri="{FF2B5EF4-FFF2-40B4-BE49-F238E27FC236}">
                  <a16:creationId xmlns:a16="http://schemas.microsoft.com/office/drawing/2014/main" xmlns="" id="{28885101-EB78-4552-961B-6E9EF11E75D7}"/>
                </a:ext>
              </a:extLst>
            </p:cNvPr>
            <p:cNvSpPr>
              <a:spLocks noEditPoints="1"/>
            </p:cNvSpPr>
            <p:nvPr/>
          </p:nvSpPr>
          <p:spPr bwMode="auto">
            <a:xfrm>
              <a:off x="2480634" y="3438525"/>
              <a:ext cx="300829" cy="297822"/>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gradFill>
              <a:gsLst>
                <a:gs pos="0">
                  <a:schemeClr val="tx1">
                    <a:lumMod val="50000"/>
                    <a:lumOff val="50000"/>
                  </a:schemeClr>
                </a:gs>
                <a:gs pos="100000">
                  <a:schemeClr val="tx1">
                    <a:lumMod val="85000"/>
                    <a:lumOff val="15000"/>
                  </a:schemeClr>
                </a:gs>
              </a:gsLst>
              <a:lin ang="2700000" scaled="0"/>
            </a:gradFill>
            <a:ln>
              <a:noFill/>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000" dirty="0">
                <a:solidFill>
                  <a:srgbClr val="000000"/>
                </a:solidFill>
                <a:latin typeface="字魂105号-简雅黑" panose="00000500000000000000" pitchFamily="2" charset="-122"/>
                <a:ea typeface="字魂105号-简雅黑" panose="00000500000000000000" pitchFamily="2" charset="-122"/>
              </a:endParaRPr>
            </a:p>
          </p:txBody>
        </p:sp>
      </p:grpSp>
      <p:grpSp>
        <p:nvGrpSpPr>
          <p:cNvPr id="36" name="组合 35"/>
          <p:cNvGrpSpPr/>
          <p:nvPr/>
        </p:nvGrpSpPr>
        <p:grpSpPr>
          <a:xfrm>
            <a:off x="3320458" y="458741"/>
            <a:ext cx="5572519" cy="785143"/>
            <a:chOff x="1679798" y="438128"/>
            <a:chExt cx="5572519" cy="785143"/>
          </a:xfrm>
        </p:grpSpPr>
        <p:sp>
          <p:nvSpPr>
            <p:cNvPr id="37" name="文本框 36"/>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项目工作概述</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1" name="文本框 40"/>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250189273"/>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1+#ppt_w/2"/>
                                          </p:val>
                                        </p:tav>
                                        <p:tav tm="100000">
                                          <p:val>
                                            <p:strVal val="#ppt_x"/>
                                          </p:val>
                                        </p:tav>
                                      </p:tavLst>
                                    </p:anim>
                                    <p:anim calcmode="lin" valueType="num">
                                      <p:cBhvr additive="base">
                                        <p:cTn id="24" dur="500" fill="hold"/>
                                        <p:tgtEl>
                                          <p:spTgt spid="45"/>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0-#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 fill="hold"/>
                                        <p:tgtEl>
                                          <p:spTgt spid="63"/>
                                        </p:tgtEl>
                                        <p:attrNameLst>
                                          <p:attrName>ppt_w</p:attrName>
                                        </p:attrNameLst>
                                      </p:cBhvr>
                                      <p:tavLst>
                                        <p:tav tm="0">
                                          <p:val>
                                            <p:fltVal val="0"/>
                                          </p:val>
                                        </p:tav>
                                        <p:tav tm="100000">
                                          <p:val>
                                            <p:strVal val="#ppt_w"/>
                                          </p:val>
                                        </p:tav>
                                      </p:tavLst>
                                    </p:anim>
                                    <p:anim calcmode="lin" valueType="num">
                                      <p:cBhvr>
                                        <p:cTn id="42" dur="500" fill="hold"/>
                                        <p:tgtEl>
                                          <p:spTgt spid="63"/>
                                        </p:tgtEl>
                                        <p:attrNameLst>
                                          <p:attrName>ppt_h</p:attrName>
                                        </p:attrNameLst>
                                      </p:cBhvr>
                                      <p:tavLst>
                                        <p:tav tm="0">
                                          <p:val>
                                            <p:fltVal val="0"/>
                                          </p:val>
                                        </p:tav>
                                        <p:tav tm="100000">
                                          <p:val>
                                            <p:strVal val="#ppt_h"/>
                                          </p:val>
                                        </p:tav>
                                      </p:tavLst>
                                    </p:anim>
                                    <p:animEffect transition="in" filter="fade">
                                      <p:cBhvr>
                                        <p:cTn id="43" dur="500"/>
                                        <p:tgtEl>
                                          <p:spTgt spid="63"/>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childTnLst>
                          </p:cTn>
                        </p:par>
                        <p:par>
                          <p:cTn id="50" fill="hold">
                            <p:stCondLst>
                              <p:cond delay="2500"/>
                            </p:stCondLst>
                            <p:childTnLst>
                              <p:par>
                                <p:cTn id="51" presetID="53" presetClass="entr" presetSubtype="16"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000"/>
                            </p:stCondLst>
                            <p:childTnLst>
                              <p:par>
                                <p:cTn id="57" presetID="53" presetClass="entr" presetSubtype="16"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Effect transition="in" filter="fade">
                                      <p:cBhvr>
                                        <p:cTn id="6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5493885" y="2452990"/>
            <a:ext cx="1208933" cy="91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1218804" fontAlgn="auto">
              <a:spcBef>
                <a:spcPts val="0"/>
              </a:spcBef>
              <a:spcAft>
                <a:spcPts val="0"/>
              </a:spcAft>
              <a:defRPr/>
            </a:pPr>
            <a:r>
              <a:rPr lang="zh-CN" altLang="en-US" sz="2666" b="1" kern="0" dirty="0" smtClean="0">
                <a:solidFill>
                  <a:schemeClr val="bg1"/>
                </a:solidFill>
                <a:latin typeface="字魂105号-简雅黑" panose="00000500000000000000" pitchFamily="2" charset="-122"/>
                <a:ea typeface="字魂105号-简雅黑" panose="00000500000000000000" pitchFamily="2" charset="-122"/>
                <a:sym typeface="Arial" pitchFamily="34" charset="0"/>
              </a:rPr>
              <a:t>礼仪</a:t>
            </a:r>
            <a:endParaRPr lang="en-US" altLang="zh-CN" sz="2666" b="1" kern="0" dirty="0" smtClean="0">
              <a:solidFill>
                <a:schemeClr val="bg1"/>
              </a:solidFill>
              <a:latin typeface="字魂105号-简雅黑" panose="00000500000000000000" pitchFamily="2" charset="-122"/>
              <a:ea typeface="字魂105号-简雅黑" panose="00000500000000000000" pitchFamily="2" charset="-122"/>
              <a:sym typeface="Arial" pitchFamily="34" charset="0"/>
            </a:endParaRPr>
          </a:p>
          <a:p>
            <a:pPr algn="ctr" defTabSz="1218804" fontAlgn="auto">
              <a:spcBef>
                <a:spcPts val="0"/>
              </a:spcBef>
              <a:spcAft>
                <a:spcPts val="0"/>
              </a:spcAft>
              <a:defRPr/>
            </a:pPr>
            <a:r>
              <a:rPr lang="zh-CN" altLang="en-US" sz="2666" b="1" kern="0" dirty="0">
                <a:solidFill>
                  <a:schemeClr val="bg1"/>
                </a:solidFill>
                <a:latin typeface="字魂105号-简雅黑" panose="00000500000000000000" pitchFamily="2" charset="-122"/>
                <a:ea typeface="字魂105号-简雅黑" panose="00000500000000000000" pitchFamily="2" charset="-122"/>
                <a:sym typeface="Arial" pitchFamily="34" charset="0"/>
              </a:rPr>
              <a:t>对象性</a:t>
            </a:r>
          </a:p>
        </p:txBody>
      </p:sp>
      <p:sp>
        <p:nvSpPr>
          <p:cNvPr id="12" name="TextBox 55"/>
          <p:cNvSpPr txBox="1"/>
          <p:nvPr/>
        </p:nvSpPr>
        <p:spPr>
          <a:xfrm>
            <a:off x="6167362" y="2487505"/>
            <a:ext cx="3961177"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14" tIns="45709" rIns="91414" bIns="45709">
            <a:spAutoFit/>
          </a:bodyPr>
          <a:lstStyle>
            <a:defPPr>
              <a:defRPr lang="en-US"/>
            </a:defPPr>
            <a:lvl1pPr marR="0" lvl="0" indent="0" defTabSz="914400" fontAlgn="auto">
              <a:lnSpc>
                <a:spcPct val="100000"/>
              </a:lnSpc>
              <a:spcBef>
                <a:spcPts val="0"/>
              </a:spcBef>
              <a:spcAft>
                <a:spcPts val="0"/>
              </a:spcAft>
              <a:buClrTx/>
              <a:buSzTx/>
              <a:buFontTx/>
              <a:buNone/>
              <a:tabLst/>
              <a:defRPr sz="4000" kern="0">
                <a:solidFill>
                  <a:srgbClr val="0070C0"/>
                </a:solidFill>
                <a:latin typeface="Impact" pitchFamily="34" charset="0"/>
                <a:ea typeface="微软雅黑" pitchFamily="34" charset="-122"/>
              </a:defRPr>
            </a:lvl1pPr>
            <a:lvl2pPr marL="457200" fontAlgn="base">
              <a:spcBef>
                <a:spcPct val="0"/>
              </a:spcBef>
              <a:spcAft>
                <a:spcPct val="0"/>
              </a:spcAft>
              <a:defRPr>
                <a:latin typeface="Calibri" pitchFamily="34" charset="0"/>
                <a:ea typeface="宋体" charset="-122"/>
              </a:defRPr>
            </a:lvl2pPr>
            <a:lvl3pPr marL="914400" fontAlgn="base">
              <a:spcBef>
                <a:spcPct val="0"/>
              </a:spcBef>
              <a:spcAft>
                <a:spcPct val="0"/>
              </a:spcAft>
              <a:defRPr>
                <a:latin typeface="Calibri" pitchFamily="34" charset="0"/>
                <a:ea typeface="宋体" charset="-122"/>
              </a:defRPr>
            </a:lvl3pPr>
            <a:lvl4pPr marL="1371600" fontAlgn="base">
              <a:spcBef>
                <a:spcPct val="0"/>
              </a:spcBef>
              <a:spcAft>
                <a:spcPct val="0"/>
              </a:spcAft>
              <a:defRPr>
                <a:latin typeface="Calibri" pitchFamily="34" charset="0"/>
                <a:ea typeface="宋体" charset="-122"/>
              </a:defRPr>
            </a:lvl4pPr>
            <a:lvl5pPr marL="1828800" fontAlgn="base">
              <a:spcBef>
                <a:spcPct val="0"/>
              </a:spcBef>
              <a:spcAft>
                <a:spcPct val="0"/>
              </a:spcAft>
              <a:defRPr>
                <a:latin typeface="Calibri" pitchFamily="34" charset="0"/>
                <a:ea typeface="宋体" charset="-122"/>
              </a:defRPr>
            </a:lvl5pPr>
            <a:lvl6pPr marL="2286000" defTabSz="914400">
              <a:defRPr>
                <a:latin typeface="Calibri" pitchFamily="34" charset="0"/>
                <a:ea typeface="宋体" charset="-122"/>
              </a:defRPr>
            </a:lvl6pPr>
            <a:lvl7pPr marL="2743200" defTabSz="914400">
              <a:defRPr>
                <a:latin typeface="Calibri" pitchFamily="34" charset="0"/>
                <a:ea typeface="宋体" charset="-122"/>
              </a:defRPr>
            </a:lvl7pPr>
            <a:lvl8pPr marL="3200400" defTabSz="914400">
              <a:defRPr>
                <a:latin typeface="Calibri" pitchFamily="34" charset="0"/>
                <a:ea typeface="宋体" charset="-122"/>
              </a:defRPr>
            </a:lvl8pPr>
            <a:lvl9pPr marL="3657600" defTabSz="914400">
              <a:defRPr>
                <a:latin typeface="Calibri" pitchFamily="34" charset="0"/>
                <a:ea typeface="宋体" charset="-122"/>
              </a:defRPr>
            </a:lvl9pPr>
          </a:lstStyle>
          <a:p>
            <a:pPr>
              <a:lnSpc>
                <a:spcPct val="130000"/>
              </a:lnSpc>
              <a:spcBef>
                <a:spcPct val="0"/>
              </a:spcBef>
            </a:pPr>
            <a:r>
              <a:rPr lang="zh-CN" altLang="en-US" sz="1200" dirty="0">
                <a:solidFill>
                  <a:schemeClr val="bg1"/>
                </a:solidFill>
                <a:ea typeface="字魂105号-简雅黑" panose="00000500000000000000" pitchFamily="2" charset="-122"/>
                <a:sym typeface="微软雅黑" pitchFamily="34" charset="-122"/>
              </a:rPr>
              <a:t>点击在此录入上述图表的综合描述说明，在此录入上述图表的综合描述说明。在此录入上述图表的综合描述说明，在此录入上述图表的综合描述说明</a:t>
            </a:r>
            <a:r>
              <a:rPr lang="zh-CN" altLang="en-US" sz="1200" dirty="0" smtClean="0">
                <a:solidFill>
                  <a:schemeClr val="bg1"/>
                </a:solidFill>
                <a:ea typeface="字魂105号-简雅黑" panose="00000500000000000000" pitchFamily="2" charset="-122"/>
                <a:sym typeface="微软雅黑" pitchFamily="34" charset="-122"/>
              </a:rPr>
              <a:t>，</a:t>
            </a:r>
            <a:endParaRPr lang="zh-CN" altLang="en-US" sz="1200" dirty="0">
              <a:solidFill>
                <a:schemeClr val="bg1"/>
              </a:solidFill>
              <a:ea typeface="字魂105号-简雅黑" panose="00000500000000000000" pitchFamily="2" charset="-122"/>
              <a:sym typeface="微软雅黑" pitchFamily="34" charset="-122"/>
            </a:endParaRPr>
          </a:p>
        </p:txBody>
      </p:sp>
      <p:grpSp>
        <p:nvGrpSpPr>
          <p:cNvPr id="29" name="组合 28"/>
          <p:cNvGrpSpPr/>
          <p:nvPr/>
        </p:nvGrpSpPr>
        <p:grpSpPr>
          <a:xfrm>
            <a:off x="5630598" y="2070682"/>
            <a:ext cx="4700619" cy="1021786"/>
            <a:chOff x="824130" y="2225116"/>
            <a:chExt cx="4700619" cy="1021786"/>
          </a:xfrm>
          <a:effectLst>
            <a:outerShdw blurRad="190500" dist="38100" dir="2700000" algn="tl" rotWithShape="0">
              <a:prstClr val="black">
                <a:alpha val="20000"/>
              </a:prstClr>
            </a:outerShdw>
          </a:effectLst>
        </p:grpSpPr>
        <p:sp>
          <p:nvSpPr>
            <p:cNvPr id="30" name="矩形 29"/>
            <p:cNvSpPr/>
            <p:nvPr/>
          </p:nvSpPr>
          <p:spPr>
            <a:xfrm>
              <a:off x="1198029" y="2225116"/>
              <a:ext cx="4326720" cy="1021786"/>
            </a:xfrm>
            <a:prstGeom prst="rect">
              <a:avLst/>
            </a:prstGeom>
            <a:noFill/>
            <a:ln w="19050">
              <a:solidFill>
                <a:schemeClr val="bg1">
                  <a:lumMod val="65000"/>
                </a:schemeClr>
              </a:solidFill>
              <a:round/>
              <a:headEnd type="none" w="med" len="med"/>
              <a:tailEnd type="oval"/>
            </a:ln>
            <a:effectLs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sp>
          <p:nvSpPr>
            <p:cNvPr id="31" name="菱形 30"/>
            <p:cNvSpPr/>
            <p:nvPr/>
          </p:nvSpPr>
          <p:spPr>
            <a:xfrm>
              <a:off x="824130" y="2371637"/>
              <a:ext cx="747798" cy="747798"/>
            </a:xfrm>
            <a:prstGeom prst="diamond">
              <a:avLst/>
            </a:prstGeom>
            <a:gradFill>
              <a:gsLst>
                <a:gs pos="0">
                  <a:schemeClr val="tx1">
                    <a:lumMod val="50000"/>
                    <a:lumOff val="50000"/>
                  </a:schemeClr>
                </a:gs>
                <a:gs pos="100000">
                  <a:schemeClr val="tx1">
                    <a:lumMod val="85000"/>
                    <a:lumOff val="1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i="0" u="none" strike="noStrike" kern="0" cap="none" spc="0" normalizeH="0" baseline="0" noProof="0" dirty="0" smtClean="0">
                  <a:ln>
                    <a:noFill/>
                  </a:ln>
                  <a:solidFill>
                    <a:schemeClr val="bg1"/>
                  </a:solidFill>
                  <a:effectLst/>
                  <a:uLnTx/>
                  <a:uFillTx/>
                  <a:latin typeface="字魂105号-简雅黑" panose="00000500000000000000" pitchFamily="2" charset="-122"/>
                  <a:ea typeface="字魂105号-简雅黑" panose="00000500000000000000" pitchFamily="2" charset="-122"/>
                </a:rPr>
                <a:t>A</a:t>
              </a:r>
              <a:endParaRPr kumimoji="0" lang="zh-CN" altLang="en-US" sz="2800" i="0" u="none" strike="noStrike" kern="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1752321" y="2460037"/>
              <a:ext cx="3607836" cy="607859"/>
            </a:xfrm>
            <a:prstGeom prst="rect">
              <a:avLst/>
            </a:prstGeom>
            <a:noFill/>
            <a:effectLst/>
          </p:spPr>
          <p:txBody>
            <a:bodyPr wrap="square" rtlCol="0">
              <a:spAutoFit/>
            </a:bodyPr>
            <a:lstStyle/>
            <a:p>
              <a:pPr>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简单来说，就是为公司的客户提供他们想要的服务，维护公司与客户之间的关系 </a:t>
              </a:r>
            </a:p>
          </p:txBody>
        </p:sp>
      </p:grpSp>
      <p:grpSp>
        <p:nvGrpSpPr>
          <p:cNvPr id="44" name="组合 43"/>
          <p:cNvGrpSpPr/>
          <p:nvPr/>
        </p:nvGrpSpPr>
        <p:grpSpPr>
          <a:xfrm>
            <a:off x="6500141" y="3529599"/>
            <a:ext cx="4700619" cy="1021786"/>
            <a:chOff x="824130" y="2225116"/>
            <a:chExt cx="4700619" cy="1021786"/>
          </a:xfrm>
          <a:effectLst>
            <a:outerShdw blurRad="190500" dist="38100" dir="2700000" algn="tl" rotWithShape="0">
              <a:prstClr val="black">
                <a:alpha val="20000"/>
              </a:prstClr>
            </a:outerShdw>
          </a:effectLst>
        </p:grpSpPr>
        <p:sp>
          <p:nvSpPr>
            <p:cNvPr id="45" name="矩形 44"/>
            <p:cNvSpPr/>
            <p:nvPr/>
          </p:nvSpPr>
          <p:spPr>
            <a:xfrm>
              <a:off x="1198029" y="2225116"/>
              <a:ext cx="4326720" cy="1021786"/>
            </a:xfrm>
            <a:prstGeom prst="rect">
              <a:avLst/>
            </a:prstGeom>
            <a:noFill/>
            <a:ln w="19050">
              <a:solidFill>
                <a:schemeClr val="bg1">
                  <a:lumMod val="65000"/>
                </a:schemeClr>
              </a:solidFill>
              <a:round/>
              <a:headEnd type="none" w="med" len="med"/>
              <a:tailEnd type="oval"/>
            </a:ln>
            <a:effectLs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sp>
          <p:nvSpPr>
            <p:cNvPr id="46" name="菱形 45"/>
            <p:cNvSpPr/>
            <p:nvPr/>
          </p:nvSpPr>
          <p:spPr>
            <a:xfrm>
              <a:off x="824130" y="2371637"/>
              <a:ext cx="747798" cy="747798"/>
            </a:xfrm>
            <a:prstGeom prst="diamond">
              <a:avLst/>
            </a:prstGeom>
            <a:gradFill>
              <a:gsLst>
                <a:gs pos="0">
                  <a:srgbClr val="88CB40"/>
                </a:gs>
                <a:gs pos="100000">
                  <a:srgbClr val="25846A"/>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smtClean="0">
                  <a:solidFill>
                    <a:schemeClr val="bg1"/>
                  </a:solidFill>
                  <a:latin typeface="字魂105号-简雅黑" panose="00000500000000000000" pitchFamily="2" charset="-122"/>
                  <a:ea typeface="字魂105号-简雅黑" panose="00000500000000000000" pitchFamily="2" charset="-122"/>
                </a:rPr>
                <a:t>B</a:t>
              </a:r>
              <a:endParaRPr kumimoji="0" lang="zh-CN" altLang="en-US" sz="2800" i="0" u="none" strike="noStrike" kern="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endParaRPr>
            </a:p>
          </p:txBody>
        </p:sp>
        <p:sp>
          <p:nvSpPr>
            <p:cNvPr id="47" name="文本框 46"/>
            <p:cNvSpPr txBox="1"/>
            <p:nvPr/>
          </p:nvSpPr>
          <p:spPr>
            <a:xfrm>
              <a:off x="1752321" y="2460037"/>
              <a:ext cx="3607836" cy="613822"/>
            </a:xfrm>
            <a:prstGeom prst="rect">
              <a:avLst/>
            </a:prstGeom>
            <a:noFill/>
            <a:effectLst/>
          </p:spPr>
          <p:txBody>
            <a:bodyPr wrap="square" rtlCol="0">
              <a:spAutoFit/>
            </a:bodyPr>
            <a:lstStyle/>
            <a:p>
              <a:pPr>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引导客户消费公司的产品（服务），在客户使用产品（服务）的过程中提供有效的帮助和其他服务 </a:t>
              </a:r>
            </a:p>
          </p:txBody>
        </p:sp>
      </p:grpSp>
      <p:grpSp>
        <p:nvGrpSpPr>
          <p:cNvPr id="48" name="组合 47"/>
          <p:cNvGrpSpPr/>
          <p:nvPr/>
        </p:nvGrpSpPr>
        <p:grpSpPr>
          <a:xfrm>
            <a:off x="5630598" y="4988516"/>
            <a:ext cx="4700619" cy="1021786"/>
            <a:chOff x="824130" y="2225116"/>
            <a:chExt cx="4700619" cy="1021786"/>
          </a:xfrm>
          <a:effectLst>
            <a:outerShdw blurRad="190500" dist="38100" dir="2700000" algn="tl" rotWithShape="0">
              <a:prstClr val="black">
                <a:alpha val="20000"/>
              </a:prstClr>
            </a:outerShdw>
          </a:effectLst>
        </p:grpSpPr>
        <p:sp>
          <p:nvSpPr>
            <p:cNvPr id="49" name="矩形 48"/>
            <p:cNvSpPr/>
            <p:nvPr/>
          </p:nvSpPr>
          <p:spPr>
            <a:xfrm>
              <a:off x="1198029" y="2225116"/>
              <a:ext cx="4326720" cy="1021786"/>
            </a:xfrm>
            <a:prstGeom prst="rect">
              <a:avLst/>
            </a:prstGeom>
            <a:noFill/>
            <a:ln w="19050">
              <a:solidFill>
                <a:schemeClr val="bg1">
                  <a:lumMod val="65000"/>
                </a:schemeClr>
              </a:solidFill>
              <a:round/>
              <a:headEnd type="none" w="med" len="med"/>
              <a:tailEnd type="oval"/>
            </a:ln>
            <a:effectLs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endParaRPr>
            </a:p>
          </p:txBody>
        </p:sp>
        <p:sp>
          <p:nvSpPr>
            <p:cNvPr id="50" name="菱形 49"/>
            <p:cNvSpPr/>
            <p:nvPr/>
          </p:nvSpPr>
          <p:spPr>
            <a:xfrm>
              <a:off x="824130" y="2371637"/>
              <a:ext cx="747798" cy="747798"/>
            </a:xfrm>
            <a:prstGeom prst="diamond">
              <a:avLst/>
            </a:prstGeom>
            <a:gradFill>
              <a:gsLst>
                <a:gs pos="0">
                  <a:schemeClr val="tx1">
                    <a:lumMod val="50000"/>
                    <a:lumOff val="50000"/>
                  </a:schemeClr>
                </a:gs>
                <a:gs pos="100000">
                  <a:schemeClr val="tx1">
                    <a:lumMod val="85000"/>
                    <a:lumOff val="1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i="0" u="none" strike="noStrike" kern="0" cap="none" spc="0" normalizeH="0" baseline="0" noProof="0" dirty="0" smtClean="0">
                  <a:ln>
                    <a:noFill/>
                  </a:ln>
                  <a:solidFill>
                    <a:schemeClr val="bg1"/>
                  </a:solidFill>
                  <a:effectLst/>
                  <a:uLnTx/>
                  <a:uFillTx/>
                  <a:latin typeface="字魂105号-简雅黑" panose="00000500000000000000" pitchFamily="2" charset="-122"/>
                  <a:ea typeface="字魂105号-简雅黑" panose="00000500000000000000" pitchFamily="2" charset="-122"/>
                </a:rPr>
                <a:t>C</a:t>
              </a:r>
              <a:endParaRPr kumimoji="0" lang="zh-CN" altLang="en-US" sz="2800" i="0" u="none" strike="noStrike" kern="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endParaRPr>
            </a:p>
          </p:txBody>
        </p:sp>
        <p:sp>
          <p:nvSpPr>
            <p:cNvPr id="51" name="文本框 50"/>
            <p:cNvSpPr txBox="1"/>
            <p:nvPr/>
          </p:nvSpPr>
          <p:spPr>
            <a:xfrm>
              <a:off x="1752321" y="2460037"/>
              <a:ext cx="3607836" cy="613822"/>
            </a:xfrm>
            <a:prstGeom prst="rect">
              <a:avLst/>
            </a:prstGeom>
            <a:noFill/>
            <a:effectLst/>
          </p:spPr>
          <p:txBody>
            <a:bodyPr wrap="square" rtlCol="0">
              <a:spAutoFit/>
            </a:bodyPr>
            <a:lstStyle/>
            <a:p>
              <a:pPr>
                <a:lnSpc>
                  <a:spcPct val="150000"/>
                </a:lnSpc>
              </a:pPr>
              <a:r>
                <a:rPr lang="zh-CN" altLang="en-US" sz="1200" dirty="0">
                  <a:solidFill>
                    <a:schemeClr val="tx1">
                      <a:lumMod val="50000"/>
                      <a:lumOff val="50000"/>
                    </a:schemeClr>
                  </a:solidFill>
                  <a:latin typeface="字魂105号-简雅黑" panose="00000500000000000000" pitchFamily="2" charset="-122"/>
                  <a:ea typeface="字魂105号-简雅黑" panose="00000500000000000000" pitchFamily="2" charset="-122"/>
                </a:rPr>
                <a:t>满意的售后服务，最终完成产品（服务）的二次销售 </a:t>
              </a:r>
            </a:p>
          </p:txBody>
        </p:sp>
      </p:grpSp>
      <p:grpSp>
        <p:nvGrpSpPr>
          <p:cNvPr id="14" name="组合 13"/>
          <p:cNvGrpSpPr/>
          <p:nvPr/>
        </p:nvGrpSpPr>
        <p:grpSpPr>
          <a:xfrm>
            <a:off x="1122660" y="2159612"/>
            <a:ext cx="3863753" cy="3863753"/>
            <a:chOff x="1122660" y="2159612"/>
            <a:chExt cx="3863753" cy="3863753"/>
          </a:xfrm>
        </p:grpSpPr>
        <p:sp>
          <p:nvSpPr>
            <p:cNvPr id="13" name="椭圆 12"/>
            <p:cNvSpPr/>
            <p:nvPr/>
          </p:nvSpPr>
          <p:spPr>
            <a:xfrm>
              <a:off x="1122660" y="2159612"/>
              <a:ext cx="3863753" cy="3863753"/>
            </a:xfrm>
            <a:prstGeom prst="ellipse">
              <a:avLst/>
            </a:prstGeom>
            <a:blipFill dpi="0" rotWithShape="1">
              <a:blip r:embed="rId3">
                <a:extLst>
                  <a:ext uri="{28A0092B-C50C-407E-A947-70E740481C1C}">
                    <a14:useLocalDpi xmlns:a14="http://schemas.microsoft.com/office/drawing/2010/main" val="0"/>
                  </a:ext>
                </a:extLst>
              </a:blip>
              <a:srcRect/>
              <a:stretch>
                <a:fillRect l="-25116" r="-2511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701306" y="2743201"/>
              <a:ext cx="2696578" cy="2696576"/>
            </a:xfrm>
            <a:prstGeom prst="ellipse">
              <a:avLst/>
            </a:prstGeom>
            <a:gradFill>
              <a:gsLst>
                <a:gs pos="0">
                  <a:srgbClr val="88CB40">
                    <a:alpha val="50000"/>
                  </a:srgbClr>
                </a:gs>
                <a:gs pos="100000">
                  <a:srgbClr val="25846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a:spLocks noChangeArrowheads="1"/>
            </p:cNvSpPr>
            <p:nvPr/>
          </p:nvSpPr>
          <p:spPr bwMode="auto">
            <a:xfrm>
              <a:off x="2526952" y="3352175"/>
              <a:ext cx="1056648" cy="138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1218804" fontAlgn="auto">
                <a:lnSpc>
                  <a:spcPct val="150000"/>
                </a:lnSpc>
                <a:spcBef>
                  <a:spcPts val="0"/>
                </a:spcBef>
                <a:spcAft>
                  <a:spcPts val="0"/>
                </a:spcAft>
                <a:defRPr/>
              </a:pPr>
              <a:r>
                <a:rPr lang="zh-CN" altLang="en-US" sz="2800" b="1" kern="0" spc="600" dirty="0" smtClean="0">
                  <a:solidFill>
                    <a:schemeClr val="bg1"/>
                  </a:solidFill>
                  <a:latin typeface="字魂105号-简雅黑" panose="00000500000000000000" pitchFamily="2" charset="-122"/>
                  <a:ea typeface="字魂105号-简雅黑" panose="00000500000000000000" pitchFamily="2" charset="-122"/>
                  <a:sym typeface="Arial" pitchFamily="34" charset="0"/>
                </a:rPr>
                <a:t>工作</a:t>
              </a:r>
              <a:endParaRPr lang="en-US" altLang="zh-CN" sz="2800" b="1" kern="0" spc="600" dirty="0" smtClean="0">
                <a:solidFill>
                  <a:schemeClr val="bg1"/>
                </a:solidFill>
                <a:latin typeface="字魂105号-简雅黑" panose="00000500000000000000" pitchFamily="2" charset="-122"/>
                <a:ea typeface="字魂105号-简雅黑" panose="00000500000000000000" pitchFamily="2" charset="-122"/>
                <a:sym typeface="Arial" pitchFamily="34" charset="0"/>
              </a:endParaRPr>
            </a:p>
            <a:p>
              <a:pPr algn="ctr" defTabSz="1218804" fontAlgn="auto">
                <a:lnSpc>
                  <a:spcPct val="150000"/>
                </a:lnSpc>
                <a:spcBef>
                  <a:spcPts val="0"/>
                </a:spcBef>
                <a:spcAft>
                  <a:spcPts val="0"/>
                </a:spcAft>
                <a:defRPr/>
              </a:pPr>
              <a:r>
                <a:rPr lang="zh-CN" altLang="en-US" sz="2800" b="1" kern="0" spc="600" dirty="0" smtClean="0">
                  <a:solidFill>
                    <a:schemeClr val="bg1"/>
                  </a:solidFill>
                  <a:latin typeface="字魂105号-简雅黑" panose="00000500000000000000" pitchFamily="2" charset="-122"/>
                  <a:ea typeface="字魂105号-简雅黑" panose="00000500000000000000" pitchFamily="2" charset="-122"/>
                  <a:sym typeface="Arial" pitchFamily="34" charset="0"/>
                </a:rPr>
                <a:t>重点</a:t>
              </a:r>
              <a:endParaRPr lang="zh-CN" altLang="en-US" sz="2800" b="1" kern="0" spc="600" dirty="0">
                <a:solidFill>
                  <a:schemeClr val="bg1"/>
                </a:solidFill>
                <a:latin typeface="字魂105号-简雅黑" panose="00000500000000000000" pitchFamily="2" charset="-122"/>
                <a:ea typeface="字魂105号-简雅黑" panose="00000500000000000000" pitchFamily="2" charset="-122"/>
                <a:sym typeface="Arial" pitchFamily="34" charset="0"/>
              </a:endParaRPr>
            </a:p>
          </p:txBody>
        </p:sp>
      </p:grpSp>
      <p:grpSp>
        <p:nvGrpSpPr>
          <p:cNvPr id="24" name="组合 23"/>
          <p:cNvGrpSpPr/>
          <p:nvPr/>
        </p:nvGrpSpPr>
        <p:grpSpPr>
          <a:xfrm>
            <a:off x="3320458" y="458741"/>
            <a:ext cx="5572519" cy="785143"/>
            <a:chOff x="1679798" y="438128"/>
            <a:chExt cx="5572519" cy="785143"/>
          </a:xfrm>
        </p:grpSpPr>
        <p:sp>
          <p:nvSpPr>
            <p:cNvPr id="25" name="文本框 24"/>
            <p:cNvSpPr txBox="1"/>
            <p:nvPr/>
          </p:nvSpPr>
          <p:spPr>
            <a:xfrm>
              <a:off x="3142618" y="438128"/>
              <a:ext cx="2646878"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smtClean="0">
                  <a:solidFill>
                    <a:schemeClr val="tx1">
                      <a:lumMod val="85000"/>
                      <a:lumOff val="15000"/>
                    </a:schemeClr>
                  </a:solidFill>
                  <a:latin typeface="字魂105号-简雅黑" panose="00000500000000000000" pitchFamily="2" charset="-122"/>
                  <a:ea typeface="字魂105号-简雅黑" panose="00000500000000000000" pitchFamily="2" charset="-122"/>
                </a:rPr>
                <a:t>项目工作概述</a:t>
              </a:r>
              <a:endParaRPr lang="zh-CN" altLang="en-US" sz="3200" b="1"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26" name="文本框 25"/>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字魂105号-简雅黑" panose="00000500000000000000" pitchFamily="2" charset="-122"/>
                  <a:ea typeface="字魂105号-简雅黑" panose="00000500000000000000" pitchFamily="2" charset="-122"/>
                </a:rPr>
                <a:t>Financial industry investment return analysis marketing report</a:t>
              </a:r>
              <a:endParaRPr lang="zh-CN" altLang="en-US" sz="1000"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355827225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2" presetClass="entr" presetSubtype="8"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2"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1+#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childTnLst>
                          </p:cTn>
                        </p:par>
                        <p:par>
                          <p:cTn id="23" fill="hold">
                            <p:stCondLst>
                              <p:cond delay="1750"/>
                            </p:stCondLst>
                            <p:childTnLst>
                              <p:par>
                                <p:cTn id="24" presetID="2" presetClass="entr" presetSubtype="2"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1+#ppt_w/2"/>
                                          </p:val>
                                        </p:tav>
                                        <p:tav tm="100000">
                                          <p:val>
                                            <p:strVal val="#ppt_x"/>
                                          </p:val>
                                        </p:tav>
                                      </p:tavLst>
                                    </p:anim>
                                    <p:anim calcmode="lin" valueType="num">
                                      <p:cBhvr additive="base">
                                        <p:cTn id="27" dur="500" fill="hold"/>
                                        <p:tgtEl>
                                          <p:spTgt spid="44"/>
                                        </p:tgtEl>
                                        <p:attrNameLst>
                                          <p:attrName>ppt_y</p:attrName>
                                        </p:attrNameLst>
                                      </p:cBhvr>
                                      <p:tavLst>
                                        <p:tav tm="0">
                                          <p:val>
                                            <p:strVal val="#ppt_y"/>
                                          </p:val>
                                        </p:tav>
                                        <p:tav tm="100000">
                                          <p:val>
                                            <p:strVal val="#ppt_y"/>
                                          </p:val>
                                        </p:tav>
                                      </p:tavLst>
                                    </p:anim>
                                  </p:childTnLst>
                                </p:cTn>
                              </p:par>
                            </p:childTnLst>
                          </p:cTn>
                        </p:par>
                        <p:par>
                          <p:cTn id="28" fill="hold">
                            <p:stCondLst>
                              <p:cond delay="2250"/>
                            </p:stCondLst>
                            <p:childTnLst>
                              <p:par>
                                <p:cTn id="29" presetID="2" presetClass="entr" presetSubtype="2"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1+#ppt_w/2"/>
                                          </p:val>
                                        </p:tav>
                                        <p:tav tm="100000">
                                          <p:val>
                                            <p:strVal val="#ppt_x"/>
                                          </p:val>
                                        </p:tav>
                                      </p:tavLst>
                                    </p:anim>
                                    <p:anim calcmode="lin" valueType="num">
                                      <p:cBhvr additive="base">
                                        <p:cTn id="32"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6819158" y="0"/>
            <a:ext cx="5368834" cy="6871063"/>
            <a:chOff x="0" y="0"/>
            <a:chExt cx="5368834" cy="6871063"/>
          </a:xfrm>
          <a:effectLst>
            <a:outerShdw blurRad="101600" dist="38100" dir="8100000" algn="tr" rotWithShape="0">
              <a:prstClr val="black">
                <a:alpha val="25000"/>
              </a:prstClr>
            </a:outerShdw>
          </a:effectLst>
        </p:grpSpPr>
        <p:sp>
          <p:nvSpPr>
            <p:cNvPr id="5" name="矩形 9"/>
            <p:cNvSpPr/>
            <p:nvPr/>
          </p:nvSpPr>
          <p:spPr>
            <a:xfrm>
              <a:off x="0" y="0"/>
              <a:ext cx="3854111" cy="5799909"/>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59766 w 2586446"/>
                <a:gd name="connsiteY2" fmla="*/ 4942115 h 5316583"/>
                <a:gd name="connsiteX3" fmla="*/ 0 w 2586446"/>
                <a:gd name="connsiteY3" fmla="*/ 5316583 h 5316583"/>
                <a:gd name="connsiteX4" fmla="*/ 0 w 2586446"/>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446" h="5316583">
                  <a:moveTo>
                    <a:pt x="0" y="0"/>
                  </a:moveTo>
                  <a:lnTo>
                    <a:pt x="2586446" y="0"/>
                  </a:lnTo>
                  <a:cubicBezTo>
                    <a:pt x="1635941" y="907869"/>
                    <a:pt x="705016" y="3013167"/>
                    <a:pt x="2559766" y="4942115"/>
                  </a:cubicBezTo>
                  <a:lnTo>
                    <a:pt x="0" y="5316583"/>
                  </a:lnTo>
                  <a:lnTo>
                    <a:pt x="0" y="0"/>
                  </a:lnTo>
                  <a:close/>
                </a:path>
              </a:pathLst>
            </a:custGeom>
            <a:solidFill>
              <a:srgbClr val="ECF3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0" y="0"/>
              <a:ext cx="3304903" cy="5316583"/>
            </a:xfrm>
            <a:custGeom>
              <a:avLst/>
              <a:gdLst>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2586446"/>
                <a:gd name="connsiteY0" fmla="*/ 0 h 5316583"/>
                <a:gd name="connsiteX1" fmla="*/ 2586446 w 2586446"/>
                <a:gd name="connsiteY1" fmla="*/ 0 h 5316583"/>
                <a:gd name="connsiteX2" fmla="*/ 2586446 w 2586446"/>
                <a:gd name="connsiteY2" fmla="*/ 5316583 h 5316583"/>
                <a:gd name="connsiteX3" fmla="*/ 0 w 2586446"/>
                <a:gd name="connsiteY3" fmla="*/ 5316583 h 5316583"/>
                <a:gd name="connsiteX4" fmla="*/ 0 w 2586446"/>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095897"/>
                <a:gd name="connsiteY0" fmla="*/ 0 h 5316583"/>
                <a:gd name="connsiteX1" fmla="*/ 2586446 w 3095897"/>
                <a:gd name="connsiteY1" fmla="*/ 0 h 5316583"/>
                <a:gd name="connsiteX2" fmla="*/ 3095897 w 3095897"/>
                <a:gd name="connsiteY2" fmla="*/ 5133703 h 5316583"/>
                <a:gd name="connsiteX3" fmla="*/ 0 w 3095897"/>
                <a:gd name="connsiteY3" fmla="*/ 5316583 h 5316583"/>
                <a:gd name="connsiteX4" fmla="*/ 0 w 3095897"/>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 name="connsiteX0" fmla="*/ 0 w 3304903"/>
                <a:gd name="connsiteY0" fmla="*/ 0 h 5316583"/>
                <a:gd name="connsiteX1" fmla="*/ 2586446 w 3304903"/>
                <a:gd name="connsiteY1" fmla="*/ 0 h 5316583"/>
                <a:gd name="connsiteX2" fmla="*/ 3304903 w 3304903"/>
                <a:gd name="connsiteY2" fmla="*/ 4846320 h 5316583"/>
                <a:gd name="connsiteX3" fmla="*/ 0 w 3304903"/>
                <a:gd name="connsiteY3" fmla="*/ 5316583 h 5316583"/>
                <a:gd name="connsiteX4" fmla="*/ 0 w 3304903"/>
                <a:gd name="connsiteY4" fmla="*/ 0 h 531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03" h="5316583">
                  <a:moveTo>
                    <a:pt x="0" y="0"/>
                  </a:moveTo>
                  <a:lnTo>
                    <a:pt x="2586446" y="0"/>
                  </a:lnTo>
                  <a:cubicBezTo>
                    <a:pt x="1828800" y="1171304"/>
                    <a:pt x="1423852" y="3204754"/>
                    <a:pt x="3304903" y="4846320"/>
                  </a:cubicBezTo>
                  <a:lnTo>
                    <a:pt x="0" y="5316583"/>
                  </a:lnTo>
                  <a:lnTo>
                    <a:pt x="0" y="0"/>
                  </a:lnTo>
                  <a:close/>
                </a:path>
              </a:pathLst>
            </a:custGeom>
            <a:gradFill>
              <a:gsLst>
                <a:gs pos="100000">
                  <a:srgbClr val="F2F4A9"/>
                </a:gs>
                <a:gs pos="18000">
                  <a:srgbClr val="038F95"/>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p:cNvSpPr/>
            <p:nvPr/>
          </p:nvSpPr>
          <p:spPr>
            <a:xfrm>
              <a:off x="0" y="0"/>
              <a:ext cx="5368834" cy="6858000"/>
            </a:xfrm>
            <a:custGeom>
              <a:avLst/>
              <a:gdLst>
                <a:gd name="connsiteX0" fmla="*/ 0 w 5368834"/>
                <a:gd name="connsiteY0" fmla="*/ 0 h 6858000"/>
                <a:gd name="connsiteX1" fmla="*/ 5368834 w 5368834"/>
                <a:gd name="connsiteY1" fmla="*/ 0 h 6858000"/>
                <a:gd name="connsiteX2" fmla="*/ 5368834 w 5368834"/>
                <a:gd name="connsiteY2" fmla="*/ 6858000 h 6858000"/>
                <a:gd name="connsiteX3" fmla="*/ 0 w 5368834"/>
                <a:gd name="connsiteY3" fmla="*/ 6858000 h 6858000"/>
                <a:gd name="connsiteX4" fmla="*/ 0 w 5368834"/>
                <a:gd name="connsiteY4" fmla="*/ 0 h 6858000"/>
                <a:gd name="connsiteX0" fmla="*/ 0 w 5368834"/>
                <a:gd name="connsiteY0" fmla="*/ 0 h 6858000"/>
                <a:gd name="connsiteX1" fmla="*/ 326571 w 5368834"/>
                <a:gd name="connsiteY1" fmla="*/ 0 h 6858000"/>
                <a:gd name="connsiteX2" fmla="*/ 5368834 w 5368834"/>
                <a:gd name="connsiteY2" fmla="*/ 0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414684"/>
                <a:gd name="connsiteY0" fmla="*/ 0 h 6858000"/>
                <a:gd name="connsiteX1" fmla="*/ 326571 w 5414684"/>
                <a:gd name="connsiteY1" fmla="*/ 0 h 6858000"/>
                <a:gd name="connsiteX2" fmla="*/ 2468880 w 5414684"/>
                <a:gd name="connsiteY2" fmla="*/ 3853543 h 6858000"/>
                <a:gd name="connsiteX3" fmla="*/ 5368834 w 5414684"/>
                <a:gd name="connsiteY3" fmla="*/ 6858000 h 6858000"/>
                <a:gd name="connsiteX4" fmla="*/ 0 w 5414684"/>
                <a:gd name="connsiteY4" fmla="*/ 6858000 h 6858000"/>
                <a:gd name="connsiteX5" fmla="*/ 0 w 5414684"/>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415968"/>
                <a:gd name="connsiteY0" fmla="*/ 0 h 6858000"/>
                <a:gd name="connsiteX1" fmla="*/ 326571 w 5415968"/>
                <a:gd name="connsiteY1" fmla="*/ 0 h 6858000"/>
                <a:gd name="connsiteX2" fmla="*/ 2468880 w 5415968"/>
                <a:gd name="connsiteY2" fmla="*/ 3853543 h 6858000"/>
                <a:gd name="connsiteX3" fmla="*/ 5368834 w 5415968"/>
                <a:gd name="connsiteY3" fmla="*/ 6858000 h 6858000"/>
                <a:gd name="connsiteX4" fmla="*/ 0 w 5415968"/>
                <a:gd name="connsiteY4" fmla="*/ 6858000 h 6858000"/>
                <a:gd name="connsiteX5" fmla="*/ 0 w 5415968"/>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 name="connsiteX0" fmla="*/ 0 w 5368834"/>
                <a:gd name="connsiteY0" fmla="*/ 0 h 6858000"/>
                <a:gd name="connsiteX1" fmla="*/ 326571 w 5368834"/>
                <a:gd name="connsiteY1" fmla="*/ 0 h 6858000"/>
                <a:gd name="connsiteX2" fmla="*/ 2468880 w 5368834"/>
                <a:gd name="connsiteY2" fmla="*/ 3853543 h 6858000"/>
                <a:gd name="connsiteX3" fmla="*/ 5368834 w 5368834"/>
                <a:gd name="connsiteY3" fmla="*/ 6858000 h 6858000"/>
                <a:gd name="connsiteX4" fmla="*/ 0 w 5368834"/>
                <a:gd name="connsiteY4" fmla="*/ 6858000 h 6858000"/>
                <a:gd name="connsiteX5" fmla="*/ 0 w 53688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834" h="6858000">
                  <a:moveTo>
                    <a:pt x="0" y="0"/>
                  </a:moveTo>
                  <a:lnTo>
                    <a:pt x="326571" y="0"/>
                  </a:lnTo>
                  <a:cubicBezTo>
                    <a:pt x="764177" y="1804852"/>
                    <a:pt x="1680754" y="3050177"/>
                    <a:pt x="2468880" y="3853543"/>
                  </a:cubicBezTo>
                  <a:cubicBezTo>
                    <a:pt x="3257006" y="4656909"/>
                    <a:pt x="4547180" y="5500333"/>
                    <a:pt x="5368834" y="6858000"/>
                  </a:cubicBezTo>
                  <a:lnTo>
                    <a:pt x="0" y="6858000"/>
                  </a:lnTo>
                  <a:lnTo>
                    <a:pt x="0" y="0"/>
                  </a:lnTo>
                  <a:close/>
                </a:path>
              </a:pathLst>
            </a:custGeom>
            <a:gradFill>
              <a:gsLst>
                <a:gs pos="100000">
                  <a:srgbClr val="F2F4A9"/>
                </a:gs>
                <a:gs pos="0">
                  <a:srgbClr val="25846A"/>
                </a:gs>
              </a:gsLst>
              <a:lin ang="0" scaled="0"/>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1"/>
            <p:cNvSpPr/>
            <p:nvPr/>
          </p:nvSpPr>
          <p:spPr>
            <a:xfrm>
              <a:off x="0" y="2612571"/>
              <a:ext cx="5185954" cy="4245429"/>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2878182" y="1323703"/>
                    <a:pt x="4632960" y="3522617"/>
                    <a:pt x="5185954" y="4245429"/>
                  </a:cubicBezTo>
                  <a:lnTo>
                    <a:pt x="0" y="4245429"/>
                  </a:lnTo>
                  <a:lnTo>
                    <a:pt x="0" y="0"/>
                  </a:lnTo>
                  <a:close/>
                </a:path>
              </a:pathLst>
            </a:custGeom>
            <a:solidFill>
              <a:schemeClr val="bg1"/>
            </a:solidFill>
            <a:ln>
              <a:noFill/>
            </a:ln>
            <a:effectLst>
              <a:outerShdw blurRad="1905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p:nvSpPr>
          <p:spPr>
            <a:xfrm>
              <a:off x="8520" y="3030583"/>
              <a:ext cx="4863926" cy="3840480"/>
            </a:xfrm>
            <a:custGeom>
              <a:avLst/>
              <a:gdLst>
                <a:gd name="connsiteX0" fmla="*/ 0 w 5185954"/>
                <a:gd name="connsiteY0" fmla="*/ 0 h 4245429"/>
                <a:gd name="connsiteX1" fmla="*/ 5185954 w 5185954"/>
                <a:gd name="connsiteY1" fmla="*/ 0 h 4245429"/>
                <a:gd name="connsiteX2" fmla="*/ 5185954 w 5185954"/>
                <a:gd name="connsiteY2" fmla="*/ 4245429 h 4245429"/>
                <a:gd name="connsiteX3" fmla="*/ 0 w 5185954"/>
                <a:gd name="connsiteY3" fmla="*/ 4245429 h 4245429"/>
                <a:gd name="connsiteX4" fmla="*/ 0 w 5185954"/>
                <a:gd name="connsiteY4"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 name="connsiteX0" fmla="*/ 0 w 5185954"/>
                <a:gd name="connsiteY0" fmla="*/ 0 h 4245429"/>
                <a:gd name="connsiteX1" fmla="*/ 5185954 w 5185954"/>
                <a:gd name="connsiteY1" fmla="*/ 4245429 h 4245429"/>
                <a:gd name="connsiteX2" fmla="*/ 0 w 5185954"/>
                <a:gd name="connsiteY2" fmla="*/ 4245429 h 4245429"/>
                <a:gd name="connsiteX3" fmla="*/ 0 w 5185954"/>
                <a:gd name="connsiteY3" fmla="*/ 0 h 4245429"/>
              </a:gdLst>
              <a:ahLst/>
              <a:cxnLst>
                <a:cxn ang="0">
                  <a:pos x="connsiteX0" y="connsiteY0"/>
                </a:cxn>
                <a:cxn ang="0">
                  <a:pos x="connsiteX1" y="connsiteY1"/>
                </a:cxn>
                <a:cxn ang="0">
                  <a:pos x="connsiteX2" y="connsiteY2"/>
                </a:cxn>
                <a:cxn ang="0">
                  <a:pos x="connsiteX3" y="connsiteY3"/>
                </a:cxn>
              </a:cxnLst>
              <a:rect l="l" t="t" r="r" b="b"/>
              <a:pathLst>
                <a:path w="5185954" h="4245429">
                  <a:moveTo>
                    <a:pt x="0" y="0"/>
                  </a:moveTo>
                  <a:cubicBezTo>
                    <a:pt x="3101026" y="1237062"/>
                    <a:pt x="4479756" y="3103851"/>
                    <a:pt x="5185954" y="4245429"/>
                  </a:cubicBezTo>
                  <a:lnTo>
                    <a:pt x="0" y="4245429"/>
                  </a:lnTo>
                  <a:lnTo>
                    <a:pt x="0" y="0"/>
                  </a:lnTo>
                  <a:close/>
                </a:path>
              </a:pathLst>
            </a:custGeom>
            <a:gradFill>
              <a:gsLst>
                <a:gs pos="0">
                  <a:srgbClr val="88CB40"/>
                </a:gs>
                <a:gs pos="61000">
                  <a:srgbClr val="25846A"/>
                </a:gs>
              </a:gsLst>
              <a:lin ang="2400000" scaled="0"/>
            </a:gradFill>
            <a:ln>
              <a:noFill/>
            </a:ln>
            <a:effectLst>
              <a:outerShdw blurRad="190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30">
            <a:extLst>
              <a:ext uri="{FF2B5EF4-FFF2-40B4-BE49-F238E27FC236}">
                <a16:creationId xmlns="" xmlns:a16="http://schemas.microsoft.com/office/drawing/2014/main" id="{BA8EA202-F87D-45AF-91DB-F2B3A7B8F57B}"/>
              </a:ext>
            </a:extLst>
          </p:cNvPr>
          <p:cNvSpPr txBox="1"/>
          <p:nvPr/>
        </p:nvSpPr>
        <p:spPr>
          <a:xfrm>
            <a:off x="460731" y="2513339"/>
            <a:ext cx="7475096" cy="1446550"/>
          </a:xfrm>
          <a:prstGeom prst="rect">
            <a:avLst/>
          </a:prstGeom>
          <a:noFill/>
        </p:spPr>
        <p:txBody>
          <a:bodyPr wrap="square" rtlCol="0">
            <a:spAutoFit/>
          </a:bodyPr>
          <a:lstStyle/>
          <a:p>
            <a:pPr algn="ctr" defTabSz="228600"/>
            <a:r>
              <a:rPr lang="en-US" altLang="zh-CN" sz="8800" dirty="0" smtClean="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rPr>
              <a:t>PART TWO</a:t>
            </a:r>
            <a:endParaRPr lang="zh-CN" altLang="en-US" sz="8800" dirty="0">
              <a:solidFill>
                <a:schemeClr val="bg1">
                  <a:lumMod val="65000"/>
                  <a:alpha val="20000"/>
                </a:schemeClr>
              </a:solidFill>
              <a:latin typeface="字魂105号-简雅黑" panose="00000500000000000000" pitchFamily="2" charset="-122"/>
              <a:ea typeface="字魂105号-简雅黑" panose="00000500000000000000" pitchFamily="2" charset="-122"/>
              <a:cs typeface="Aparajita" panose="020B0604020202020204" pitchFamily="34" charset="0"/>
            </a:endParaRPr>
          </a:p>
        </p:txBody>
      </p:sp>
      <p:sp>
        <p:nvSpPr>
          <p:cNvPr id="11" name="文本框 10"/>
          <p:cNvSpPr txBox="1"/>
          <p:nvPr/>
        </p:nvSpPr>
        <p:spPr>
          <a:xfrm>
            <a:off x="1994341" y="2820758"/>
            <a:ext cx="4407876" cy="935641"/>
          </a:xfrm>
          <a:prstGeom prst="rect">
            <a:avLst/>
          </a:prstGeom>
          <a:noFill/>
          <a:scene3d>
            <a:camera prst="orthographicFront"/>
            <a:lightRig rig="threePt" dir="t"/>
          </a:scene3d>
        </p:spPr>
        <p:txBody>
          <a:bodyPr wrap="square" rtlCol="0">
            <a:spAutoFit/>
          </a:bodyPr>
          <a:lstStyle/>
          <a:p>
            <a:pPr algn="ctr">
              <a:lnSpc>
                <a:spcPct val="130000"/>
              </a:lnSpc>
            </a:pP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项目</a:t>
            </a:r>
            <a:r>
              <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实施</a:t>
            </a:r>
            <a:r>
              <a:rPr lang="zh-CN" altLang="en-US" sz="4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情况</a:t>
            </a:r>
            <a:endParaRPr lang="zh-CN" altLang="en-US" sz="4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2" name="矩形 11"/>
          <p:cNvSpPr/>
          <p:nvPr/>
        </p:nvSpPr>
        <p:spPr>
          <a:xfrm>
            <a:off x="4004291" y="3990299"/>
            <a:ext cx="387976" cy="79048"/>
          </a:xfrm>
          <a:prstGeom prst="rect">
            <a:avLst/>
          </a:prstGeom>
          <a:gradFill>
            <a:gsLst>
              <a:gs pos="0">
                <a:srgbClr val="88CB40"/>
              </a:gs>
              <a:gs pos="100000">
                <a:srgbClr val="25846A"/>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3" name="组合 12"/>
          <p:cNvGrpSpPr/>
          <p:nvPr/>
        </p:nvGrpSpPr>
        <p:grpSpPr>
          <a:xfrm>
            <a:off x="3278937" y="1105536"/>
            <a:ext cx="1810632" cy="1436224"/>
            <a:chOff x="5375399" y="1174088"/>
            <a:chExt cx="1743579" cy="1383041"/>
          </a:xfrm>
        </p:grpSpPr>
        <p:sp>
          <p:nvSpPr>
            <p:cNvPr id="14" name="圆角矩形 13"/>
            <p:cNvSpPr/>
            <p:nvPr/>
          </p:nvSpPr>
          <p:spPr>
            <a:xfrm rot="2700000">
              <a:off x="5568043" y="1174088"/>
              <a:ext cx="1383041" cy="1383041"/>
            </a:xfrm>
            <a:prstGeom prst="roundRect">
              <a:avLst>
                <a:gd name="adj" fmla="val 50000"/>
              </a:avLst>
            </a:prstGeom>
            <a:gradFill>
              <a:gsLst>
                <a:gs pos="0">
                  <a:srgbClr val="88CB40"/>
                </a:gs>
                <a:gs pos="100000">
                  <a:srgbClr val="25846A"/>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5" name="文本框 14"/>
            <p:cNvSpPr txBox="1"/>
            <p:nvPr/>
          </p:nvSpPr>
          <p:spPr>
            <a:xfrm>
              <a:off x="5375399" y="1322175"/>
              <a:ext cx="1743579" cy="978053"/>
            </a:xfrm>
            <a:prstGeom prst="rect">
              <a:avLst/>
            </a:prstGeom>
            <a:noFill/>
          </p:spPr>
          <p:txBody>
            <a:bodyPr wrap="square" rtlCol="0">
              <a:spAutoFit/>
            </a:bodyPr>
            <a:lstStyle/>
            <a:p>
              <a:pPr algn="ctr"/>
              <a:r>
                <a:rPr lang="en-US" altLang="zh-CN" sz="6000" b="1" dirty="0" smtClean="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rPr>
                <a:t>02</a:t>
              </a:r>
              <a:endParaRPr lang="zh-CN" altLang="en-US" sz="6000" b="1" dirty="0">
                <a:solidFill>
                  <a:schemeClr val="bg1"/>
                </a:solidFill>
                <a:effectLst>
                  <a:outerShdw blurRad="38100" dist="38100" dir="2700000" algn="tl">
                    <a:srgbClr val="000000">
                      <a:alpha val="30000"/>
                    </a:srgbClr>
                  </a:outerShdw>
                </a:effectLst>
                <a:latin typeface="字魂45号-冰宇雅宋" panose="00000500000000000000" pitchFamily="2" charset="-122"/>
                <a:ea typeface="字魂45号-冰宇雅宋" panose="00000500000000000000" pitchFamily="2" charset="-122"/>
                <a:cs typeface="Aparajita" panose="020B0604020202020204" pitchFamily="34" charset="0"/>
              </a:endParaRPr>
            </a:p>
          </p:txBody>
        </p:sp>
      </p:grpSp>
      <p:sp>
        <p:nvSpPr>
          <p:cNvPr id="16" name="Rectangle 3"/>
          <p:cNvSpPr>
            <a:spLocks/>
          </p:cNvSpPr>
          <p:nvPr/>
        </p:nvSpPr>
        <p:spPr bwMode="auto">
          <a:xfrm>
            <a:off x="1155047" y="4290069"/>
            <a:ext cx="60912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spcBef>
                <a:spcPts val="2000"/>
              </a:spcBef>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2436813" eaLnBrk="0" fontAlgn="base" hangingPunct="0">
              <a:spcBef>
                <a:spcPts val="2000"/>
              </a:spcBef>
              <a:spcAft>
                <a:spcPct val="0"/>
              </a:spcAft>
              <a:buSzPct val="100000"/>
              <a:buFont typeface="Arial" panose="020B0604020202020204" pitchFamily="34" charset="0"/>
              <a:buChar char="•"/>
              <a:defRPr sz="8500">
                <a:solidFill>
                  <a:srgbClr val="27282D"/>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lnSpc>
                <a:spcPct val="120000"/>
              </a:lnSpc>
              <a:spcBef>
                <a:spcPct val="0"/>
              </a:spcBef>
              <a:buSzTx/>
              <a:buFontTx/>
              <a:buNone/>
            </a:pP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Lorem ipsum dolor sit amet, consectetuer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dipiscing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elit, sed diam </a:t>
            </a:r>
            <a:endParaRPr lang="en-US"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a:p>
            <a:pPr algn="ctr" eaLnBrk="1">
              <a:lnSpc>
                <a:spcPct val="120000"/>
              </a:lnSpc>
              <a:spcBef>
                <a:spcPct val="0"/>
              </a:spcBef>
              <a:buSzTx/>
              <a:buFontTx/>
              <a:buNone/>
            </a:pP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nonummy nibheuismod </a:t>
            </a:r>
            <a:r>
              <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tincidunt ut laoreet dolore magna aliquam erat volutpat. Ut wisi enim ad minim </a:t>
            </a:r>
            <a:r>
              <a:rPr lang="zh-CN" altLang="zh-CN" sz="1000" dirty="0" smtClean="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rPr>
              <a:t>veniam</a:t>
            </a:r>
            <a:endParaRPr lang="zh-CN" altLang="zh-CN" sz="1000" dirty="0">
              <a:solidFill>
                <a:schemeClr val="tx1">
                  <a:lumMod val="50000"/>
                  <a:lumOff val="50000"/>
                  <a:alpha val="80000"/>
                </a:schemeClr>
              </a:solidFill>
              <a:latin typeface="字魂105号-简雅黑" panose="00000500000000000000" pitchFamily="2" charset="-122"/>
              <a:ea typeface="字魂105号-简雅黑" panose="00000500000000000000" pitchFamily="2" charset="-122"/>
              <a:sym typeface="Helvetica" panose="020B0604020202020204" pitchFamily="34" charset="0"/>
            </a:endParaRPr>
          </a:p>
        </p:txBody>
      </p:sp>
    </p:spTree>
    <p:extLst>
      <p:ext uri="{BB962C8B-B14F-4D97-AF65-F5344CB8AC3E}">
        <p14:creationId xmlns:p14="http://schemas.microsoft.com/office/powerpoint/2010/main" val="3002842982"/>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1" presetClass="entr" presetSubtype="0" fill="hold" grpId="0" nodeType="withEffect">
                                  <p:stCondLst>
                                    <p:cond delay="125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7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11"/>
                                        </p:tgtEl>
                                        <p:attrNameLst>
                                          <p:attrName>ppt_y</p:attrName>
                                        </p:attrNameLst>
                                      </p:cBhvr>
                                      <p:tavLst>
                                        <p:tav tm="0">
                                          <p:val>
                                            <p:strVal val="#ppt_y"/>
                                          </p:val>
                                        </p:tav>
                                        <p:tav tm="100000">
                                          <p:val>
                                            <p:strVal val="#ppt_y"/>
                                          </p:val>
                                        </p:tav>
                                      </p:tavLst>
                                    </p:anim>
                                    <p:anim calcmode="lin" valueType="num">
                                      <p:cBhvr>
                                        <p:cTn id="20" dur="7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11"/>
                                        </p:tgtEl>
                                      </p:cBhvr>
                                    </p:animEffect>
                                  </p:childTnLst>
                                </p:cTn>
                              </p:par>
                              <p:par>
                                <p:cTn id="23" presetID="16" presetClass="entr" presetSubtype="37"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par>
                                <p:cTn id="26" presetID="42" presetClass="entr" presetSubtype="0" fill="hold" grpId="0" nodeType="withEffect">
                                  <p:stCondLst>
                                    <p:cond delay="1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3797</Words>
  <Application>Microsoft Office PowerPoint</Application>
  <PresentationFormat>宽屏</PresentationFormat>
  <Paragraphs>443</Paragraphs>
  <Slides>35</Slides>
  <Notes>17</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35</vt:i4>
      </vt:variant>
    </vt:vector>
  </HeadingPairs>
  <TitlesOfParts>
    <vt:vector size="55" baseType="lpstr">
      <vt:lpstr>Aa吃鸡专用体 (非商业使用)</vt:lpstr>
      <vt:lpstr>Aa楷体</vt:lpstr>
      <vt:lpstr>Bebas</vt:lpstr>
      <vt:lpstr>Lato Light</vt:lpstr>
      <vt:lpstr>等线</vt:lpstr>
      <vt:lpstr>方正黑体简体</vt:lpstr>
      <vt:lpstr>宋体</vt:lpstr>
      <vt:lpstr>微软雅黑</vt:lpstr>
      <vt:lpstr>字魂105号-简雅黑</vt:lpstr>
      <vt:lpstr>字魂45号-冰宇雅宋</vt:lpstr>
      <vt:lpstr>Aparajita</vt:lpstr>
      <vt:lpstr>Arial</vt:lpstr>
      <vt:lpstr>Calibri</vt:lpstr>
      <vt:lpstr>Calibri Light</vt:lpstr>
      <vt:lpstr>Helvetica</vt:lpstr>
      <vt:lpstr>Impact</vt:lpstr>
      <vt:lpstr>Open Sans</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微软用户</cp:lastModifiedBy>
  <cp:revision>69</cp:revision>
  <dcterms:created xsi:type="dcterms:W3CDTF">2021-12-17T12:46:03Z</dcterms:created>
  <dcterms:modified xsi:type="dcterms:W3CDTF">2022-02-22T03:02:19Z</dcterms:modified>
</cp:coreProperties>
</file>